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2.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3.xml" ContentType="application/vnd.openxmlformats-officedocument.theme+xml"/>
  <Override PartName="/ppt/tags/tag164.xml" ContentType="application/vnd.openxmlformats-officedocument.presentationml.tags+xml"/>
  <Override PartName="/ppt/tags/tag16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1.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2.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notesSlides/notesSlide3.xml" ContentType="application/vnd.openxmlformats-officedocument.presentationml.notesSlide+xml"/>
  <Override PartName="/ppt/tags/tag177.xml" ContentType="application/vnd.openxmlformats-officedocument.presentationml.tags+xml"/>
  <Override PartName="/ppt/notesSlides/notesSlide4.xml" ContentType="application/vnd.openxmlformats-officedocument.presentationml.notesSlide+xml"/>
  <Override PartName="/ppt/tags/tag178.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17" r:id="rId4"/>
    <p:sldMasterId id="2147485187" r:id="rId5"/>
    <p:sldMasterId id="2147485257" r:id="rId6"/>
  </p:sldMasterIdLst>
  <p:notesMasterIdLst>
    <p:notesMasterId r:id="rId20"/>
  </p:notesMasterIdLst>
  <p:handoutMasterIdLst>
    <p:handoutMasterId r:id="rId21"/>
  </p:handoutMasterIdLst>
  <p:sldIdLst>
    <p:sldId id="277" r:id="rId7"/>
    <p:sldId id="2147482828" r:id="rId8"/>
    <p:sldId id="268" r:id="rId9"/>
    <p:sldId id="271" r:id="rId10"/>
    <p:sldId id="267" r:id="rId11"/>
    <p:sldId id="272" r:id="rId12"/>
    <p:sldId id="279" r:id="rId13"/>
    <p:sldId id="2147482829" r:id="rId14"/>
    <p:sldId id="2147482839" r:id="rId15"/>
    <p:sldId id="2147482838" r:id="rId16"/>
    <p:sldId id="2147482840" r:id="rId17"/>
    <p:sldId id="278" r:id="rId18"/>
    <p:sldId id="257" r:id="rId19"/>
  </p:sldIdLst>
  <p:sldSz cx="12192000" cy="6858000"/>
  <p:notesSz cx="6950075" cy="9236075"/>
  <p:custShowLst>
    <p:custShow name="Format Guide Workshop" id="0">
      <p:sldLst/>
    </p:custShow>
  </p:custShow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958635-F379-CC41-3006-7D93EFF3AB98}" name="YIM David (SANTE)" initials="YD(" userId="S::David.YIM@ec.europa.eu::b54c172f-94fe-4bf2-a8b5-783afb7d80b9" providerId="AD"/>
  <p188:author id="{A0D4ED3B-CBB5-60DC-C9C3-0329B6814F95}" name="Koenig, Anne" initials="KA" userId="Koenig, Ann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30C1D7"/>
    <a:srgbClr val="F9F9F9"/>
    <a:srgbClr val="29BA74"/>
    <a:srgbClr val="156082"/>
    <a:srgbClr val="1C83C1"/>
    <a:srgbClr val="FFFFFF"/>
    <a:srgbClr val="646567"/>
    <a:srgbClr val="FFED00"/>
    <a:srgbClr val="6E6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4023DC-5673-42CC-8BDA-D990AB13EF71}" v="62" dt="2024-10-08T13:04:06.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678" y="102"/>
      </p:cViewPr>
      <p:guideLst>
        <p:guide orient="horz" pos="822"/>
        <p:guide pos="3817"/>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10/11/2024</a:t>
            </a:fld>
            <a:endParaRPr lang="en-US" sz="80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rtl="0"/>
            <a:endParaRPr lang="en-GB"/>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rtl="0">
              <a:defRPr sz="1400"/>
            </a:lvl1pPr>
          </a:lstStyle>
          <a:p>
            <a:endParaRPr lang="en-GB"/>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rtl="0">
              <a:defRPr sz="1400"/>
            </a:lvl1pPr>
          </a:lstStyle>
          <a:p>
            <a:endParaRPr lang="en-GB"/>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rtl="0">
              <a:defRPr sz="1400"/>
            </a:lvl1pPr>
          </a:lstStyle>
          <a:p>
            <a:r>
              <a:rPr lang="en-GB"/>
              <a:t>Notes view: </a:t>
            </a:r>
            <a:fld id="{128CEAFE-FA94-43E5-B0FF-D47E1CCDD1B4}" type="slidenum">
              <a:rPr lang="en-GB" smtClean="0"/>
              <a:pPr/>
              <a:t>‹#›</a:t>
            </a:fld>
            <a:endParaRPr lang="en-GB"/>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rtl="0">
              <a:defRPr sz="1200"/>
            </a:lvl1pPr>
          </a:lstStyle>
          <a:p>
            <a:fld id="{F2C7CF5F-7CF3-4DF3-838A-EE34544862CC}" type="datetimeFigureOut">
              <a:rPr lang="en-GB" smtClean="0"/>
              <a:pPr/>
              <a:t>11/10/2024</a:t>
            </a:fld>
            <a:endParaRPr lang="en-GB"/>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GB"/>
              <a:t>Notes view: </a:t>
            </a:r>
            <a:fld id="{128CEAFE-FA94-43E5-B0FF-D47E1CCDD1B4}" type="slidenum">
              <a:rPr lang="en-GB" smtClean="0"/>
              <a:pPr/>
              <a:t>5</a:t>
            </a:fld>
            <a:endParaRPr lang="en-GB"/>
          </a:p>
        </p:txBody>
      </p:sp>
    </p:spTree>
    <p:extLst>
      <p:ext uri="{BB962C8B-B14F-4D97-AF65-F5344CB8AC3E}">
        <p14:creationId xmlns:p14="http://schemas.microsoft.com/office/powerpoint/2010/main" val="326809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GB"/>
              <a:t>Notes view: </a:t>
            </a:r>
            <a:fld id="{128CEAFE-FA94-43E5-B0FF-D47E1CCDD1B4}" type="slidenum">
              <a:rPr lang="en-GB" smtClean="0"/>
              <a:pPr/>
              <a:t>8</a:t>
            </a:fld>
            <a:endParaRPr lang="en-GB"/>
          </a:p>
        </p:txBody>
      </p:sp>
    </p:spTree>
    <p:extLst>
      <p:ext uri="{BB962C8B-B14F-4D97-AF65-F5344CB8AC3E}">
        <p14:creationId xmlns:p14="http://schemas.microsoft.com/office/powerpoint/2010/main" val="389198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GB"/>
              <a:t>Notes view: </a:t>
            </a:r>
            <a:fld id="{128CEAFE-FA94-43E5-B0FF-D47E1CCDD1B4}" type="slidenum">
              <a:rPr lang="en-GB" smtClean="0"/>
              <a:pPr/>
              <a:t>10</a:t>
            </a:fld>
            <a:endParaRPr lang="en-GB"/>
          </a:p>
        </p:txBody>
      </p:sp>
    </p:spTree>
    <p:extLst>
      <p:ext uri="{BB962C8B-B14F-4D97-AF65-F5344CB8AC3E}">
        <p14:creationId xmlns:p14="http://schemas.microsoft.com/office/powerpoint/2010/main" val="1188720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GB"/>
              <a:t>Notes view: </a:t>
            </a:r>
            <a:fld id="{128CEAFE-FA94-43E5-B0FF-D47E1CCDD1B4}" type="slidenum">
              <a:rPr lang="en-GB" smtClean="0"/>
              <a:pPr/>
              <a:t>11</a:t>
            </a:fld>
            <a:endParaRPr lang="en-GB"/>
          </a:p>
        </p:txBody>
      </p:sp>
    </p:spTree>
    <p:extLst>
      <p:ext uri="{BB962C8B-B14F-4D97-AF65-F5344CB8AC3E}">
        <p14:creationId xmlns:p14="http://schemas.microsoft.com/office/powerpoint/2010/main" val="11627112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xml"/><Relationship Id="rId7" Type="http://schemas.openxmlformats.org/officeDocument/2006/relationships/image" Target="../media/image3.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2.xml"/><Relationship Id="rId1" Type="http://schemas.openxmlformats.org/officeDocument/2006/relationships/tags" Target="../tags/tag122.xml"/><Relationship Id="rId4" Type="http://schemas.openxmlformats.org/officeDocument/2006/relationships/image" Target="../media/image6.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2.xml"/><Relationship Id="rId1" Type="http://schemas.openxmlformats.org/officeDocument/2006/relationships/tags" Target="../tags/tag123.xml"/><Relationship Id="rId4" Type="http://schemas.openxmlformats.org/officeDocument/2006/relationships/image" Target="../media/image6.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2.xml"/><Relationship Id="rId1" Type="http://schemas.openxmlformats.org/officeDocument/2006/relationships/tags" Target="../tags/tag124.xml"/><Relationship Id="rId4" Type="http://schemas.openxmlformats.org/officeDocument/2006/relationships/image" Target="../media/image6.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2.xml"/><Relationship Id="rId1" Type="http://schemas.openxmlformats.org/officeDocument/2006/relationships/tags" Target="../tags/tag125.xml"/><Relationship Id="rId4" Type="http://schemas.openxmlformats.org/officeDocument/2006/relationships/image" Target="../media/image6.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2.xml"/><Relationship Id="rId1" Type="http://schemas.openxmlformats.org/officeDocument/2006/relationships/tags" Target="../tags/tag126.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2.xml"/><Relationship Id="rId1" Type="http://schemas.openxmlformats.org/officeDocument/2006/relationships/tags" Target="../tags/tag127.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2.xml"/><Relationship Id="rId1" Type="http://schemas.openxmlformats.org/officeDocument/2006/relationships/tags" Target="../tags/tag128.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2.xml"/><Relationship Id="rId1" Type="http://schemas.openxmlformats.org/officeDocument/2006/relationships/tags" Target="../tags/tag129.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2.xml"/><Relationship Id="rId1" Type="http://schemas.openxmlformats.org/officeDocument/2006/relationships/tags" Target="../tags/tag130.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2.xml"/><Relationship Id="rId1" Type="http://schemas.openxmlformats.org/officeDocument/2006/relationships/tags" Target="../tags/tag131.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2.xml"/><Relationship Id="rId1" Type="http://schemas.openxmlformats.org/officeDocument/2006/relationships/tags" Target="../tags/tag132.xml"/><Relationship Id="rId5" Type="http://schemas.openxmlformats.org/officeDocument/2006/relationships/image" Target="../media/image7.png"/><Relationship Id="rId4" Type="http://schemas.openxmlformats.org/officeDocument/2006/relationships/image" Target="../media/image9.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2.xml"/><Relationship Id="rId1" Type="http://schemas.openxmlformats.org/officeDocument/2006/relationships/tags" Target="../tags/tag133.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2.xml"/><Relationship Id="rId1" Type="http://schemas.openxmlformats.org/officeDocument/2006/relationships/tags" Target="../tags/tag134.xml"/><Relationship Id="rId5" Type="http://schemas.openxmlformats.org/officeDocument/2006/relationships/image" Target="../media/image10.png"/><Relationship Id="rId4" Type="http://schemas.openxmlformats.org/officeDocument/2006/relationships/image" Target="../media/image6.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2.xml"/><Relationship Id="rId1" Type="http://schemas.openxmlformats.org/officeDocument/2006/relationships/tags" Target="../tags/tag135.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2.xml"/><Relationship Id="rId1" Type="http://schemas.openxmlformats.org/officeDocument/2006/relationships/tags" Target="../tags/tag136.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Master" Target="../slideMasters/slideMaster2.xml"/><Relationship Id="rId1" Type="http://schemas.openxmlformats.org/officeDocument/2006/relationships/tags" Target="../tags/tag137.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2.xml"/><Relationship Id="rId1" Type="http://schemas.openxmlformats.org/officeDocument/2006/relationships/tags" Target="../tags/tag138.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2.xml"/><Relationship Id="rId1" Type="http://schemas.openxmlformats.org/officeDocument/2006/relationships/tags" Target="../tags/tag139.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Master" Target="../slideMasters/slideMaster2.xml"/><Relationship Id="rId1" Type="http://schemas.openxmlformats.org/officeDocument/2006/relationships/tags" Target="../tags/tag140.xml"/><Relationship Id="rId4" Type="http://schemas.openxmlformats.org/officeDocument/2006/relationships/image" Target="../media/image6.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Master" Target="../slideMasters/slideMaster2.xml"/><Relationship Id="rId1" Type="http://schemas.openxmlformats.org/officeDocument/2006/relationships/tags" Target="../tags/tag141.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Master" Target="../slideMasters/slideMaster2.xml"/><Relationship Id="rId1" Type="http://schemas.openxmlformats.org/officeDocument/2006/relationships/tags" Target="../tags/tag142.xml"/><Relationship Id="rId5" Type="http://schemas.openxmlformats.org/officeDocument/2006/relationships/image" Target="../media/image11.png"/><Relationship Id="rId4" Type="http://schemas.openxmlformats.org/officeDocument/2006/relationships/image" Target="../media/image2.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Master" Target="../slideMasters/slideMaster2.xml"/><Relationship Id="rId1" Type="http://schemas.openxmlformats.org/officeDocument/2006/relationships/tags" Target="../tags/tag143.xml"/><Relationship Id="rId4" Type="http://schemas.openxmlformats.org/officeDocument/2006/relationships/image" Target="../media/image6.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Master" Target="../slideMasters/slideMaster2.xml"/><Relationship Id="rId1" Type="http://schemas.openxmlformats.org/officeDocument/2006/relationships/tags" Target="../tags/tag144.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Master" Target="../slideMasters/slideMaster2.xml"/><Relationship Id="rId1" Type="http://schemas.openxmlformats.org/officeDocument/2006/relationships/tags" Target="../tags/tag145.xml"/><Relationship Id="rId4" Type="http://schemas.openxmlformats.org/officeDocument/2006/relationships/image" Target="../media/image6.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Master" Target="../slideMasters/slideMaster2.xml"/><Relationship Id="rId1" Type="http://schemas.openxmlformats.org/officeDocument/2006/relationships/tags" Target="../tags/tag146.xml"/><Relationship Id="rId4" Type="http://schemas.openxmlformats.org/officeDocument/2006/relationships/image" Target="../media/image6.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Master" Target="../slideMasters/slideMaster2.xml"/><Relationship Id="rId1" Type="http://schemas.openxmlformats.org/officeDocument/2006/relationships/tags" Target="../tags/tag147.xml"/><Relationship Id="rId4" Type="http://schemas.openxmlformats.org/officeDocument/2006/relationships/image" Target="../media/image6.emf"/></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image" Target="../media/image12.jpe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2.emf"/><Relationship Id="rId5" Type="http://schemas.openxmlformats.org/officeDocument/2006/relationships/oleObject" Target="../embeddings/oleObject128.bin"/><Relationship Id="rId4"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Master" Target="../slideMasters/slideMaster2.xml"/><Relationship Id="rId1" Type="http://schemas.openxmlformats.org/officeDocument/2006/relationships/tags" Target="../tags/tag151.xml"/><Relationship Id="rId4" Type="http://schemas.openxmlformats.org/officeDocument/2006/relationships/image" Target="../media/image6.emf"/></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image" Target="../media/image1.emf"/><Relationship Id="rId4" Type="http://schemas.openxmlformats.org/officeDocument/2006/relationships/oleObject" Target="../embeddings/oleObject130.bin"/></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Master" Target="../slideMasters/slideMaster2.xml"/><Relationship Id="rId1" Type="http://schemas.openxmlformats.org/officeDocument/2006/relationships/tags" Target="../tags/tag15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Master" Target="../slideMasters/slideMaster2.xml"/><Relationship Id="rId1" Type="http://schemas.openxmlformats.org/officeDocument/2006/relationships/tags" Target="../tags/tag155.xml"/><Relationship Id="rId4" Type="http://schemas.openxmlformats.org/officeDocument/2006/relationships/image" Target="../media/image1.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Master" Target="../slideMasters/slideMaster2.xml"/><Relationship Id="rId1" Type="http://schemas.openxmlformats.org/officeDocument/2006/relationships/tags" Target="../tags/tag156.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8.xml"/><Relationship Id="rId1" Type="http://schemas.openxmlformats.org/officeDocument/2006/relationships/tags" Target="../tags/tag157.xml"/><Relationship Id="rId5" Type="http://schemas.openxmlformats.org/officeDocument/2006/relationships/image" Target="../media/image1.emf"/><Relationship Id="rId4" Type="http://schemas.openxmlformats.org/officeDocument/2006/relationships/oleObject" Target="../embeddings/oleObject134.bin"/></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Master" Target="../slideMasters/slideMaster2.xml"/><Relationship Id="rId1" Type="http://schemas.openxmlformats.org/officeDocument/2006/relationships/tags" Target="../tags/tag159.xml"/><Relationship Id="rId4" Type="http://schemas.openxmlformats.org/officeDocument/2006/relationships/image" Target="../media/image1.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Master" Target="../slideMasters/slideMaster2.xml"/><Relationship Id="rId1" Type="http://schemas.openxmlformats.org/officeDocument/2006/relationships/tags" Target="../tags/tag160.xml"/><Relationship Id="rId4" Type="http://schemas.openxmlformats.org/officeDocument/2006/relationships/image" Target="../media/image1.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Master" Target="../slideMasters/slideMaster2.xml"/><Relationship Id="rId1" Type="http://schemas.openxmlformats.org/officeDocument/2006/relationships/tags" Target="../tags/tag161.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Master" Target="../slideMasters/slideMaster2.xml"/><Relationship Id="rId1" Type="http://schemas.openxmlformats.org/officeDocument/2006/relationships/tags" Target="../tags/tag162.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Master" Target="../slideMasters/slideMaster2.xml"/><Relationship Id="rId1" Type="http://schemas.openxmlformats.org/officeDocument/2006/relationships/tags" Target="../tags/tag163.xml"/><Relationship Id="rId4" Type="http://schemas.openxmlformats.org/officeDocument/2006/relationships/image" Target="../media/image6.emf"/></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Master" Target="../slideMasters/slideMaster3.xml"/><Relationship Id="rId1" Type="http://schemas.openxmlformats.org/officeDocument/2006/relationships/tags" Target="../tags/tag165.xml"/><Relationship Id="rId5" Type="http://schemas.openxmlformats.org/officeDocument/2006/relationships/image" Target="../media/image14.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21.xml"/><Relationship Id="rId5" Type="http://schemas.openxmlformats.org/officeDocument/2006/relationships/image" Target="../media/image10.png"/><Relationship Id="rId4" Type="http://schemas.openxmlformats.org/officeDocument/2006/relationships/image" Target="../media/image9.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xml"/><Relationship Id="rId7" Type="http://schemas.openxmlformats.org/officeDocument/2006/relationships/image" Target="../media/image5.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6.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6.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9.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6.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6.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6.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2.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6.emf"/></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0.xml"/><Relationship Id="rId7" Type="http://schemas.openxmlformats.org/officeDocument/2006/relationships/image" Target="../media/image2.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1.bin"/><Relationship Id="rId5" Type="http://schemas.openxmlformats.org/officeDocument/2006/relationships/slideMaster" Target="../slideMasters/slideMaster1.xml"/><Relationship Id="rId4" Type="http://schemas.openxmlformats.org/officeDocument/2006/relationships/tags" Target="../tags/tag41.xml"/><Relationship Id="rId9" Type="http://schemas.openxmlformats.org/officeDocument/2006/relationships/image" Target="../media/image12.jpeg"/></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6.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6.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6.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6.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47.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51.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53.xml"/><Relationship Id="rId5" Type="http://schemas.openxmlformats.org/officeDocument/2006/relationships/image" Target="../media/image7.png"/><Relationship Id="rId4" Type="http://schemas.openxmlformats.org/officeDocument/2006/relationships/image" Target="../media/image9.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54.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55.xml"/><Relationship Id="rId5" Type="http://schemas.openxmlformats.org/officeDocument/2006/relationships/image" Target="../media/image10.png"/><Relationship Id="rId4" Type="http://schemas.openxmlformats.org/officeDocument/2006/relationships/image" Target="../media/image6.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56.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57.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58.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9.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60.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6.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61.xml"/><Relationship Id="rId4" Type="http://schemas.openxmlformats.org/officeDocument/2006/relationships/image" Target="../media/image6.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62.xml"/><Relationship Id="rId4" Type="http://schemas.openxmlformats.org/officeDocument/2006/relationships/image" Target="../media/image6.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63.xml"/><Relationship Id="rId5" Type="http://schemas.openxmlformats.org/officeDocument/2006/relationships/image" Target="../media/image11.png"/><Relationship Id="rId4" Type="http://schemas.openxmlformats.org/officeDocument/2006/relationships/image" Target="../media/image2.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64.xml"/><Relationship Id="rId4" Type="http://schemas.openxmlformats.org/officeDocument/2006/relationships/image" Target="../media/image6.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65.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66.xml"/><Relationship Id="rId4" Type="http://schemas.openxmlformats.org/officeDocument/2006/relationships/image" Target="../media/image6.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67.xml"/><Relationship Id="rId4" Type="http://schemas.openxmlformats.org/officeDocument/2006/relationships/image" Target="../media/image6.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68.xml"/><Relationship Id="rId4" Type="http://schemas.openxmlformats.org/officeDocument/2006/relationships/image" Target="../media/image6.emf"/></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12.jpe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xml"/><Relationship Id="rId1" Type="http://schemas.openxmlformats.org/officeDocument/2006/relationships/tags" Target="../tags/tag72.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6.emf"/></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1.xml"/><Relationship Id="rId1" Type="http://schemas.openxmlformats.org/officeDocument/2006/relationships/tags" Target="../tags/tag75.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xml"/><Relationship Id="rId1" Type="http://schemas.openxmlformats.org/officeDocument/2006/relationships/tags" Target="../tags/tag76.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1.xml"/><Relationship Id="rId1" Type="http://schemas.openxmlformats.org/officeDocument/2006/relationships/tags" Target="../tags/tag77.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1.xml"/><Relationship Id="rId1" Type="http://schemas.openxmlformats.org/officeDocument/2006/relationships/tags" Target="../tags/tag80.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xml"/><Relationship Id="rId1" Type="http://schemas.openxmlformats.org/officeDocument/2006/relationships/tags" Target="../tags/tag81.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xml"/><Relationship Id="rId1" Type="http://schemas.openxmlformats.org/officeDocument/2006/relationships/tags" Target="../tags/tag82.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xml"/><Relationship Id="rId1" Type="http://schemas.openxmlformats.org/officeDocument/2006/relationships/tags" Target="../tags/tag83.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1.xml"/><Relationship Id="rId1" Type="http://schemas.openxmlformats.org/officeDocument/2006/relationships/tags" Target="../tags/tag84.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6.emf"/></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88.xml"/><Relationship Id="rId7" Type="http://schemas.openxmlformats.org/officeDocument/2006/relationships/image" Target="../media/image4.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xml"/><Relationship Id="rId1" Type="http://schemas.openxmlformats.org/officeDocument/2006/relationships/tags" Target="../tags/tag89.xml"/><Relationship Id="rId4" Type="http://schemas.openxmlformats.org/officeDocument/2006/relationships/image" Target="../media/image6.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90.xml"/><Relationship Id="rId4" Type="http://schemas.openxmlformats.org/officeDocument/2006/relationships/image" Target="../media/image6.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91.xml"/><Relationship Id="rId4" Type="http://schemas.openxmlformats.org/officeDocument/2006/relationships/image" Target="../media/image6.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92.xml"/><Relationship Id="rId4" Type="http://schemas.openxmlformats.org/officeDocument/2006/relationships/image" Target="../media/image6.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2.xml"/><Relationship Id="rId1" Type="http://schemas.openxmlformats.org/officeDocument/2006/relationships/tags" Target="../tags/tag93.xml"/><Relationship Id="rId4" Type="http://schemas.openxmlformats.org/officeDocument/2006/relationships/image" Target="../media/image6.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94.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95.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96.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97.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2.xml"/><Relationship Id="rId1" Type="http://schemas.openxmlformats.org/officeDocument/2006/relationships/tags" Target="../tags/tag98.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2.xml"/><Relationship Id="rId1" Type="http://schemas.openxmlformats.org/officeDocument/2006/relationships/tags" Target="../tags/tag99.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2.xml"/><Relationship Id="rId1" Type="http://schemas.openxmlformats.org/officeDocument/2006/relationships/tags" Target="../tags/tag100.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2.xml"/><Relationship Id="rId1" Type="http://schemas.openxmlformats.org/officeDocument/2006/relationships/tags" Target="../tags/tag101.xml"/><Relationship Id="rId5" Type="http://schemas.openxmlformats.org/officeDocument/2006/relationships/image" Target="../media/image10.png"/><Relationship Id="rId4" Type="http://schemas.openxmlformats.org/officeDocument/2006/relationships/image" Target="../media/image9.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2.xml"/><Relationship Id="rId1" Type="http://schemas.openxmlformats.org/officeDocument/2006/relationships/tags" Target="../tags/tag102.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2.xml"/><Relationship Id="rId1" Type="http://schemas.openxmlformats.org/officeDocument/2006/relationships/tags" Target="../tags/tag103.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2.xml"/><Relationship Id="rId1" Type="http://schemas.openxmlformats.org/officeDocument/2006/relationships/tags" Target="../tags/tag104.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2.xml"/><Relationship Id="rId1" Type="http://schemas.openxmlformats.org/officeDocument/2006/relationships/tags" Target="../tags/tag105.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2.xml"/><Relationship Id="rId1" Type="http://schemas.openxmlformats.org/officeDocument/2006/relationships/tags" Target="../tags/tag106.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2.xml"/><Relationship Id="rId1" Type="http://schemas.openxmlformats.org/officeDocument/2006/relationships/tags" Target="../tags/tag107.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2.xml"/><Relationship Id="rId1" Type="http://schemas.openxmlformats.org/officeDocument/2006/relationships/tags" Target="../tags/tag108.xml"/><Relationship Id="rId4" Type="http://schemas.openxmlformats.org/officeDocument/2006/relationships/image" Target="../media/image6.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2.xml"/><Relationship Id="rId1" Type="http://schemas.openxmlformats.org/officeDocument/2006/relationships/tags" Target="../tags/tag109.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2.xml"/><Relationship Id="rId1" Type="http://schemas.openxmlformats.org/officeDocument/2006/relationships/tags" Target="../tags/tag110.xml"/><Relationship Id="rId4" Type="http://schemas.openxmlformats.org/officeDocument/2006/relationships/image" Target="../media/image6.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2.xml"/><Relationship Id="rId1" Type="http://schemas.openxmlformats.org/officeDocument/2006/relationships/tags" Target="../tags/tag111.xml"/><Relationship Id="rId4" Type="http://schemas.openxmlformats.org/officeDocument/2006/relationships/image" Target="../media/image6.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2.xml"/><Relationship Id="rId1" Type="http://schemas.openxmlformats.org/officeDocument/2006/relationships/tags" Target="../tags/tag112.xml"/><Relationship Id="rId4" Type="http://schemas.openxmlformats.org/officeDocument/2006/relationships/image" Target="../media/image6.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2.xml"/><Relationship Id="rId1" Type="http://schemas.openxmlformats.org/officeDocument/2006/relationships/tags" Target="../tags/tag113.xml"/><Relationship Id="rId4" Type="http://schemas.openxmlformats.org/officeDocument/2006/relationships/image" Target="../media/image6.emf"/></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3.jpe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2.xml"/><Relationship Id="rId1" Type="http://schemas.openxmlformats.org/officeDocument/2006/relationships/tags" Target="../tags/tag116.xml"/><Relationship Id="rId4" Type="http://schemas.openxmlformats.org/officeDocument/2006/relationships/image" Target="../media/image6.emf"/></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9.xml"/><Relationship Id="rId7" Type="http://schemas.openxmlformats.org/officeDocument/2006/relationships/image" Target="../media/image2.emf"/><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oleObject" Target="../embeddings/oleObject100.bin"/><Relationship Id="rId5" Type="http://schemas.openxmlformats.org/officeDocument/2006/relationships/slideMaster" Target="../slideMasters/slideMaster2.xml"/><Relationship Id="rId4" Type="http://schemas.openxmlformats.org/officeDocument/2006/relationships/tags" Target="../tags/tag120.xml"/><Relationship Id="rId9" Type="http://schemas.openxmlformats.org/officeDocument/2006/relationships/image" Target="../media/image12.jpeg"/></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2.xml"/><Relationship Id="rId1" Type="http://schemas.openxmlformats.org/officeDocument/2006/relationships/tags" Target="../tags/tag12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178457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1C5BA2B7-A0D3-7532-AABF-5F5F0626ADF9}"/>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31"/>
          <a:stretch/>
        </p:blipFill>
        <p:spPr>
          <a:xfrm>
            <a:off x="0" y="0"/>
            <a:ext cx="12192000" cy="5281516"/>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eaLnBrk="1">
              <a:lnSpc>
                <a:spcPct val="93000"/>
              </a:lnSpc>
              <a:spcBef>
                <a:spcPct val="0"/>
              </a:spcBef>
              <a:spcAft>
                <a:spcPct val="0"/>
              </a:spcAft>
            </a:pPr>
            <a:endParaRPr lang="en-GB" sz="5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r="-234" b="10"/>
          <a:stretch/>
        </p:blipFill>
        <p:spPr>
          <a:xfrm rot="16200000" flipH="1">
            <a:off x="8471921" y="1973272"/>
            <a:ext cx="580573" cy="685800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rtl="0">
              <a:defRPr sz="1600">
                <a:solidFill>
                  <a:schemeClr val="tx1"/>
                </a:solidFill>
                <a:latin typeface="Trebuchet MS" panose="020B0603020202020204" pitchFamily="34" charset="0"/>
                <a:sym typeface="Trebuchet MS" panose="020B0603020202020204" pitchFamily="34" charset="0"/>
              </a:defRPr>
            </a:lvl1pPr>
          </a:lstStyle>
          <a:p>
            <a:r>
              <a:rPr lang="en-GB"/>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rtl="0">
              <a:lnSpc>
                <a:spcPct val="95000"/>
              </a:lnSpc>
            </a:pPr>
            <a:endParaRPr lang="en-GB"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rtl="0">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GB"/>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rtl="0">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vert="horz" anchor="b">
            <a:normAutofit/>
          </a:bodyPr>
          <a:lstStyle>
            <a:lvl1pPr algn="l" rtl="0">
              <a:lnSpc>
                <a:spcPct val="93000"/>
              </a:lnSpc>
              <a:defRPr sz="5400" baseline="0">
                <a:solidFill>
                  <a:schemeClr val="bg1"/>
                </a:solidFill>
                <a:latin typeface="+mj-lt"/>
                <a:sym typeface="Trebuchet MS" panose="020B0603020202020204" pitchFamily="34" charset="0"/>
              </a:defRPr>
            </a:lvl1pPr>
          </a:lstStyle>
          <a:p>
            <a:r>
              <a:rPr lang="en-GB"/>
              <a:t>Title in Title Case</a:t>
            </a:r>
          </a:p>
        </p:txBody>
      </p:sp>
      <p:sp>
        <p:nvSpPr>
          <p:cNvPr id="33" name="Freeform 32"/>
          <p:cNvSpPr>
            <a:spLocks noChangeAspect="1"/>
          </p:cNvSpPr>
          <p:nvPr userDrawn="1">
            <p:custDataLst>
              <p:tags r:id="rId3"/>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GB"/>
          </a:p>
        </p:txBody>
      </p:sp>
    </p:spTree>
    <p:extLst>
      <p:ext uri="{BB962C8B-B14F-4D97-AF65-F5344CB8AC3E}">
        <p14:creationId xmlns:p14="http://schemas.microsoft.com/office/powerpoint/2010/main" val="2777905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8879111-4A1E-834E-0EA2-B3E7A923BC13}"/>
              </a:ext>
            </a:extLst>
          </p:cNvPr>
          <p:cNvGraphicFramePr>
            <a:graphicFrameLocks noChangeAspect="1"/>
          </p:cNvGraphicFramePr>
          <p:nvPr userDrawn="1">
            <p:custDataLst>
              <p:tags r:id="rId1"/>
            </p:custDataLst>
            <p:extLst>
              <p:ext uri="{D42A27DB-BD31-4B8C-83A1-F6EECF244321}">
                <p14:modId xmlns:p14="http://schemas.microsoft.com/office/powerpoint/2010/main" val="2978116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F8879111-4A1E-834E-0EA2-B3E7A923BC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rtl="0">
              <a:defRPr sz="3200">
                <a:solidFill>
                  <a:schemeClr val="bg1"/>
                </a:solidFill>
                <a:latin typeface="+mj-lt"/>
                <a:sym typeface="Trebuchet MS" panose="020B0603020202020204" pitchFamily="34" charset="0"/>
              </a:defRPr>
            </a:lvl1pPr>
          </a:lstStyle>
          <a:p>
            <a:r>
              <a:rPr lang="en-GB"/>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B12DE77-A9AF-F5A6-14B3-9D34FC9A74D6}"/>
              </a:ext>
            </a:extLst>
          </p:cNvPr>
          <p:cNvGraphicFramePr>
            <a:graphicFrameLocks noChangeAspect="1"/>
          </p:cNvGraphicFramePr>
          <p:nvPr userDrawn="1">
            <p:custDataLst>
              <p:tags r:id="rId1"/>
            </p:custDataLst>
            <p:extLst>
              <p:ext uri="{D42A27DB-BD31-4B8C-83A1-F6EECF244321}">
                <p14:modId xmlns:p14="http://schemas.microsoft.com/office/powerpoint/2010/main" val="33196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CB12DE77-A9AF-F5A6-14B3-9D34FC9A74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rtl="0">
              <a:defRPr/>
            </a:lvl1pPr>
          </a:lstStyle>
          <a:p>
            <a:r>
              <a:rPr lang="en-GB"/>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629400" y="2085628"/>
            <a:ext cx="10933950" cy="4072976"/>
          </a:xfrm>
        </p:spPr>
        <p:txBody>
          <a:bodyPr/>
          <a:lstStyle>
            <a:lvl1pPr rtl="0">
              <a:lnSpc>
                <a:spcPct val="100000"/>
              </a:lnSpc>
              <a:spcBef>
                <a:spcPts val="0"/>
              </a:spcBef>
              <a:spcAft>
                <a:spcPts val="0"/>
              </a:spcAft>
              <a:defRPr/>
            </a:lvl1pPr>
            <a:lvl2pPr rtl="0">
              <a:lnSpc>
                <a:spcPct val="100000"/>
              </a:lnSpc>
              <a:spcBef>
                <a:spcPts val="0"/>
              </a:spcBef>
              <a:spcAft>
                <a:spcPts val="0"/>
              </a:spcAft>
              <a:defRPr/>
            </a:lvl2pPr>
            <a:lvl3pPr rtl="0">
              <a:lnSpc>
                <a:spcPct val="100000"/>
              </a:lnSpc>
              <a:spcBef>
                <a:spcPts val="0"/>
              </a:spcBef>
              <a:spcAft>
                <a:spcPts val="0"/>
              </a:spcAft>
              <a:defRPr/>
            </a:lvl3pPr>
            <a:lvl4pPr rtl="0">
              <a:lnSpc>
                <a:spcPct val="100000"/>
              </a:lnSpc>
              <a:spcBef>
                <a:spcPts val="0"/>
              </a:spcBef>
              <a:spcAft>
                <a:spcPts val="0"/>
              </a:spcAft>
              <a:defRPr/>
            </a:lvl4pPr>
            <a:lvl5pPr rtl="0">
              <a:lnSpc>
                <a:spcPct val="100000"/>
              </a:lnSpc>
              <a:spcBef>
                <a:spcPts val="0"/>
              </a:spcBef>
              <a:spcAft>
                <a:spcPts val="0"/>
              </a:spcAft>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510333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F1D8475-C4C7-A4E2-E111-9846E9BE11ED}"/>
              </a:ext>
            </a:extLst>
          </p:cNvPr>
          <p:cNvGraphicFramePr>
            <a:graphicFrameLocks noChangeAspect="1"/>
          </p:cNvGraphicFramePr>
          <p:nvPr userDrawn="1">
            <p:custDataLst>
              <p:tags r:id="rId1"/>
            </p:custDataLst>
            <p:extLst>
              <p:ext uri="{D42A27DB-BD31-4B8C-83A1-F6EECF244321}">
                <p14:modId xmlns:p14="http://schemas.microsoft.com/office/powerpoint/2010/main" val="1083819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7F1D8475-C4C7-A4E2-E111-9846E9BE11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rtl="0">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rtl="0">
              <a:defRPr sz="2400">
                <a:solidFill>
                  <a:schemeClr val="tx2"/>
                </a:solidFill>
                <a:latin typeface="+mj-lt"/>
                <a:sym typeface="Trebuchet MS" panose="020B0603020202020204" pitchFamily="34" charset="0"/>
              </a:defRPr>
            </a:lvl1pPr>
          </a:lstStyle>
          <a:p>
            <a:r>
              <a:rPr lang="en-GB"/>
              <a:t>Click to add title</a:t>
            </a:r>
          </a:p>
        </p:txBody>
      </p:sp>
    </p:spTree>
    <p:extLst>
      <p:ext uri="{BB962C8B-B14F-4D97-AF65-F5344CB8AC3E}">
        <p14:creationId xmlns:p14="http://schemas.microsoft.com/office/powerpoint/2010/main" val="1800775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3CB16EE-7EAA-4101-9E75-1A9E42E8D2D6}"/>
              </a:ext>
            </a:extLst>
          </p:cNvPr>
          <p:cNvGraphicFramePr>
            <a:graphicFrameLocks noChangeAspect="1"/>
          </p:cNvGraphicFramePr>
          <p:nvPr userDrawn="1">
            <p:custDataLst>
              <p:tags r:id="rId1"/>
            </p:custDataLst>
            <p:extLst>
              <p:ext uri="{D42A27DB-BD31-4B8C-83A1-F6EECF244321}">
                <p14:modId xmlns:p14="http://schemas.microsoft.com/office/powerpoint/2010/main" val="993801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63CB16EE-7EAA-4101-9E75-1A9E42E8D2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GB"/>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GB"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904491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2DC77AA-86DA-B537-4C42-E3551460DCC0}"/>
              </a:ext>
            </a:extLst>
          </p:cNvPr>
          <p:cNvGraphicFramePr>
            <a:graphicFrameLocks noChangeAspect="1"/>
          </p:cNvGraphicFramePr>
          <p:nvPr userDrawn="1">
            <p:custDataLst>
              <p:tags r:id="rId1"/>
            </p:custDataLst>
            <p:extLst>
              <p:ext uri="{D42A27DB-BD31-4B8C-83A1-F6EECF244321}">
                <p14:modId xmlns:p14="http://schemas.microsoft.com/office/powerpoint/2010/main" val="44818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62DC77AA-86DA-B537-4C42-E3551460DC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rtl="0">
              <a:defRPr sz="5400">
                <a:solidFill>
                  <a:schemeClr val="tx2"/>
                </a:solidFill>
                <a:latin typeface="+mj-lt"/>
                <a:sym typeface="Trebuchet MS" panose="020B0603020202020204" pitchFamily="34" charset="0"/>
              </a:defRPr>
            </a:lvl1pPr>
          </a:lstStyle>
          <a:p>
            <a:r>
              <a:rPr lang="en-GB"/>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788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73B04A3-882A-EC44-6061-66E0AC384484}"/>
              </a:ext>
            </a:extLst>
          </p:cNvPr>
          <p:cNvGraphicFramePr>
            <a:graphicFrameLocks noChangeAspect="1"/>
          </p:cNvGraphicFramePr>
          <p:nvPr userDrawn="1">
            <p:custDataLst>
              <p:tags r:id="rId1"/>
            </p:custDataLst>
            <p:extLst>
              <p:ext uri="{D42A27DB-BD31-4B8C-83A1-F6EECF244321}">
                <p14:modId xmlns:p14="http://schemas.microsoft.com/office/powerpoint/2010/main" val="41711161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F73B04A3-882A-EC44-6061-66E0AC3844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rtl="0">
              <a:defRPr sz="2400">
                <a:solidFill>
                  <a:schemeClr val="tx2"/>
                </a:solidFill>
                <a:latin typeface="+mj-lt"/>
                <a:sym typeface="Trebuchet MS" panose="020B0603020202020204" pitchFamily="34" charset="0"/>
              </a:defRPr>
            </a:lvl1pPr>
          </a:lstStyle>
          <a:p>
            <a:r>
              <a:rPr lang="en-GB"/>
              <a:t>Click to add title</a:t>
            </a:r>
          </a:p>
        </p:txBody>
      </p:sp>
    </p:spTree>
    <p:extLst>
      <p:ext uri="{BB962C8B-B14F-4D97-AF65-F5344CB8AC3E}">
        <p14:creationId xmlns:p14="http://schemas.microsoft.com/office/powerpoint/2010/main" val="3038007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0ED43BF-9DA3-E0CB-14A8-E473C16BA936}"/>
              </a:ext>
            </a:extLst>
          </p:cNvPr>
          <p:cNvGraphicFramePr>
            <a:graphicFrameLocks noChangeAspect="1"/>
          </p:cNvGraphicFramePr>
          <p:nvPr userDrawn="1">
            <p:custDataLst>
              <p:tags r:id="rId1"/>
            </p:custDataLst>
            <p:extLst>
              <p:ext uri="{D42A27DB-BD31-4B8C-83A1-F6EECF244321}">
                <p14:modId xmlns:p14="http://schemas.microsoft.com/office/powerpoint/2010/main" val="1199149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00ED43BF-9DA3-E0CB-14A8-E473C16BA9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rtl="0">
              <a:defRPr>
                <a:latin typeface="+mj-lt"/>
                <a:sym typeface="Trebuchet MS" panose="020B0603020202020204" pitchFamily="34" charset="0"/>
              </a:defRPr>
            </a:lvl1pPr>
          </a:lstStyle>
          <a:p>
            <a:r>
              <a:rPr lang="en-GB"/>
              <a:t>Click to add title</a:t>
            </a:r>
          </a:p>
        </p:txBody>
      </p:sp>
    </p:spTree>
    <p:extLst>
      <p:ext uri="{BB962C8B-B14F-4D97-AF65-F5344CB8AC3E}">
        <p14:creationId xmlns:p14="http://schemas.microsoft.com/office/powerpoint/2010/main" val="2330400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7161476-04EE-36BD-D011-BB5823752D56}"/>
              </a:ext>
            </a:extLst>
          </p:cNvPr>
          <p:cNvGraphicFramePr>
            <a:graphicFrameLocks noChangeAspect="1"/>
          </p:cNvGraphicFramePr>
          <p:nvPr userDrawn="1">
            <p:custDataLst>
              <p:tags r:id="rId1"/>
            </p:custDataLst>
            <p:extLst>
              <p:ext uri="{D42A27DB-BD31-4B8C-83A1-F6EECF244321}">
                <p14:modId xmlns:p14="http://schemas.microsoft.com/office/powerpoint/2010/main" val="1340611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D7161476-04EE-36BD-D011-BB5823752D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rtl="0">
              <a:defRPr>
                <a:solidFill>
                  <a:schemeClr val="bg1"/>
                </a:solidFill>
                <a:latin typeface="+mn-lt"/>
                <a:sym typeface="Trebuchet MS" panose="020B0603020202020204" pitchFamily="34" charset="0"/>
              </a:defRPr>
            </a:lvl1pPr>
          </a:lstStyle>
          <a:p>
            <a:endParaRPr lang="en-GB"/>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rtl="0">
              <a:defRPr>
                <a:latin typeface="+mj-lt"/>
                <a:sym typeface="Trebuchet MS" panose="020B0603020202020204" pitchFamily="34" charset="0"/>
              </a:defRPr>
            </a:lvl1pPr>
          </a:lstStyle>
          <a:p>
            <a:r>
              <a:rPr lang="en-GB"/>
              <a:t>Click to add title</a:t>
            </a:r>
          </a:p>
        </p:txBody>
      </p:sp>
    </p:spTree>
    <p:extLst>
      <p:ext uri="{BB962C8B-B14F-4D97-AF65-F5344CB8AC3E}">
        <p14:creationId xmlns:p14="http://schemas.microsoft.com/office/powerpoint/2010/main" val="2261892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92F946A-0EAD-DE20-8332-D8B6E96A160D}"/>
              </a:ext>
            </a:extLst>
          </p:cNvPr>
          <p:cNvGraphicFramePr>
            <a:graphicFrameLocks noChangeAspect="1"/>
          </p:cNvGraphicFramePr>
          <p:nvPr userDrawn="1">
            <p:custDataLst>
              <p:tags r:id="rId1"/>
            </p:custDataLst>
            <p:extLst>
              <p:ext uri="{D42A27DB-BD31-4B8C-83A1-F6EECF244321}">
                <p14:modId xmlns:p14="http://schemas.microsoft.com/office/powerpoint/2010/main" val="1304553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292F946A-0EAD-DE20-8332-D8B6E96A16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rtl="0">
              <a:defRPr sz="2400">
                <a:solidFill>
                  <a:schemeClr val="bg1"/>
                </a:solidFill>
                <a:latin typeface="+mj-lt"/>
                <a:sym typeface="Trebuchet MS" panose="020B0603020202020204" pitchFamily="34" charset="0"/>
              </a:defRPr>
            </a:lvl1pPr>
          </a:lstStyle>
          <a:p>
            <a:r>
              <a:rPr lang="en-GB"/>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8701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B443657-51C5-8866-F485-2B79329C30C5}"/>
              </a:ext>
            </a:extLst>
          </p:cNvPr>
          <p:cNvGraphicFramePr>
            <a:graphicFrameLocks noChangeAspect="1"/>
          </p:cNvGraphicFramePr>
          <p:nvPr userDrawn="1">
            <p:custDataLst>
              <p:tags r:id="rId1"/>
            </p:custDataLst>
            <p:extLst>
              <p:ext uri="{D42A27DB-BD31-4B8C-83A1-F6EECF244321}">
                <p14:modId xmlns:p14="http://schemas.microsoft.com/office/powerpoint/2010/main" val="3644203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7B443657-51C5-8866-F485-2B79329C30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rtl="0">
              <a:defRPr sz="1800" baseline="0">
                <a:latin typeface="Trebuchet MS" panose="020B0603020202020204" pitchFamily="34" charset="0"/>
                <a:sym typeface="Trebuchet MS" panose="020B0603020202020204" pitchFamily="34" charset="0"/>
              </a:defRPr>
            </a:lvl1pPr>
          </a:lstStyle>
          <a:p>
            <a:r>
              <a:rPr lang="en-GB"/>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rtl="0">
              <a:defRPr sz="4400">
                <a:solidFill>
                  <a:schemeClr val="bg1"/>
                </a:solidFill>
                <a:latin typeface="+mj-lt"/>
                <a:sym typeface="Trebuchet MS" panose="020B0603020202020204" pitchFamily="34" charset="0"/>
              </a:defRPr>
            </a:lvl1pPr>
          </a:lstStyle>
          <a:p>
            <a:r>
              <a:rPr lang="en-GB"/>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8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1928098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74DCB11-1D60-F451-1590-1723D71AD2E6}"/>
              </a:ext>
            </a:extLst>
          </p:cNvPr>
          <p:cNvGraphicFramePr>
            <a:graphicFrameLocks noChangeAspect="1"/>
          </p:cNvGraphicFramePr>
          <p:nvPr userDrawn="1">
            <p:custDataLst>
              <p:tags r:id="rId1"/>
            </p:custDataLst>
            <p:extLst>
              <p:ext uri="{D42A27DB-BD31-4B8C-83A1-F6EECF244321}">
                <p14:modId xmlns:p14="http://schemas.microsoft.com/office/powerpoint/2010/main" val="1379790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374DCB11-1D60-F451-1590-1723D71AD2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rtl="0">
              <a:defRPr sz="1600">
                <a:solidFill>
                  <a:schemeClr val="tx1"/>
                </a:solidFill>
                <a:latin typeface="Trebuchet MS" panose="020B0603020202020204" pitchFamily="34" charset="0"/>
                <a:sym typeface="Trebuchet MS" panose="020B0603020202020204" pitchFamily="34" charset="0"/>
              </a:defRPr>
            </a:lvl1pPr>
          </a:lstStyle>
          <a:p>
            <a:r>
              <a:rPr lang="en-GB"/>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rtl="0">
              <a:defRPr sz="4400">
                <a:solidFill>
                  <a:schemeClr val="bg1"/>
                </a:solidFill>
                <a:latin typeface="+mj-lt"/>
                <a:sym typeface="Trebuchet MS" panose="020B0603020202020204" pitchFamily="34" charset="0"/>
              </a:defRPr>
            </a:lvl1pPr>
          </a:lstStyle>
          <a:p>
            <a:r>
              <a:rPr lang="en-GB"/>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56441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9DD0038-F9D6-9C59-2B72-25C7EB2F9338}"/>
              </a:ext>
            </a:extLst>
          </p:cNvPr>
          <p:cNvGraphicFramePr>
            <a:graphicFrameLocks noChangeAspect="1"/>
          </p:cNvGraphicFramePr>
          <p:nvPr userDrawn="1">
            <p:custDataLst>
              <p:tags r:id="rId1"/>
            </p:custDataLst>
            <p:extLst>
              <p:ext uri="{D42A27DB-BD31-4B8C-83A1-F6EECF244321}">
                <p14:modId xmlns:p14="http://schemas.microsoft.com/office/powerpoint/2010/main" val="2213930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29DD0038-F9D6-9C59-2B72-25C7EB2F93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rtl="0">
              <a:defRPr sz="1800" baseline="0">
                <a:latin typeface="Trebuchet MS" panose="020B0603020202020204" pitchFamily="34" charset="0"/>
                <a:sym typeface="Trebuchet MS" panose="020B0603020202020204" pitchFamily="34" charset="0"/>
              </a:defRPr>
            </a:lvl1pPr>
          </a:lstStyle>
          <a:p>
            <a:r>
              <a:rPr lang="en-GB"/>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rtl="0">
              <a:defRPr sz="4400">
                <a:solidFill>
                  <a:schemeClr val="bg1"/>
                </a:solidFill>
                <a:latin typeface="+mj-lt"/>
                <a:sym typeface="Trebuchet MS" panose="020B0603020202020204" pitchFamily="34" charset="0"/>
              </a:defRPr>
            </a:lvl1pPr>
          </a:lstStyle>
          <a:p>
            <a:r>
              <a:rPr lang="en-GB"/>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800"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70724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rtl="0">
              <a:defRPr sz="2400">
                <a:solidFill>
                  <a:schemeClr val="tx2"/>
                </a:solidFill>
                <a:latin typeface="+mj-lt"/>
                <a:sym typeface="Trebuchet MS" panose="020B0603020202020204" pitchFamily="34" charset="0"/>
              </a:defRPr>
            </a:lvl1pPr>
          </a:lstStyle>
          <a:p>
            <a:r>
              <a:rPr lang="en-GB">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239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DD4ED24-2286-C2A3-CD80-4D5CDEABAAC7}"/>
              </a:ext>
            </a:extLst>
          </p:cNvPr>
          <p:cNvGraphicFramePr>
            <a:graphicFrameLocks noChangeAspect="1"/>
          </p:cNvGraphicFramePr>
          <p:nvPr userDrawn="1">
            <p:custDataLst>
              <p:tags r:id="rId1"/>
            </p:custDataLst>
            <p:extLst>
              <p:ext uri="{D42A27DB-BD31-4B8C-83A1-F6EECF244321}">
                <p14:modId xmlns:p14="http://schemas.microsoft.com/office/powerpoint/2010/main" val="1364448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3DD4ED24-2286-C2A3-CD80-4D5CDEABAAC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rtl="0">
              <a:defRPr>
                <a:solidFill>
                  <a:srgbClr val="FFFFFF"/>
                </a:solidFill>
                <a:latin typeface="+mj-lt"/>
              </a:defRPr>
            </a:lvl1pPr>
          </a:lstStyle>
          <a:p>
            <a:r>
              <a:rPr lang="en-GB"/>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rtl="0">
              <a:defRPr sz="1000">
                <a:solidFill>
                  <a:schemeClr val="bg1">
                    <a:lumMod val="50000"/>
                  </a:schemeClr>
                </a:solidFill>
                <a:latin typeface="+mn-lt"/>
                <a:sym typeface="Trebuchet MS" panose="020B0603020202020204" pitchFamily="34" charset="0"/>
              </a:defRPr>
            </a:lvl1pPr>
          </a:lstStyle>
          <a:p>
            <a:endParaRPr lang="en-GB"/>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b="1054"/>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2595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64378A5-8486-86D9-2B02-C9B8CFA941CF}"/>
              </a:ext>
            </a:extLst>
          </p:cNvPr>
          <p:cNvGraphicFramePr>
            <a:graphicFrameLocks noChangeAspect="1"/>
          </p:cNvGraphicFramePr>
          <p:nvPr userDrawn="1">
            <p:custDataLst>
              <p:tags r:id="rId1"/>
            </p:custDataLst>
            <p:extLst>
              <p:ext uri="{D42A27DB-BD31-4B8C-83A1-F6EECF244321}">
                <p14:modId xmlns:p14="http://schemas.microsoft.com/office/powerpoint/2010/main" val="436183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164378A5-8486-86D9-2B02-C9B8CFA941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800"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rtl="0">
              <a:defRPr sz="4400" b="0">
                <a:solidFill>
                  <a:schemeClr val="tx2"/>
                </a:solidFill>
                <a:latin typeface="+mj-lt"/>
                <a:sym typeface="Trebuchet MS" panose="020B0603020202020204" pitchFamily="34" charset="0"/>
              </a:defRPr>
            </a:lvl1pPr>
          </a:lstStyle>
          <a:p>
            <a:r>
              <a:rPr lang="en-GB"/>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43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8346266-5FCC-DF53-A907-798572BB6342}"/>
              </a:ext>
            </a:extLst>
          </p:cNvPr>
          <p:cNvGraphicFramePr>
            <a:graphicFrameLocks noChangeAspect="1"/>
          </p:cNvGraphicFramePr>
          <p:nvPr userDrawn="1">
            <p:custDataLst>
              <p:tags r:id="rId1"/>
            </p:custDataLst>
            <p:extLst>
              <p:ext uri="{D42A27DB-BD31-4B8C-83A1-F6EECF244321}">
                <p14:modId xmlns:p14="http://schemas.microsoft.com/office/powerpoint/2010/main" val="1503256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48346266-5FCC-DF53-A907-798572BB63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rtl="0">
              <a:defRPr sz="4400" b="0">
                <a:solidFill>
                  <a:srgbClr val="FFFFFF"/>
                </a:solidFill>
                <a:latin typeface="+mj-lt"/>
                <a:sym typeface="Trebuchet MS" panose="020B0603020202020204" pitchFamily="34" charset="0"/>
              </a:defRPr>
            </a:lvl1pPr>
          </a:lstStyle>
          <a:p>
            <a:r>
              <a:rPr lang="en-GB"/>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rtl="0">
              <a:defRPr sz="1000">
                <a:solidFill>
                  <a:schemeClr val="bg1">
                    <a:lumMod val="50000"/>
                  </a:schemeClr>
                </a:solidFill>
                <a:latin typeface="+mn-lt"/>
                <a:sym typeface="Trebuchet MS" panose="020B0603020202020204" pitchFamily="34" charset="0"/>
              </a:defRPr>
            </a:lvl1pPr>
          </a:lstStyle>
          <a:p>
            <a:endParaRPr lang="en-GB"/>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1547" b="78"/>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308982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31AF5DA-88A6-EFE9-A4FF-1F9E7BAE2F6B}"/>
              </a:ext>
            </a:extLst>
          </p:cNvPr>
          <p:cNvGraphicFramePr>
            <a:graphicFrameLocks noChangeAspect="1"/>
          </p:cNvGraphicFramePr>
          <p:nvPr userDrawn="1">
            <p:custDataLst>
              <p:tags r:id="rId1"/>
            </p:custDataLst>
            <p:extLst>
              <p:ext uri="{D42A27DB-BD31-4B8C-83A1-F6EECF244321}">
                <p14:modId xmlns:p14="http://schemas.microsoft.com/office/powerpoint/2010/main" val="4151396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731AF5DA-88A6-EFE9-A4FF-1F9E7BAE2F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rtl="0">
              <a:defRPr>
                <a:latin typeface="+mj-lt"/>
                <a:sym typeface="Trebuchet MS" panose="020B0603020202020204" pitchFamily="34" charset="0"/>
              </a:defRPr>
            </a:lvl1pPr>
          </a:lstStyle>
          <a:p>
            <a:r>
              <a:rPr lang="en-GB"/>
              <a:t>Click to add title</a:t>
            </a:r>
          </a:p>
        </p:txBody>
      </p:sp>
      <p:sp>
        <p:nvSpPr>
          <p:cNvPr id="13" name="Date Placeholder 4"/>
          <p:cNvSpPr>
            <a:spLocks noGrp="1"/>
          </p:cNvSpPr>
          <p:nvPr>
            <p:ph type="dt" sz="half" idx="10"/>
          </p:nvPr>
        </p:nvSpPr>
        <p:spPr>
          <a:xfrm>
            <a:off x="9677400" y="6405036"/>
            <a:ext cx="1482051" cy="153888"/>
          </a:xfr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327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B2B65CC-E323-8CC4-2262-C532FB50C9E5}"/>
              </a:ext>
            </a:extLst>
          </p:cNvPr>
          <p:cNvGraphicFramePr>
            <a:graphicFrameLocks noChangeAspect="1"/>
          </p:cNvGraphicFramePr>
          <p:nvPr userDrawn="1">
            <p:custDataLst>
              <p:tags r:id="rId1"/>
            </p:custDataLst>
            <p:extLst>
              <p:ext uri="{D42A27DB-BD31-4B8C-83A1-F6EECF244321}">
                <p14:modId xmlns:p14="http://schemas.microsoft.com/office/powerpoint/2010/main" val="567036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CB2B65CC-E323-8CC4-2262-C532FB50C9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rtl="0">
              <a:defRPr>
                <a:solidFill>
                  <a:srgbClr val="FFFFFF"/>
                </a:solidFill>
                <a:latin typeface="+mj-lt"/>
                <a:sym typeface="Trebuchet MS" panose="020B0603020202020204" pitchFamily="34" charset="0"/>
              </a:defRPr>
            </a:lvl1pPr>
          </a:lstStyle>
          <a:p>
            <a:r>
              <a:rPr lang="en-GB"/>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rtl="0">
              <a:defRPr sz="1000">
                <a:solidFill>
                  <a:schemeClr val="bg1">
                    <a:lumMod val="50000"/>
                  </a:schemeClr>
                </a:solidFill>
                <a:latin typeface="+mn-lt"/>
                <a:sym typeface="Trebuchet MS" panose="020B0603020202020204" pitchFamily="34" charset="0"/>
              </a:defRPr>
            </a:lvl1pPr>
          </a:lstStyle>
          <a:p>
            <a:endParaRPr lang="en-GB"/>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3260" b="78"/>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790404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2958709-28D8-59AB-9BC7-DB4037DE6415}"/>
              </a:ext>
            </a:extLst>
          </p:cNvPr>
          <p:cNvGraphicFramePr>
            <a:graphicFrameLocks noChangeAspect="1"/>
          </p:cNvGraphicFramePr>
          <p:nvPr userDrawn="1">
            <p:custDataLst>
              <p:tags r:id="rId1"/>
            </p:custDataLst>
            <p:extLst>
              <p:ext uri="{D42A27DB-BD31-4B8C-83A1-F6EECF244321}">
                <p14:modId xmlns:p14="http://schemas.microsoft.com/office/powerpoint/2010/main" val="2806114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12958709-28D8-59AB-9BC7-DB4037DE64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rtl="0">
              <a:defRPr>
                <a:solidFill>
                  <a:schemeClr val="bg1"/>
                </a:solidFill>
                <a:latin typeface="+mn-lt"/>
                <a:sym typeface="Trebuchet MS" panose="020B0603020202020204" pitchFamily="34" charset="0"/>
              </a:defRPr>
            </a:lvl1pPr>
          </a:lstStyle>
          <a:p>
            <a:endParaRPr lang="en-GB"/>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rtl="0">
              <a:defRPr>
                <a:latin typeface="+mj-lt"/>
                <a:sym typeface="Trebuchet MS" panose="020B0603020202020204" pitchFamily="34" charset="0"/>
              </a:defRPr>
            </a:lvl1pPr>
          </a:lstStyle>
          <a:p>
            <a:r>
              <a:rPr lang="en-GB"/>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551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028E392-C312-68C2-1158-4B086B58B34C}"/>
              </a:ext>
            </a:extLst>
          </p:cNvPr>
          <p:cNvGraphicFramePr>
            <a:graphicFrameLocks noChangeAspect="1"/>
          </p:cNvGraphicFramePr>
          <p:nvPr userDrawn="1">
            <p:custDataLst>
              <p:tags r:id="rId1"/>
            </p:custDataLst>
            <p:extLst>
              <p:ext uri="{D42A27DB-BD31-4B8C-83A1-F6EECF244321}">
                <p14:modId xmlns:p14="http://schemas.microsoft.com/office/powerpoint/2010/main" val="1145545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E028E392-C312-68C2-1158-4B086B58B3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rtl="0">
              <a:defRPr>
                <a:solidFill>
                  <a:srgbClr val="FFFFFF"/>
                </a:solidFill>
                <a:latin typeface="+mj-lt"/>
                <a:sym typeface="Trebuchet MS" panose="020B0603020202020204" pitchFamily="34" charset="0"/>
              </a:defRPr>
            </a:lvl1pPr>
          </a:lstStyle>
          <a:p>
            <a:r>
              <a:rPr lang="en-GB"/>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rtl="0">
              <a:defRPr sz="1000">
                <a:solidFill>
                  <a:schemeClr val="bg1">
                    <a:lumMod val="50000"/>
                  </a:schemeClr>
                </a:solidFill>
                <a:latin typeface="+mn-lt"/>
                <a:sym typeface="Trebuchet MS" panose="020B0603020202020204" pitchFamily="34" charset="0"/>
              </a:defRPr>
            </a:lvl1pPr>
          </a:lstStyle>
          <a:p>
            <a:endParaRPr lang="en-GB"/>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3260" b="78"/>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469741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27F3E58-7F5E-1ECB-90BC-DF9AC9B769EF}"/>
              </a:ext>
            </a:extLst>
          </p:cNvPr>
          <p:cNvGraphicFramePr>
            <a:graphicFrameLocks noChangeAspect="1"/>
          </p:cNvGraphicFramePr>
          <p:nvPr userDrawn="1">
            <p:custDataLst>
              <p:tags r:id="rId1"/>
            </p:custDataLst>
            <p:extLst>
              <p:ext uri="{D42A27DB-BD31-4B8C-83A1-F6EECF244321}">
                <p14:modId xmlns:p14="http://schemas.microsoft.com/office/powerpoint/2010/main" val="3312954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327F3E58-7F5E-1ECB-90BC-DF9AC9B769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rtl="0">
              <a:defRPr>
                <a:solidFill>
                  <a:schemeClr val="bg1"/>
                </a:solidFill>
                <a:latin typeface="+mn-lt"/>
                <a:sym typeface="Trebuchet MS" panose="020B0603020202020204" pitchFamily="34" charset="0"/>
              </a:defRPr>
            </a:lvl1pPr>
          </a:lstStyle>
          <a:p>
            <a:endParaRPr lang="en-GB"/>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GB"/>
              <a:t>Click to add big statement text</a:t>
            </a:r>
          </a:p>
        </p:txBody>
      </p:sp>
    </p:spTree>
    <p:extLst>
      <p:ext uri="{BB962C8B-B14F-4D97-AF65-F5344CB8AC3E}">
        <p14:creationId xmlns:p14="http://schemas.microsoft.com/office/powerpoint/2010/main" val="97841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71DF843-EB18-D65C-D6B2-01CFEA4C4F0C}"/>
              </a:ext>
            </a:extLst>
          </p:cNvPr>
          <p:cNvGraphicFramePr>
            <a:graphicFrameLocks noChangeAspect="1"/>
          </p:cNvGraphicFramePr>
          <p:nvPr userDrawn="1">
            <p:custDataLst>
              <p:tags r:id="rId1"/>
            </p:custDataLst>
            <p:extLst>
              <p:ext uri="{D42A27DB-BD31-4B8C-83A1-F6EECF244321}">
                <p14:modId xmlns:p14="http://schemas.microsoft.com/office/powerpoint/2010/main" val="69152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871DF843-EB18-D65C-D6B2-01CFEA4C4F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rtl="0">
              <a:defRPr>
                <a:latin typeface="+mn-lt"/>
                <a:sym typeface="Trebuchet MS" panose="020B0603020202020204" pitchFamily="34" charset="0"/>
              </a:defRPr>
            </a:lvl1pPr>
          </a:lstStyle>
          <a:p>
            <a:endParaRPr lang="en-GB"/>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GB"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GB"/>
              <a:t>Click to add big statement text</a:t>
            </a:r>
          </a:p>
        </p:txBody>
      </p:sp>
    </p:spTree>
    <p:extLst>
      <p:ext uri="{BB962C8B-B14F-4D97-AF65-F5344CB8AC3E}">
        <p14:creationId xmlns:p14="http://schemas.microsoft.com/office/powerpoint/2010/main" val="4225890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7C151A0-0661-F512-EF4B-7B11285DC589}"/>
              </a:ext>
            </a:extLst>
          </p:cNvPr>
          <p:cNvGraphicFramePr>
            <a:graphicFrameLocks noChangeAspect="1"/>
          </p:cNvGraphicFramePr>
          <p:nvPr userDrawn="1">
            <p:custDataLst>
              <p:tags r:id="rId1"/>
            </p:custDataLst>
            <p:extLst>
              <p:ext uri="{D42A27DB-BD31-4B8C-83A1-F6EECF244321}">
                <p14:modId xmlns:p14="http://schemas.microsoft.com/office/powerpoint/2010/main" val="1883818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27C151A0-0661-F512-EF4B-7B11285DC5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rtl="0">
              <a:defRPr sz="1600">
                <a:solidFill>
                  <a:schemeClr val="tx1"/>
                </a:solidFill>
                <a:latin typeface="Trebuchet MS" panose="020B0603020202020204" pitchFamily="34" charset="0"/>
                <a:sym typeface="Trebuchet MS" panose="020B0603020202020204" pitchFamily="34" charset="0"/>
              </a:defRPr>
            </a:lvl1pPr>
          </a:lstStyle>
          <a:p>
            <a:r>
              <a:rPr lang="en-GB"/>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rtl="0">
              <a:defRPr sz="4400">
                <a:solidFill>
                  <a:schemeClr val="bg1"/>
                </a:solidFill>
                <a:latin typeface="+mj-lt"/>
                <a:sym typeface="Trebuchet MS" panose="020B0603020202020204" pitchFamily="34" charset="0"/>
              </a:defRPr>
            </a:lvl1pPr>
          </a:lstStyle>
          <a:p>
            <a:r>
              <a:rPr lang="en-GB"/>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73053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rtl="0">
              <a:defRPr>
                <a:solidFill>
                  <a:schemeClr val="bg1"/>
                </a:solidFill>
                <a:latin typeface="+mn-lt"/>
                <a:sym typeface="Trebuchet MS" panose="020B0603020202020204" pitchFamily="34" charset="0"/>
              </a:defRPr>
            </a:lvl1pPr>
          </a:lstStyle>
          <a:p>
            <a:endParaRPr lang="en-GB"/>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511" b="-40"/>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rtl="0"/>
            <a:endParaRPr lang="en-GB">
              <a:latin typeface="+mn-lt"/>
              <a:sym typeface="Trebuchet MS" panose="020B0603020202020204" pitchFamily="34" charset="0"/>
            </a:endParaRPr>
          </a:p>
        </p:txBody>
      </p:sp>
    </p:spTree>
    <p:extLst>
      <p:ext uri="{BB962C8B-B14F-4D97-AF65-F5344CB8AC3E}">
        <p14:creationId xmlns:p14="http://schemas.microsoft.com/office/powerpoint/2010/main" val="2521785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8DB60EA-6818-F7A2-4396-3E80A83EE869}"/>
              </a:ext>
            </a:extLst>
          </p:cNvPr>
          <p:cNvGraphicFramePr>
            <a:graphicFrameLocks noChangeAspect="1"/>
          </p:cNvGraphicFramePr>
          <p:nvPr userDrawn="1">
            <p:custDataLst>
              <p:tags r:id="rId1"/>
            </p:custDataLst>
            <p:extLst>
              <p:ext uri="{D42A27DB-BD31-4B8C-83A1-F6EECF244321}">
                <p14:modId xmlns:p14="http://schemas.microsoft.com/office/powerpoint/2010/main" val="3404856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08DB60EA-6818-F7A2-4396-3E80A83EE8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rtl="0">
              <a:defRPr>
                <a:solidFill>
                  <a:schemeClr val="bg1"/>
                </a:solidFill>
                <a:latin typeface="+mn-lt"/>
                <a:sym typeface="Trebuchet MS" panose="020B0603020202020204" pitchFamily="34" charset="0"/>
              </a:defRPr>
            </a:lvl1pPr>
          </a:lstStyle>
          <a:p>
            <a:endParaRPr lang="en-GB"/>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rtl="0">
              <a:defRPr>
                <a:solidFill>
                  <a:schemeClr val="bg1"/>
                </a:solidFill>
                <a:latin typeface="+mj-lt"/>
                <a:sym typeface="Trebuchet MS" panose="020B0603020202020204" pitchFamily="34" charset="0"/>
              </a:defRPr>
            </a:lvl1pPr>
          </a:lstStyle>
          <a:p>
            <a:r>
              <a:rPr lang="en-GB"/>
              <a:t>Click to add title</a:t>
            </a:r>
          </a:p>
        </p:txBody>
      </p:sp>
    </p:spTree>
    <p:extLst>
      <p:ext uri="{BB962C8B-B14F-4D97-AF65-F5344CB8AC3E}">
        <p14:creationId xmlns:p14="http://schemas.microsoft.com/office/powerpoint/2010/main" val="1098397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08A6DF6-B149-A4E9-A094-2F3708115F77}"/>
              </a:ext>
            </a:extLst>
          </p:cNvPr>
          <p:cNvGraphicFramePr>
            <a:graphicFrameLocks noChangeAspect="1"/>
          </p:cNvGraphicFramePr>
          <p:nvPr userDrawn="1">
            <p:custDataLst>
              <p:tags r:id="rId1"/>
            </p:custDataLst>
            <p:extLst>
              <p:ext uri="{D42A27DB-BD31-4B8C-83A1-F6EECF244321}">
                <p14:modId xmlns:p14="http://schemas.microsoft.com/office/powerpoint/2010/main" val="969627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2" name="think-cell data - do not delete" hidden="1">
                        <a:extLst>
                          <a:ext uri="{FF2B5EF4-FFF2-40B4-BE49-F238E27FC236}">
                            <a16:creationId xmlns:a16="http://schemas.microsoft.com/office/drawing/2014/main" id="{E08A6DF6-B149-A4E9-A094-2F3708115F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rtl="0">
              <a:lnSpc>
                <a:spcPct val="106000"/>
              </a:lnSpc>
              <a:spcAft>
                <a:spcPts val="700"/>
              </a:spcAft>
              <a:buFontTx/>
              <a:buNone/>
            </a:pPr>
            <a:r>
              <a:rPr lang="en-GB" sz="540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rtl="0">
              <a:defRPr>
                <a:solidFill>
                  <a:schemeClr val="bg1"/>
                </a:solidFill>
                <a:latin typeface="+mn-lt"/>
                <a:sym typeface="Trebuchet MS" panose="020B0603020202020204" pitchFamily="34" charset="0"/>
              </a:defRPr>
            </a:lvl1pPr>
          </a:lstStyle>
          <a:p>
            <a:endParaRPr lang="en-GB"/>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321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D62BAB4-3490-4B5E-0AC5-EE088D62EBBF}"/>
              </a:ext>
            </a:extLst>
          </p:cNvPr>
          <p:cNvGraphicFramePr>
            <a:graphicFrameLocks noChangeAspect="1"/>
          </p:cNvGraphicFramePr>
          <p:nvPr userDrawn="1">
            <p:custDataLst>
              <p:tags r:id="rId1"/>
            </p:custDataLst>
            <p:extLst>
              <p:ext uri="{D42A27DB-BD31-4B8C-83A1-F6EECF244321}">
                <p14:modId xmlns:p14="http://schemas.microsoft.com/office/powerpoint/2010/main" val="1324959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2" name="think-cell data - do not delete" hidden="1">
                        <a:extLst>
                          <a:ext uri="{FF2B5EF4-FFF2-40B4-BE49-F238E27FC236}">
                            <a16:creationId xmlns:a16="http://schemas.microsoft.com/office/drawing/2014/main" id="{5D62BAB4-3490-4B5E-0AC5-EE088D62EB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rtl="0">
              <a:defRPr>
                <a:solidFill>
                  <a:schemeClr val="bg1"/>
                </a:solidFill>
                <a:latin typeface="+mn-lt"/>
                <a:sym typeface="Trebuchet MS" panose="020B0603020202020204" pitchFamily="34" charset="0"/>
              </a:defRPr>
            </a:lvl1pPr>
          </a:lstStyle>
          <a:p>
            <a:endParaRPr lang="en-GB"/>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66107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9CCD361-2F53-B0C2-8BD3-CDF59D690610}"/>
              </a:ext>
            </a:extLst>
          </p:cNvPr>
          <p:cNvGraphicFramePr>
            <a:graphicFrameLocks noChangeAspect="1"/>
          </p:cNvGraphicFramePr>
          <p:nvPr userDrawn="1">
            <p:custDataLst>
              <p:tags r:id="rId1"/>
            </p:custDataLst>
            <p:extLst>
              <p:ext uri="{D42A27DB-BD31-4B8C-83A1-F6EECF244321}">
                <p14:modId xmlns:p14="http://schemas.microsoft.com/office/powerpoint/2010/main" val="1150583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2" name="think-cell data - do not delete" hidden="1">
                        <a:extLst>
                          <a:ext uri="{FF2B5EF4-FFF2-40B4-BE49-F238E27FC236}">
                            <a16:creationId xmlns:a16="http://schemas.microsoft.com/office/drawing/2014/main" id="{39CCD361-2F53-B0C2-8BD3-CDF59D6906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rtl="0">
              <a:defRPr>
                <a:latin typeface="+mn-lt"/>
                <a:sym typeface="Trebuchet MS" panose="020B0603020202020204" pitchFamily="34" charset="0"/>
              </a:defRPr>
            </a:lvl1pPr>
          </a:lstStyle>
          <a:p>
            <a:endParaRPr lang="en-GB"/>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1586641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D7F8441-7B12-B0CE-AAD8-7F7F7C3F40DE}"/>
              </a:ext>
            </a:extLst>
          </p:cNvPr>
          <p:cNvGraphicFramePr>
            <a:graphicFrameLocks noChangeAspect="1"/>
          </p:cNvGraphicFramePr>
          <p:nvPr userDrawn="1">
            <p:custDataLst>
              <p:tags r:id="rId1"/>
            </p:custDataLst>
            <p:extLst>
              <p:ext uri="{D42A27DB-BD31-4B8C-83A1-F6EECF244321}">
                <p14:modId xmlns:p14="http://schemas.microsoft.com/office/powerpoint/2010/main" val="2843004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2" name="think-cell data - do not delete" hidden="1">
                        <a:extLst>
                          <a:ext uri="{FF2B5EF4-FFF2-40B4-BE49-F238E27FC236}">
                            <a16:creationId xmlns:a16="http://schemas.microsoft.com/office/drawing/2014/main" id="{4D7F8441-7B12-B0CE-AAD8-7F7F7C3F40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5021826" y="1664256"/>
            <a:ext cx="6209072" cy="3323987"/>
          </a:xfrm>
          <a:prstGeom prst="rect">
            <a:avLst/>
          </a:prstGeom>
        </p:spPr>
        <p:txBody>
          <a:bodyPr wrap="square" lIns="0" tIns="0" rIns="0" bIns="0" anchor="ctr">
            <a:spAutoFit/>
          </a:bodyPr>
          <a:lstStyle/>
          <a:p>
            <a:pPr indent="0" rtl="0">
              <a:lnSpc>
                <a:spcPct val="100000"/>
              </a:lnSpc>
            </a:pPr>
            <a:r>
              <a:rPr lang="en-GB" sz="900" b="0">
                <a:latin typeface="+mn-lt"/>
                <a:sym typeface="Trebuchet MS" panose="020B0603020202020204" pitchFamily="34" charset="0"/>
              </a:rPr>
              <a:t>The services and materials provided by Boston Consulting Group (BCG) are subject to BCG's Standard Terms </a:t>
            </a:r>
            <a:br>
              <a:rPr lang="en-GB" sz="900" b="0">
                <a:latin typeface="+mn-lt"/>
                <a:sym typeface="Trebuchet MS" panose="020B0603020202020204" pitchFamily="34" charset="0"/>
              </a:rPr>
            </a:br>
            <a:r>
              <a:rPr lang="en-GB" sz="900"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GB" sz="900" b="0">
                <a:latin typeface="+mn-lt"/>
                <a:sym typeface="Trebuchet MS" panose="020B0603020202020204" pitchFamily="34" charset="0"/>
              </a:rPr>
            </a:br>
            <a:r>
              <a:rPr lang="en-GB" sz="900" b="0">
                <a:latin typeface="+mn-lt"/>
                <a:sym typeface="Trebuchet MS" panose="020B0603020202020204" pitchFamily="34" charset="0"/>
              </a:rPr>
              <a:t>to update these materials after the date hereof, notwithstanding that such information may become outdated </a:t>
            </a:r>
            <a:br>
              <a:rPr lang="en-GB" sz="900" b="0">
                <a:latin typeface="+mn-lt"/>
                <a:sym typeface="Trebuchet MS" panose="020B0603020202020204" pitchFamily="34" charset="0"/>
              </a:rPr>
            </a:br>
            <a:r>
              <a:rPr lang="en-GB" sz="900" b="0">
                <a:latin typeface="+mn-lt"/>
                <a:sym typeface="Trebuchet MS" panose="020B0603020202020204" pitchFamily="34" charset="0"/>
              </a:rPr>
              <a:t>or inaccurate.</a:t>
            </a:r>
          </a:p>
          <a:p>
            <a:pPr indent="0" rtl="0">
              <a:lnSpc>
                <a:spcPct val="100000"/>
              </a:lnSpc>
            </a:pPr>
            <a:r>
              <a:rPr lang="en-GB" sz="900" b="0">
                <a:latin typeface="+mn-lt"/>
                <a:sym typeface="Trebuchet MS" panose="020B0603020202020204" pitchFamily="34" charset="0"/>
              </a:rPr>
              <a:t> </a:t>
            </a:r>
          </a:p>
          <a:p>
            <a:pPr indent="0" rtl="0">
              <a:lnSpc>
                <a:spcPct val="100000"/>
              </a:lnSpc>
            </a:pPr>
            <a:r>
              <a:rPr lang="en-GB" sz="900"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GB" sz="900" b="0">
                <a:latin typeface="+mn-lt"/>
                <a:sym typeface="Trebuchet MS" panose="020B0603020202020204" pitchFamily="34" charset="0"/>
              </a:rPr>
            </a:br>
            <a:r>
              <a:rPr lang="en-GB" sz="900" b="0">
                <a:latin typeface="+mn-lt"/>
                <a:sym typeface="Trebuchet MS" panose="020B0603020202020204" pitchFamily="34" charset="0"/>
              </a:rPr>
              <a:t>of this document shall be deemed agreement with and consideration for the foregoing.</a:t>
            </a:r>
          </a:p>
          <a:p>
            <a:pPr indent="0" rtl="0">
              <a:lnSpc>
                <a:spcPct val="100000"/>
              </a:lnSpc>
            </a:pPr>
            <a:endParaRPr lang="en-GB" sz="900" b="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a:latin typeface="+mn-lt"/>
                <a:sym typeface="Trebuchet MS" panose="020B0603020202020204" pitchFamily="34" charset="0"/>
              </a:rPr>
              <a:t>BCG does not provide fairness opinions or valuations of market transactions, and these materials should not be relied </a:t>
            </a:r>
            <a:br>
              <a:rPr lang="en-GB" sz="900" b="0">
                <a:latin typeface="+mn-lt"/>
                <a:sym typeface="Trebuchet MS" panose="020B0603020202020204" pitchFamily="34" charset="0"/>
              </a:rPr>
            </a:br>
            <a:r>
              <a:rPr lang="en-GB" sz="900" b="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GB" sz="900" b="0">
                <a:latin typeface="+mn-lt"/>
                <a:sym typeface="Trebuchet MS" panose="020B0603020202020204" pitchFamily="34" charset="0"/>
              </a:rPr>
            </a:br>
            <a:r>
              <a:rPr lang="en-GB" sz="900" b="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rtl="0"/>
            <a:r>
              <a:rPr lang="en-GB"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rtl="0">
              <a:defRPr>
                <a:latin typeface="+mn-lt"/>
                <a:sym typeface="Trebuchet MS" panose="020B0603020202020204" pitchFamily="34" charset="0"/>
              </a:defRPr>
            </a:lvl1pPr>
          </a:lstStyle>
          <a:p>
            <a:endParaRPr lang="en-GB"/>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08265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8164711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rtl="0">
              <a:lnSpc>
                <a:spcPct val="95000"/>
              </a:lnSpc>
            </a:pPr>
            <a:endParaRPr lang="en-GB" sz="200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rtl="0">
              <a:lnSpc>
                <a:spcPct val="90000"/>
              </a:lnSpc>
              <a:spcAft>
                <a:spcPts val="600"/>
              </a:spcAft>
            </a:pPr>
            <a:r>
              <a:rPr lang="en-GB" sz="1200">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3"/>
            </p:custDataLst>
          </p:nvPr>
        </p:nvSpPr>
        <p:spPr bwMode="auto">
          <a:xfrm>
            <a:off x="2676857"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GB"/>
          </a:p>
        </p:txBody>
      </p:sp>
    </p:spTree>
    <p:extLst>
      <p:ext uri="{BB962C8B-B14F-4D97-AF65-F5344CB8AC3E}">
        <p14:creationId xmlns:p14="http://schemas.microsoft.com/office/powerpoint/2010/main" val="16846002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302E3BD-FD99-1D75-CB58-F20458069519}"/>
              </a:ext>
            </a:extLst>
          </p:cNvPr>
          <p:cNvGraphicFramePr>
            <a:graphicFrameLocks noChangeAspect="1"/>
          </p:cNvGraphicFramePr>
          <p:nvPr userDrawn="1">
            <p:custDataLst>
              <p:tags r:id="rId1"/>
            </p:custDataLst>
            <p:extLst>
              <p:ext uri="{D42A27DB-BD31-4B8C-83A1-F6EECF244321}">
                <p14:modId xmlns:p14="http://schemas.microsoft.com/office/powerpoint/2010/main" val="2585582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E302E3BD-FD99-1D75-CB58-F204580695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161547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007249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Trebuchet MS" panose="020B0603020202020204" pitchFamily="34" charset="0"/>
                <a:sym typeface="Trebuchet MS" panose="020B0603020202020204" pitchFamily="34" charset="0"/>
              </a:rPr>
              <a:t>Copyright © 2024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lnSpc>
                <a:spcPct val="95000"/>
              </a:lnSpc>
              <a:spcBef>
                <a:spcPts val="0"/>
              </a:spcBef>
              <a:spcAft>
                <a:spcPts val="0"/>
              </a:spcAft>
            </a:pPr>
            <a:endParaRPr lang="en-GB" sz="2000">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rtl="0">
              <a:lnSpc>
                <a:spcPct val="95000"/>
              </a:lnSpc>
            </a:pPr>
            <a:endParaRPr lang="en-GB" sz="1200">
              <a:solidFill>
                <a:srgbClr val="FFFFFF"/>
              </a:solidFill>
              <a:latin typeface="Trebuchet MS" panose="020B0603020202020204" pitchFamily="34" charset="0"/>
            </a:endParaRPr>
          </a:p>
        </p:txBody>
      </p:sp>
      <p:sp>
        <p:nvSpPr>
          <p:cNvPr id="2" name="TextBox 1"/>
          <p:cNvSpPr txBox="1"/>
          <p:nvPr userDrawn="1"/>
        </p:nvSpPr>
        <p:spPr>
          <a:xfrm>
            <a:off x="630000" y="907199"/>
            <a:ext cx="3448800" cy="1220467"/>
          </a:xfrm>
          <a:prstGeom prst="rect">
            <a:avLst/>
          </a:prstGeom>
          <a:noFill/>
          <a:ln>
            <a:solidFill>
              <a:schemeClr val="bg1"/>
            </a:solidFill>
          </a:ln>
        </p:spPr>
        <p:txBody>
          <a:bodyPr wrap="square" lIns="612000" tIns="468000" rIns="0" bIns="0" rtlCol="0" anchor="t">
            <a:spAutoFit/>
          </a:bodyPr>
          <a:lstStyle/>
          <a:p>
            <a:pPr rtl="0">
              <a:lnSpc>
                <a:spcPct val="90000"/>
              </a:lnSpc>
              <a:spcAft>
                <a:spcPts val="600"/>
              </a:spcAft>
            </a:pPr>
            <a:endParaRPr lang="en-GB" sz="540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rtl="0" fontAlgn="auto">
              <a:lnSpc>
                <a:spcPct val="95000"/>
              </a:lnSpc>
              <a:spcBef>
                <a:spcPts val="0"/>
              </a:spcBef>
              <a:spcAft>
                <a:spcPts val="0"/>
              </a:spcAft>
            </a:pPr>
            <a:r>
              <a:rPr lang="en-GB" sz="5400">
                <a:solidFill>
                  <a:schemeClr val="bg1"/>
                </a:solidFill>
                <a:latin typeface="+mj-lt"/>
              </a:rPr>
              <a:t>Agenda</a:t>
            </a:r>
          </a:p>
        </p:txBody>
      </p:sp>
    </p:spTree>
    <p:extLst>
      <p:ext uri="{BB962C8B-B14F-4D97-AF65-F5344CB8AC3E}">
        <p14:creationId xmlns:p14="http://schemas.microsoft.com/office/powerpoint/2010/main" val="743046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777297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Trebuchet MS" panose="020B0603020202020204" pitchFamily="34" charset="0"/>
                <a:sym typeface="Trebuchet MS" panose="020B0603020202020204" pitchFamily="34" charset="0"/>
              </a:rPr>
              <a:t>Copyright © 2024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GB" sz="120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spcBef>
                <a:spcPts val="0"/>
              </a:spcBef>
              <a:spcAft>
                <a:spcPts val="0"/>
              </a:spcAft>
            </a:pPr>
            <a:endParaRPr lang="en-GB" sz="2000">
              <a:solidFill>
                <a:prstClr val="white"/>
              </a:solidFill>
              <a:latin typeface="Trebuchet MS" panose="020B0603020202020204" pitchFamily="34" charset="0"/>
            </a:endParaRPr>
          </a:p>
        </p:txBody>
      </p:sp>
    </p:spTree>
    <p:extLst>
      <p:ext uri="{BB962C8B-B14F-4D97-AF65-F5344CB8AC3E}">
        <p14:creationId xmlns:p14="http://schemas.microsoft.com/office/powerpoint/2010/main" val="4061096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70DA35D-2875-FF11-6F9C-9AA0ADD24E75}"/>
              </a:ext>
            </a:extLst>
          </p:cNvPr>
          <p:cNvGraphicFramePr>
            <a:graphicFrameLocks noChangeAspect="1"/>
          </p:cNvGraphicFramePr>
          <p:nvPr userDrawn="1">
            <p:custDataLst>
              <p:tags r:id="rId1"/>
            </p:custDataLst>
            <p:extLst>
              <p:ext uri="{D42A27DB-BD31-4B8C-83A1-F6EECF244321}">
                <p14:modId xmlns:p14="http://schemas.microsoft.com/office/powerpoint/2010/main" val="2910201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670DA35D-2875-FF11-6F9C-9AA0ADD24E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rtl="0">
              <a:defRPr sz="3200" baseline="0">
                <a:solidFill>
                  <a:schemeClr val="tx2"/>
                </a:solidFill>
                <a:latin typeface="+mj-lt"/>
                <a:sym typeface="Trebuchet MS" panose="020B0603020202020204" pitchFamily="34" charset="0"/>
              </a:defRPr>
            </a:lvl1pPr>
          </a:lstStyle>
          <a:p>
            <a:r>
              <a:rPr lang="en-GB">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974847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Trebuchet MS" panose="020B0603020202020204" pitchFamily="34" charset="0"/>
                <a:sym typeface="Trebuchet MS" panose="020B0603020202020204" pitchFamily="34" charset="0"/>
              </a:rPr>
              <a:t>Copyright © 2024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rtl="0"/>
            <a:r>
              <a:rPr lang="en-GB">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539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6422519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rtl="0">
              <a:lnSpc>
                <a:spcPct val="90000"/>
              </a:lnSpc>
              <a:spcAft>
                <a:spcPts val="600"/>
              </a:spcAft>
            </a:pPr>
            <a:r>
              <a:rPr lang="en-GB" sz="3200">
                <a:solidFill>
                  <a:schemeClr val="bg1"/>
                </a:solidFill>
              </a:rPr>
              <a:t>Agenda</a:t>
            </a:r>
          </a:p>
        </p:txBody>
      </p:sp>
    </p:spTree>
    <p:extLst>
      <p:ext uri="{BB962C8B-B14F-4D97-AF65-F5344CB8AC3E}">
        <p14:creationId xmlns:p14="http://schemas.microsoft.com/office/powerpoint/2010/main" val="2806176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3135550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Trebuchet MS" panose="020B0603020202020204" pitchFamily="34" charset="0"/>
                <a:sym typeface="Trebuchet MS" panose="020B0603020202020204" pitchFamily="34" charset="0"/>
              </a:rPr>
              <a:t>Copyright © 2024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lnSpc>
                <a:spcPct val="95000"/>
              </a:lnSpc>
              <a:spcBef>
                <a:spcPts val="0"/>
              </a:spcBef>
              <a:spcAft>
                <a:spcPts val="0"/>
              </a:spcAft>
            </a:pPr>
            <a:endParaRPr lang="en-GB" sz="2000">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rtl="0">
              <a:lnSpc>
                <a:spcPct val="95000"/>
              </a:lnSpc>
            </a:pPr>
            <a:endParaRPr lang="en-GB" sz="1200">
              <a:solidFill>
                <a:srgbClr val="FFFFFF"/>
              </a:solidFill>
              <a:latin typeface="Trebuchet MS" panose="020B0603020202020204" pitchFamily="34" charset="0"/>
            </a:endParaRPr>
          </a:p>
        </p:txBody>
      </p:sp>
      <p:sp>
        <p:nvSpPr>
          <p:cNvPr id="11" name="TextBox 10"/>
          <p:cNvSpPr txBox="1"/>
          <p:nvPr userDrawn="1"/>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rtl="0">
              <a:lnSpc>
                <a:spcPct val="90000"/>
              </a:lnSpc>
              <a:spcAft>
                <a:spcPts val="600"/>
              </a:spcAft>
            </a:pPr>
            <a:endParaRPr lang="en-GB" sz="540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rtl="0"/>
            <a:r>
              <a:rPr lang="en-GB"/>
              <a:t>Agenda</a:t>
            </a:r>
          </a:p>
        </p:txBody>
      </p:sp>
    </p:spTree>
    <p:extLst>
      <p:ext uri="{BB962C8B-B14F-4D97-AF65-F5344CB8AC3E}">
        <p14:creationId xmlns:p14="http://schemas.microsoft.com/office/powerpoint/2010/main" val="2766758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1655182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Trebuchet MS" panose="020B0603020202020204" pitchFamily="34" charset="0"/>
                <a:sym typeface="Trebuchet MS" panose="020B0603020202020204" pitchFamily="34" charset="0"/>
              </a:rPr>
              <a:t>Copyright © 2024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GB" sz="120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spcBef>
                <a:spcPts val="0"/>
              </a:spcBef>
              <a:spcAft>
                <a:spcPts val="0"/>
              </a:spcAft>
            </a:pPr>
            <a:endParaRPr lang="en-GB" sz="2000">
              <a:solidFill>
                <a:prstClr val="white"/>
              </a:solidFill>
              <a:latin typeface="Trebuchet MS" panose="020B0603020202020204" pitchFamily="34" charset="0"/>
            </a:endParaRPr>
          </a:p>
        </p:txBody>
      </p:sp>
    </p:spTree>
    <p:extLst>
      <p:ext uri="{BB962C8B-B14F-4D97-AF65-F5344CB8AC3E}">
        <p14:creationId xmlns:p14="http://schemas.microsoft.com/office/powerpoint/2010/main" val="371562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7821441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Trebuchet MS" panose="020B0603020202020204" pitchFamily="34" charset="0"/>
                <a:sym typeface="Trebuchet MS" panose="020B0603020202020204" pitchFamily="34" charset="0"/>
              </a:rPr>
              <a:t>Copyright © 2024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rtl="0"/>
            <a:r>
              <a:rPr lang="en-GB">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377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86242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rtl="0">
              <a:lnSpc>
                <a:spcPct val="90000"/>
              </a:lnSpc>
              <a:spcAft>
                <a:spcPts val="600"/>
              </a:spcAft>
            </a:pPr>
            <a:r>
              <a:rPr lang="en-GB" sz="2400">
                <a:solidFill>
                  <a:schemeClr val="bg1"/>
                </a:solidFill>
              </a:rPr>
              <a:t>Agenda</a:t>
            </a:r>
          </a:p>
        </p:txBody>
      </p:sp>
    </p:spTree>
    <p:extLst>
      <p:ext uri="{BB962C8B-B14F-4D97-AF65-F5344CB8AC3E}">
        <p14:creationId xmlns:p14="http://schemas.microsoft.com/office/powerpoint/2010/main" val="3912037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7889693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GB" sz="120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GB" sz="120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rtl="0">
              <a:lnSpc>
                <a:spcPct val="106000"/>
              </a:lnSpc>
              <a:spcAft>
                <a:spcPts val="700"/>
              </a:spcAft>
              <a:buFontTx/>
              <a:buNone/>
            </a:pPr>
            <a:r>
              <a:rPr lang="en-GB" sz="540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Trebuchet MS" panose="020B0603020202020204" pitchFamily="34" charset="0"/>
                <a:sym typeface="Trebuchet MS" panose="020B0603020202020204" pitchFamily="34" charset="0"/>
              </a:rPr>
              <a:t>Copyright © 2024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379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8B939F7-3AB6-8F81-E339-7992198A922B}"/>
              </a:ext>
            </a:extLst>
          </p:cNvPr>
          <p:cNvGraphicFramePr>
            <a:graphicFrameLocks noChangeAspect="1"/>
          </p:cNvGraphicFramePr>
          <p:nvPr userDrawn="1">
            <p:custDataLst>
              <p:tags r:id="rId1"/>
            </p:custDataLst>
            <p:extLst>
              <p:ext uri="{D42A27DB-BD31-4B8C-83A1-F6EECF244321}">
                <p14:modId xmlns:p14="http://schemas.microsoft.com/office/powerpoint/2010/main" val="519936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8" name="think-cell data - do not delete" hidden="1">
                        <a:extLst>
                          <a:ext uri="{FF2B5EF4-FFF2-40B4-BE49-F238E27FC236}">
                            <a16:creationId xmlns:a16="http://schemas.microsoft.com/office/drawing/2014/main" id="{18B939F7-3AB6-8F81-E339-7992198A92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7286958-D78A-4899-49D2-0A0F00C6214F}"/>
              </a:ext>
            </a:extLst>
          </p:cNvPr>
          <p:cNvSpPr>
            <a:spLocks noGrp="1"/>
          </p:cNvSpPr>
          <p:nvPr>
            <p:ph type="title"/>
          </p:nvPr>
        </p:nvSpPr>
        <p:spPr/>
        <p:txBody>
          <a:bodyPr vert="horz"/>
          <a:lstStyle>
            <a:lvl1pPr rtl="0">
              <a:defRPr/>
            </a:lvl1pPr>
          </a:lstStyle>
          <a:p>
            <a:r>
              <a:rPr lang="en-GB"/>
              <a:t>Click to edit Master title style</a:t>
            </a:r>
          </a:p>
        </p:txBody>
      </p:sp>
      <p:sp>
        <p:nvSpPr>
          <p:cNvPr id="3" name="Content Placeholder 2">
            <a:extLst>
              <a:ext uri="{FF2B5EF4-FFF2-40B4-BE49-F238E27FC236}">
                <a16:creationId xmlns:a16="http://schemas.microsoft.com/office/drawing/2014/main" id="{7326D3A4-88E6-1405-A825-5BD3411227C9}"/>
              </a:ext>
            </a:extLst>
          </p:cNvPr>
          <p:cNvSpPr>
            <a:spLocks noGrp="1"/>
          </p:cNvSpPr>
          <p:nvPr>
            <p:ph idx="1"/>
          </p:nvPr>
        </p:nvSpPr>
        <p:spPr/>
        <p:txBody>
          <a:bodyPr/>
          <a:lstStyle>
            <a:lvl1pPr rtl="0">
              <a:defRPr/>
            </a:lvl1pPr>
            <a:lvl2pPr rtl="0">
              <a:defRPr/>
            </a:lvl2pPr>
            <a:lvl3pPr rtl="0">
              <a:defRPr/>
            </a:lvl3pPr>
            <a:lvl4pPr rtl="0">
              <a:defRPr/>
            </a:lvl4pPr>
            <a:lvl5pPr rtl="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C9469F6-ECB5-55B3-DE85-131F06127BF8}"/>
              </a:ext>
            </a:extLst>
          </p:cNvPr>
          <p:cNvSpPr>
            <a:spLocks noGrp="1"/>
          </p:cNvSpPr>
          <p:nvPr>
            <p:ph type="dt" sz="half" idx="10"/>
          </p:nvPr>
        </p:nvSpPr>
        <p:spPr/>
        <p:txBody>
          <a:bodyPr/>
          <a:lstStyle>
            <a:lvl1pPr rtl="0">
              <a:defRPr/>
            </a:lvl1pPr>
          </a:lstStyle>
          <a:p>
            <a:fld id="{F433DAFA-91E5-5041-8A6F-F1954D78DFD6}" type="datetimeFigureOut">
              <a:rPr lang="en-GB" smtClean="0"/>
              <a:pPr/>
              <a:t>11/10/2024</a:t>
            </a:fld>
            <a:endParaRPr lang="en-GB"/>
          </a:p>
        </p:txBody>
      </p:sp>
      <p:sp>
        <p:nvSpPr>
          <p:cNvPr id="5" name="Footer Placeholder 4">
            <a:extLst>
              <a:ext uri="{FF2B5EF4-FFF2-40B4-BE49-F238E27FC236}">
                <a16:creationId xmlns:a16="http://schemas.microsoft.com/office/drawing/2014/main" id="{61778E1E-89E1-FD6B-61D9-E5363A474921}"/>
              </a:ext>
            </a:extLst>
          </p:cNvPr>
          <p:cNvSpPr>
            <a:spLocks noGrp="1"/>
          </p:cNvSpPr>
          <p:nvPr>
            <p:ph type="ftr" sz="quarter" idx="11"/>
          </p:nvPr>
        </p:nvSpPr>
        <p:spPr/>
        <p:txBody>
          <a:bodyPr/>
          <a:lstStyle>
            <a:lvl1pPr rtl="0">
              <a:defRPr/>
            </a:lvl1pPr>
          </a:lstStyle>
          <a:p>
            <a:endParaRPr lang="en-GB"/>
          </a:p>
        </p:txBody>
      </p:sp>
      <p:sp>
        <p:nvSpPr>
          <p:cNvPr id="6" name="Slide Number Placeholder 5">
            <a:extLst>
              <a:ext uri="{FF2B5EF4-FFF2-40B4-BE49-F238E27FC236}">
                <a16:creationId xmlns:a16="http://schemas.microsoft.com/office/drawing/2014/main" id="{0A273657-82BE-4D2A-0305-36B5D0E48C77}"/>
              </a:ext>
            </a:extLst>
          </p:cNvPr>
          <p:cNvSpPr>
            <a:spLocks noGrp="1"/>
          </p:cNvSpPr>
          <p:nvPr>
            <p:ph type="sldNum" sz="quarter" idx="12"/>
          </p:nvPr>
        </p:nvSpPr>
        <p:spPr/>
        <p:txBody>
          <a:bodyPr/>
          <a:lstStyle>
            <a:lvl1pPr rtl="0">
              <a:defRPr/>
            </a:lvl1pPr>
          </a:lstStyle>
          <a:p>
            <a:fld id="{18056B8F-DFAE-E646-BC01-203891103107}" type="slidenum">
              <a:rPr lang="en-GB" smtClean="0"/>
              <a:pPr/>
              <a:t>‹#›</a:t>
            </a:fld>
            <a:endParaRPr lang="en-GB"/>
          </a:p>
        </p:txBody>
      </p:sp>
    </p:spTree>
    <p:extLst>
      <p:ext uri="{BB962C8B-B14F-4D97-AF65-F5344CB8AC3E}">
        <p14:creationId xmlns:p14="http://schemas.microsoft.com/office/powerpoint/2010/main" val="27672766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ea typeface="Verdana" panose="020B0604030504040204" pitchFamily="34" charset="0"/>
                <a:cs typeface="Verdana" panose="020B060403050404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C764DE79-268F-4C1A-8933-263129D2AF90}" type="datetimeFigureOut">
              <a:rPr lang="en-US" smtClean="0"/>
              <a:pPr/>
              <a:t>10/11/2024</a:t>
            </a:fld>
            <a:endParaRPr lang="en-US"/>
          </a:p>
        </p:txBody>
      </p:sp>
      <p:sp>
        <p:nvSpPr>
          <p:cNvPr id="5" name="Footer Placeholder 4"/>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509931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24732"/>
          </a:xfrm>
        </p:spPr>
        <p:txBody>
          <a:bodyPr anchor="t">
            <a:spAutoFit/>
          </a:bodyPr>
          <a:lstStyle>
            <a:lvl1pPr>
              <a:defRPr sz="2400">
                <a:solidFill>
                  <a:srgbClr val="004494"/>
                </a:solidFill>
              </a:defRPr>
            </a:lvl1pPr>
          </a:lstStyle>
          <a:p>
            <a:r>
              <a:rPr lang="en-GB"/>
              <a:t>Click to edit Master title style</a:t>
            </a:r>
            <a:endParaRPr lang="en-US"/>
          </a:p>
        </p:txBody>
      </p:sp>
      <p:sp>
        <p:nvSpPr>
          <p:cNvPr id="3" name="Content Placeholder 2"/>
          <p:cNvSpPr>
            <a:spLocks noGrp="1"/>
          </p:cNvSpPr>
          <p:nvPr>
            <p:ph idx="1"/>
          </p:nvPr>
        </p:nvSpPr>
        <p:spPr/>
        <p:txBody>
          <a:bodyPr>
            <a:normAutofit/>
          </a:bodyPr>
          <a:lstStyle>
            <a:lvl1pPr>
              <a:defRPr sz="2000">
                <a:solidFill>
                  <a:srgbClr val="646567"/>
                </a:solidFill>
              </a:defRPr>
            </a:lvl1pPr>
            <a:lvl2pPr>
              <a:defRPr sz="1800">
                <a:solidFill>
                  <a:srgbClr val="646567"/>
                </a:solidFill>
              </a:defRPr>
            </a:lvl2pPr>
            <a:lvl3pPr>
              <a:defRPr sz="1600">
                <a:solidFill>
                  <a:srgbClr val="646567"/>
                </a:solidFill>
              </a:defRPr>
            </a:lvl3pPr>
            <a:lvl4pPr>
              <a:defRPr sz="1400">
                <a:solidFill>
                  <a:srgbClr val="646567"/>
                </a:solidFill>
              </a:defRPr>
            </a:lvl4pPr>
            <a:lvl5pPr>
              <a:defRPr sz="1400">
                <a:solidFill>
                  <a:srgbClr val="646567"/>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sz="800"/>
            </a:lvl1pPr>
          </a:lstStyle>
          <a:p>
            <a:fld id="{C764DE79-268F-4C1A-8933-263129D2AF90}" type="datetimeFigureOut">
              <a:rPr lang="en-US" smtClean="0"/>
              <a:pPr/>
              <a:t>10/11/2024</a:t>
            </a:fld>
            <a:endParaRPr lang="en-US"/>
          </a:p>
        </p:txBody>
      </p:sp>
      <p:sp>
        <p:nvSpPr>
          <p:cNvPr id="5" name="Footer Placeholder 4"/>
          <p:cNvSpPr>
            <a:spLocks noGrp="1"/>
          </p:cNvSpPr>
          <p:nvPr>
            <p:ph type="ftr" sz="quarter" idx="11"/>
          </p:nvPr>
        </p:nvSpPr>
        <p:spPr/>
        <p:txBody>
          <a:bodyPr/>
          <a:lstStyle>
            <a:lvl1pPr>
              <a:defRPr sz="800"/>
            </a:lvl1pPr>
          </a:lstStyle>
          <a:p>
            <a:endParaRPr lang="en-US"/>
          </a:p>
        </p:txBody>
      </p:sp>
      <p:sp>
        <p:nvSpPr>
          <p:cNvPr id="6" name="Slide Number Placeholder 5"/>
          <p:cNvSpPr>
            <a:spLocks noGrp="1"/>
          </p:cNvSpPr>
          <p:nvPr>
            <p:ph type="sldNum" sz="quarter" idx="12"/>
          </p:nvPr>
        </p:nvSpPr>
        <p:spPr/>
        <p:txBody>
          <a:bodyPr/>
          <a:lstStyle>
            <a:lvl1pPr>
              <a:defRPr sz="800"/>
            </a:lvl1pPr>
          </a:lstStyle>
          <a:p>
            <a:fld id="{48F63A3B-78C7-47BE-AE5E-E10140E04643}" type="slidenum">
              <a:rPr lang="en-US" smtClean="0"/>
              <a:pPr/>
              <a:t>‹#›</a:t>
            </a:fld>
            <a:endParaRPr lang="en-US"/>
          </a:p>
        </p:txBody>
      </p:sp>
      <p:sp>
        <p:nvSpPr>
          <p:cNvPr id="7" name="Rectangle 6">
            <a:extLst>
              <a:ext uri="{FF2B5EF4-FFF2-40B4-BE49-F238E27FC236}">
                <a16:creationId xmlns:a16="http://schemas.microsoft.com/office/drawing/2014/main" id="{6F60F562-4461-EF79-FB1C-249F8F671667}"/>
              </a:ext>
            </a:extLst>
          </p:cNvPr>
          <p:cNvSpPr/>
          <p:nvPr userDrawn="1"/>
        </p:nvSpPr>
        <p:spPr>
          <a:xfrm rot="16200000">
            <a:off x="-3327401" y="3327399"/>
            <a:ext cx="6858001" cy="203200"/>
          </a:xfrm>
          <a:prstGeom prst="rect">
            <a:avLst/>
          </a:prstGeom>
          <a:solidFill>
            <a:srgbClr val="0044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265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F951F5C-BD34-E7E1-D9B6-AF47C5018D83}"/>
              </a:ext>
            </a:extLst>
          </p:cNvPr>
          <p:cNvGraphicFramePr>
            <a:graphicFrameLocks noChangeAspect="1"/>
          </p:cNvGraphicFramePr>
          <p:nvPr userDrawn="1">
            <p:custDataLst>
              <p:tags r:id="rId1"/>
            </p:custDataLst>
            <p:extLst>
              <p:ext uri="{D42A27DB-BD31-4B8C-83A1-F6EECF244321}">
                <p14:modId xmlns:p14="http://schemas.microsoft.com/office/powerpoint/2010/main" val="3967247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8F951F5C-BD34-E7E1-D9B6-AF47C5018D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rtl="0">
              <a:defRPr sz="3200" baseline="0">
                <a:solidFill>
                  <a:srgbClr val="FFFFFF"/>
                </a:solidFill>
                <a:latin typeface="+mj-lt"/>
              </a:defRPr>
            </a:lvl1pPr>
          </a:lstStyle>
          <a:p>
            <a:r>
              <a:rPr lang="en-GB"/>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rtl="0">
              <a:defRPr sz="1000">
                <a:solidFill>
                  <a:schemeClr val="bg1">
                    <a:lumMod val="50000"/>
                  </a:schemeClr>
                </a:solidFill>
                <a:latin typeface="+mn-lt"/>
                <a:sym typeface="Trebuchet MS" panose="020B0603020202020204" pitchFamily="34" charset="0"/>
              </a:defRPr>
            </a:lvl1pPr>
          </a:lstStyle>
          <a:p>
            <a:endParaRPr lang="en-GB"/>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b="1054"/>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746541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90313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4503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653903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6882096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872723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363131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354236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90106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userDrawn="1">
  <p:cSld name="1_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a:ext>
            </a:extLst>
          </a:blip>
          <a:srcRect r="-568" b="10"/>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Trebuchet MS" panose="020B0603020202020204" pitchFamily="34" charset="0"/>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endParaRPr lang="en-US"/>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2023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23" name="Title 3"/>
          <p:cNvSpPr>
            <a:spLocks noGrp="1"/>
          </p:cNvSpPr>
          <p:nvPr>
            <p:ph type="title"/>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Trebuchet MS" panose="020B0603020202020204" pitchFamily="34" charset="0"/>
                <a:sym typeface="Trebuchet MS" panose="020B0603020202020204" pitchFamily="34" charset="0"/>
              </a:defRPr>
            </a:lvl1pPr>
          </a:lstStyle>
          <a:p>
            <a:pPr lvl="0"/>
            <a:r>
              <a:rPr lang="en-US"/>
              <a:t>Click to edit Master title style</a:t>
            </a:r>
          </a:p>
        </p:txBody>
      </p:sp>
    </p:spTree>
    <p:extLst>
      <p:ext uri="{BB962C8B-B14F-4D97-AF65-F5344CB8AC3E}">
        <p14:creationId xmlns:p14="http://schemas.microsoft.com/office/powerpoint/2010/main" val="2870215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953461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800"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rtl="0">
              <a:defRPr sz="4400" b="0">
                <a:solidFill>
                  <a:schemeClr val="tx2"/>
                </a:solidFill>
                <a:latin typeface="+mj-lt"/>
                <a:sym typeface="Trebuchet MS" panose="020B0603020202020204" pitchFamily="34" charset="0"/>
              </a:defRPr>
            </a:lvl1pPr>
          </a:lstStyle>
          <a:p>
            <a:r>
              <a:rPr lang="en-GB"/>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D3FA0DE-6335-BEA4-F3AB-1BBED4C6830E}"/>
              </a:ext>
            </a:extLst>
          </p:cNvPr>
          <p:cNvGraphicFramePr>
            <a:graphicFrameLocks noChangeAspect="1"/>
          </p:cNvGraphicFramePr>
          <p:nvPr userDrawn="1">
            <p:custDataLst>
              <p:tags r:id="rId1"/>
            </p:custDataLst>
            <p:extLst>
              <p:ext uri="{D42A27DB-BD31-4B8C-83A1-F6EECF244321}">
                <p14:modId xmlns:p14="http://schemas.microsoft.com/office/powerpoint/2010/main" val="924365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AD3FA0DE-6335-BEA4-F3AB-1BBED4C683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rtl="0">
              <a:defRPr sz="4400" b="0">
                <a:solidFill>
                  <a:srgbClr val="FFFFFF"/>
                </a:solidFill>
                <a:latin typeface="+mj-lt"/>
                <a:sym typeface="Trebuchet MS" panose="020B0603020202020204" pitchFamily="34" charset="0"/>
              </a:defRPr>
            </a:lvl1pPr>
          </a:lstStyle>
          <a:p>
            <a:r>
              <a:rPr lang="en-GB"/>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rtl="0">
              <a:defRPr sz="1000">
                <a:solidFill>
                  <a:schemeClr val="bg1">
                    <a:lumMod val="50000"/>
                  </a:schemeClr>
                </a:solidFill>
                <a:latin typeface="+mn-lt"/>
                <a:sym typeface="Trebuchet MS" panose="020B0603020202020204" pitchFamily="34" charset="0"/>
              </a:defRPr>
            </a:lvl1pPr>
          </a:lstStyle>
          <a:p>
            <a:endParaRPr lang="en-GB"/>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1547" b="78"/>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7FA77F1-D3A9-4CE1-B618-9ACFDD06C863}"/>
              </a:ext>
            </a:extLst>
          </p:cNvPr>
          <p:cNvGraphicFramePr>
            <a:graphicFrameLocks noChangeAspect="1"/>
          </p:cNvGraphicFramePr>
          <p:nvPr userDrawn="1">
            <p:custDataLst>
              <p:tags r:id="rId1"/>
            </p:custDataLst>
            <p:extLst>
              <p:ext uri="{D42A27DB-BD31-4B8C-83A1-F6EECF244321}">
                <p14:modId xmlns:p14="http://schemas.microsoft.com/office/powerpoint/2010/main" val="1516261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F7FA77F1-D3A9-4CE1-B618-9ACFDD06C8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6"/>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rtl="0">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GB"/>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A480368-C0B1-EB6A-6C3D-B720C8D6E2FE}"/>
              </a:ext>
            </a:extLst>
          </p:cNvPr>
          <p:cNvGraphicFramePr>
            <a:graphicFrameLocks noChangeAspect="1"/>
          </p:cNvGraphicFramePr>
          <p:nvPr userDrawn="1">
            <p:custDataLst>
              <p:tags r:id="rId1"/>
            </p:custDataLst>
            <p:extLst>
              <p:ext uri="{D42A27DB-BD31-4B8C-83A1-F6EECF244321}">
                <p14:modId xmlns:p14="http://schemas.microsoft.com/office/powerpoint/2010/main" val="3032797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0A480368-C0B1-EB6A-6C3D-B720C8D6E2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rtl="0">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GB"/>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rtl="0">
              <a:defRPr sz="1000">
                <a:solidFill>
                  <a:schemeClr val="bg1">
                    <a:lumMod val="50000"/>
                  </a:schemeClr>
                </a:solidFill>
                <a:latin typeface="+mn-lt"/>
                <a:sym typeface="Trebuchet MS" panose="020B0603020202020204" pitchFamily="34" charset="0"/>
              </a:defRPr>
            </a:lvl1pPr>
          </a:lstStyle>
          <a:p>
            <a:endParaRPr lang="en-GB"/>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3260" b="78"/>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378DA5-7B48-A65C-4CAC-2796DA4CE1B9}"/>
              </a:ext>
            </a:extLst>
          </p:cNvPr>
          <p:cNvGraphicFramePr>
            <a:graphicFrameLocks noChangeAspect="1"/>
          </p:cNvGraphicFramePr>
          <p:nvPr userDrawn="1">
            <p:custDataLst>
              <p:tags r:id="rId1"/>
            </p:custDataLst>
            <p:extLst>
              <p:ext uri="{D42A27DB-BD31-4B8C-83A1-F6EECF244321}">
                <p14:modId xmlns:p14="http://schemas.microsoft.com/office/powerpoint/2010/main" val="749199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CE378DA5-7B48-A65C-4CAC-2796DA4CE1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rtl="0">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GB"/>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282850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D56948EE-EB36-5E80-6190-0A420B1909B5}"/>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32"/>
          <a:stretch/>
        </p:blipFill>
        <p:spPr>
          <a:xfrm>
            <a:off x="0" y="0"/>
            <a:ext cx="12192000" cy="5281516"/>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eaLnBrk="1">
              <a:lnSpc>
                <a:spcPct val="93000"/>
              </a:lnSpc>
              <a:spcBef>
                <a:spcPct val="0"/>
              </a:spcBef>
              <a:spcAft>
                <a:spcPct val="0"/>
              </a:spcAft>
            </a:pPr>
            <a:endParaRPr lang="en-GB" sz="5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r="-234" b="10"/>
          <a:stretch/>
        </p:blipFill>
        <p:spPr>
          <a:xfrm rot="16200000" flipH="1">
            <a:off x="8471921" y="1973272"/>
            <a:ext cx="580573" cy="685800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rtl="0">
              <a:defRPr sz="1600">
                <a:solidFill>
                  <a:schemeClr val="tx1"/>
                </a:solidFill>
                <a:latin typeface="Trebuchet MS" panose="020B0603020202020204" pitchFamily="34" charset="0"/>
                <a:sym typeface="Trebuchet MS" panose="020B0603020202020204" pitchFamily="34" charset="0"/>
              </a:defRPr>
            </a:lvl1pPr>
          </a:lstStyle>
          <a:p>
            <a:r>
              <a:rPr lang="en-GB"/>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rtl="0">
              <a:lnSpc>
                <a:spcPct val="95000"/>
              </a:lnSpc>
            </a:pPr>
            <a:endParaRPr lang="en-GB"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rtl="0">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GB"/>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rtl="0">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vert="horz" anchor="b">
            <a:normAutofit/>
          </a:bodyPr>
          <a:lstStyle>
            <a:lvl1pPr algn="l" rtl="0">
              <a:lnSpc>
                <a:spcPct val="93000"/>
              </a:lnSpc>
              <a:defRPr sz="5400" baseline="0">
                <a:solidFill>
                  <a:schemeClr val="bg1"/>
                </a:solidFill>
                <a:latin typeface="+mj-lt"/>
                <a:sym typeface="Trebuchet MS" panose="020B0603020202020204" pitchFamily="34" charset="0"/>
              </a:defRPr>
            </a:lvl1pPr>
          </a:lstStyle>
          <a:p>
            <a:r>
              <a:rPr lang="en-GB"/>
              <a:t>Title in Title Case</a:t>
            </a:r>
          </a:p>
        </p:txBody>
      </p:sp>
      <p:sp>
        <p:nvSpPr>
          <p:cNvPr id="33" name="Freeform 32"/>
          <p:cNvSpPr>
            <a:spLocks noChangeAspect="1"/>
          </p:cNvSpPr>
          <p:nvPr userDrawn="1">
            <p:custDataLst>
              <p:tags r:id="rId3"/>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GB"/>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59DFB72-9373-7590-6CE6-8A31E1D8596C}"/>
              </a:ext>
            </a:extLst>
          </p:cNvPr>
          <p:cNvGraphicFramePr>
            <a:graphicFrameLocks noChangeAspect="1"/>
          </p:cNvGraphicFramePr>
          <p:nvPr userDrawn="1">
            <p:custDataLst>
              <p:tags r:id="rId1"/>
            </p:custDataLst>
            <p:extLst>
              <p:ext uri="{D42A27DB-BD31-4B8C-83A1-F6EECF244321}">
                <p14:modId xmlns:p14="http://schemas.microsoft.com/office/powerpoint/2010/main" val="2482374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959DFB72-9373-7590-6CE6-8A31E1D8596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rtl="0">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GB"/>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rtl="0">
              <a:defRPr sz="1000">
                <a:solidFill>
                  <a:schemeClr val="bg1">
                    <a:lumMod val="50000"/>
                  </a:schemeClr>
                </a:solidFill>
                <a:latin typeface="+mn-lt"/>
                <a:sym typeface="Trebuchet MS" panose="020B0603020202020204" pitchFamily="34" charset="0"/>
              </a:defRPr>
            </a:lvl1pPr>
          </a:lstStyle>
          <a:p>
            <a:endParaRPr lang="en-GB"/>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3260" b="78"/>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8CB141B-8191-8B4A-AB85-5E503EDEB41F}"/>
              </a:ext>
            </a:extLst>
          </p:cNvPr>
          <p:cNvGraphicFramePr>
            <a:graphicFrameLocks noChangeAspect="1"/>
          </p:cNvGraphicFramePr>
          <p:nvPr userDrawn="1">
            <p:custDataLst>
              <p:tags r:id="rId1"/>
            </p:custDataLst>
            <p:extLst>
              <p:ext uri="{D42A27DB-BD31-4B8C-83A1-F6EECF244321}">
                <p14:modId xmlns:p14="http://schemas.microsoft.com/office/powerpoint/2010/main" val="3864624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98CB141B-8191-8B4A-AB85-5E503EDEB4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GB"/>
              <a:t>Click to add big statement text</a:t>
            </a: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0C49C13-CFE3-B3A0-2B4C-CA21651FD53B}"/>
              </a:ext>
            </a:extLst>
          </p:cNvPr>
          <p:cNvGraphicFramePr>
            <a:graphicFrameLocks noChangeAspect="1"/>
          </p:cNvGraphicFramePr>
          <p:nvPr userDrawn="1">
            <p:custDataLst>
              <p:tags r:id="rId1"/>
            </p:custDataLst>
            <p:extLst>
              <p:ext uri="{D42A27DB-BD31-4B8C-83A1-F6EECF244321}">
                <p14:modId xmlns:p14="http://schemas.microsoft.com/office/powerpoint/2010/main" val="1465314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40C49C13-CFE3-B3A0-2B4C-CA21651FD5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GB"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GB"/>
              <a:t>Click to add big statement text</a:t>
            </a: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51185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511" b="-40"/>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rtl="0"/>
            <a:endParaRPr lang="en-GB">
              <a:latin typeface="+mn-lt"/>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12983DE-8CA8-A7BA-C0D3-3E88785762B5}"/>
              </a:ext>
            </a:extLst>
          </p:cNvPr>
          <p:cNvGraphicFramePr>
            <a:graphicFrameLocks noChangeAspect="1"/>
          </p:cNvGraphicFramePr>
          <p:nvPr userDrawn="1">
            <p:custDataLst>
              <p:tags r:id="rId1"/>
            </p:custDataLst>
            <p:extLst>
              <p:ext uri="{D42A27DB-BD31-4B8C-83A1-F6EECF244321}">
                <p14:modId xmlns:p14="http://schemas.microsoft.com/office/powerpoint/2010/main" val="391859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612983DE-8CA8-A7BA-C0D3-3E88785762B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rtl="0">
              <a:defRPr sz="3400">
                <a:solidFill>
                  <a:schemeClr val="bg1"/>
                </a:solidFill>
                <a:latin typeface="+mj-lt"/>
                <a:sym typeface="Trebuchet MS" panose="020B0603020202020204" pitchFamily="34" charset="0"/>
              </a:defRPr>
            </a:lvl1pPr>
          </a:lstStyle>
          <a:p>
            <a:r>
              <a:rPr lang="en-GB"/>
              <a:t>Click to add title</a:t>
            </a: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96855B5-AF73-FF06-76FD-798EEB685A65}"/>
              </a:ext>
            </a:extLst>
          </p:cNvPr>
          <p:cNvGraphicFramePr>
            <a:graphicFrameLocks noChangeAspect="1"/>
          </p:cNvGraphicFramePr>
          <p:nvPr userDrawn="1">
            <p:custDataLst>
              <p:tags r:id="rId1"/>
            </p:custDataLst>
            <p:extLst>
              <p:ext uri="{D42A27DB-BD31-4B8C-83A1-F6EECF244321}">
                <p14:modId xmlns:p14="http://schemas.microsoft.com/office/powerpoint/2010/main" val="3693325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2" name="think-cell data - do not delete" hidden="1">
                        <a:extLst>
                          <a:ext uri="{FF2B5EF4-FFF2-40B4-BE49-F238E27FC236}">
                            <a16:creationId xmlns:a16="http://schemas.microsoft.com/office/drawing/2014/main" id="{696855B5-AF73-FF06-76FD-798EEB685A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9CB5FF2-BC62-A3A4-4338-088AFF2231B6}"/>
              </a:ext>
            </a:extLst>
          </p:cNvPr>
          <p:cNvGraphicFramePr>
            <a:graphicFrameLocks noChangeAspect="1"/>
          </p:cNvGraphicFramePr>
          <p:nvPr userDrawn="1">
            <p:custDataLst>
              <p:tags r:id="rId1"/>
            </p:custDataLst>
            <p:extLst>
              <p:ext uri="{D42A27DB-BD31-4B8C-83A1-F6EECF244321}">
                <p14:modId xmlns:p14="http://schemas.microsoft.com/office/powerpoint/2010/main" val="2372434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09CB5FF2-BC62-A3A4-4338-088AFF2231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BA2BB7D-045D-16ED-BE9B-E25564A8C90E}"/>
              </a:ext>
            </a:extLst>
          </p:cNvPr>
          <p:cNvGraphicFramePr>
            <a:graphicFrameLocks noChangeAspect="1"/>
          </p:cNvGraphicFramePr>
          <p:nvPr userDrawn="1">
            <p:custDataLst>
              <p:tags r:id="rId1"/>
            </p:custDataLst>
            <p:extLst>
              <p:ext uri="{D42A27DB-BD31-4B8C-83A1-F6EECF244321}">
                <p14:modId xmlns:p14="http://schemas.microsoft.com/office/powerpoint/2010/main" val="28752262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4BA2BB7D-045D-16ED-BE9B-E25564A8C9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5021826" y="1664256"/>
            <a:ext cx="6209072" cy="3323987"/>
          </a:xfrm>
          <a:prstGeom prst="rect">
            <a:avLst/>
          </a:prstGeom>
        </p:spPr>
        <p:txBody>
          <a:bodyPr wrap="square" lIns="0" tIns="0" rIns="0" bIns="0" anchor="ctr">
            <a:spAutoFit/>
          </a:bodyPr>
          <a:lstStyle/>
          <a:p>
            <a:pPr indent="0" rtl="0">
              <a:lnSpc>
                <a:spcPct val="100000"/>
              </a:lnSpc>
            </a:pPr>
            <a:r>
              <a:rPr lang="en-GB" sz="900" b="0">
                <a:latin typeface="+mn-lt"/>
                <a:sym typeface="Trebuchet MS" panose="020B0603020202020204" pitchFamily="34" charset="0"/>
              </a:rPr>
              <a:t>The services and materials provided by Boston Consulting Group (BCG) are subject to BCG's Standard Terms </a:t>
            </a:r>
            <a:br>
              <a:rPr lang="en-GB" sz="900" b="0">
                <a:latin typeface="+mn-lt"/>
                <a:sym typeface="Trebuchet MS" panose="020B0603020202020204" pitchFamily="34" charset="0"/>
              </a:rPr>
            </a:br>
            <a:r>
              <a:rPr lang="en-GB" sz="900"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GB" sz="900" b="0">
                <a:latin typeface="+mn-lt"/>
                <a:sym typeface="Trebuchet MS" panose="020B0603020202020204" pitchFamily="34" charset="0"/>
              </a:rPr>
            </a:br>
            <a:r>
              <a:rPr lang="en-GB" sz="900" b="0">
                <a:latin typeface="+mn-lt"/>
                <a:sym typeface="Trebuchet MS" panose="020B0603020202020204" pitchFamily="34" charset="0"/>
              </a:rPr>
              <a:t>to update these materials after the date hereof, notwithstanding that such information may become outdated </a:t>
            </a:r>
            <a:br>
              <a:rPr lang="en-GB" sz="900" b="0">
                <a:latin typeface="+mn-lt"/>
                <a:sym typeface="Trebuchet MS" panose="020B0603020202020204" pitchFamily="34" charset="0"/>
              </a:rPr>
            </a:br>
            <a:r>
              <a:rPr lang="en-GB" sz="900" b="0">
                <a:latin typeface="+mn-lt"/>
                <a:sym typeface="Trebuchet MS" panose="020B0603020202020204" pitchFamily="34" charset="0"/>
              </a:rPr>
              <a:t>or inaccurate.</a:t>
            </a:r>
          </a:p>
          <a:p>
            <a:pPr indent="0" rtl="0">
              <a:lnSpc>
                <a:spcPct val="100000"/>
              </a:lnSpc>
            </a:pPr>
            <a:r>
              <a:rPr lang="en-GB" sz="900" b="0">
                <a:latin typeface="+mn-lt"/>
                <a:sym typeface="Trebuchet MS" panose="020B0603020202020204" pitchFamily="34" charset="0"/>
              </a:rPr>
              <a:t> </a:t>
            </a:r>
          </a:p>
          <a:p>
            <a:pPr indent="0" rtl="0">
              <a:lnSpc>
                <a:spcPct val="100000"/>
              </a:lnSpc>
            </a:pPr>
            <a:r>
              <a:rPr lang="en-GB" sz="900"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rtl="0">
              <a:lnSpc>
                <a:spcPct val="100000"/>
              </a:lnSpc>
            </a:pPr>
            <a:endParaRPr lang="en-GB" sz="900" b="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rtl="0"/>
            <a:r>
              <a:rPr lang="en-GB"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044011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rtl="0">
              <a:lnSpc>
                <a:spcPct val="95000"/>
              </a:lnSpc>
            </a:pPr>
            <a:endParaRPr lang="en-GB" sz="200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rtl="0">
              <a:lnSpc>
                <a:spcPct val="90000"/>
              </a:lnSpc>
              <a:spcAft>
                <a:spcPts val="600"/>
              </a:spcAft>
            </a:pPr>
            <a:r>
              <a:rPr lang="en-GB" sz="1200">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3"/>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GB"/>
          </a:p>
        </p:txBody>
      </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5428B16-0976-9977-2675-4CD1C2ABFF20}"/>
              </a:ext>
            </a:extLst>
          </p:cNvPr>
          <p:cNvGraphicFramePr>
            <a:graphicFrameLocks noChangeAspect="1"/>
          </p:cNvGraphicFramePr>
          <p:nvPr userDrawn="1">
            <p:custDataLst>
              <p:tags r:id="rId1"/>
            </p:custDataLst>
            <p:extLst>
              <p:ext uri="{D42A27DB-BD31-4B8C-83A1-F6EECF244321}">
                <p14:modId xmlns:p14="http://schemas.microsoft.com/office/powerpoint/2010/main" val="1339027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95428B16-0976-9977-2675-4CD1C2ABFF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a:t>
              </a:r>
              <a:r>
                <a:rPr kumimoji="0" lang="en-GB" sz="1000" b="0" i="0" u="none" strike="noStrike" kern="1200" cap="none" spc="0" normalizeH="0" baseline="0" noProof="0" err="1">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GB"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  2. </a:t>
              </a:r>
              <a:r>
                <a:rPr kumimoji="0" lang="en-GB" sz="1000" b="0" i="0" u="none" strike="noStrike" kern="1200" cap="none" spc="0" normalizeH="0" baseline="0" noProof="0" err="1">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GB"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498C0F4-E752-14F2-BCBC-AA0416E75038}"/>
              </a:ext>
            </a:extLst>
          </p:cNvPr>
          <p:cNvGraphicFramePr>
            <a:graphicFrameLocks noChangeAspect="1"/>
          </p:cNvGraphicFramePr>
          <p:nvPr userDrawn="1">
            <p:custDataLst>
              <p:tags r:id="rId1"/>
            </p:custDataLst>
            <p:extLst>
              <p:ext uri="{D42A27DB-BD31-4B8C-83A1-F6EECF244321}">
                <p14:modId xmlns:p14="http://schemas.microsoft.com/office/powerpoint/2010/main" val="4012343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5498C0F4-E752-14F2-BCBC-AA0416E750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rtl="0">
              <a:defRPr>
                <a:latin typeface="+mn-lt"/>
                <a:sym typeface="Trebuchet MS" panose="020B0603020202020204" pitchFamily="34" charset="0"/>
              </a:defRPr>
            </a:lvl1pPr>
          </a:lstStyle>
          <a:p>
            <a:endParaRPr lang="en-GB"/>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rtl="0">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GB"/>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27469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eaLnBrk="1">
              <a:lnSpc>
                <a:spcPct val="93000"/>
              </a:lnSpc>
              <a:spcBef>
                <a:spcPct val="0"/>
              </a:spcBef>
              <a:spcAft>
                <a:spcPct val="0"/>
              </a:spcAft>
            </a:pPr>
            <a:endParaRPr lang="en-GB" sz="5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r="-234" b="10"/>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rtl="0">
              <a:defRPr sz="1600">
                <a:solidFill>
                  <a:schemeClr val="tx1"/>
                </a:solidFill>
                <a:latin typeface="Trebuchet MS" panose="020B0603020202020204" pitchFamily="34" charset="0"/>
                <a:sym typeface="Trebuchet MS" panose="020B0603020202020204" pitchFamily="34" charset="0"/>
              </a:defRPr>
            </a:lvl1pPr>
          </a:lstStyle>
          <a:p>
            <a:r>
              <a:rPr lang="en-GB"/>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rtl="0">
              <a:lnSpc>
                <a:spcPct val="95000"/>
              </a:lnSpc>
            </a:pPr>
            <a:endParaRPr lang="en-GB"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rtl="0">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GB"/>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rtl="0">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in sentence case</a:t>
            </a:r>
          </a:p>
        </p:txBody>
      </p:sp>
      <p:sp>
        <p:nvSpPr>
          <p:cNvPr id="27" name="Title 1"/>
          <p:cNvSpPr>
            <a:spLocks noGrp="1"/>
          </p:cNvSpPr>
          <p:nvPr>
            <p:ph type="ctrTitle" hasCustomPrompt="1"/>
          </p:nvPr>
        </p:nvSpPr>
        <p:spPr bwMode="ltGray">
          <a:xfrm>
            <a:off x="1117415" y="1886242"/>
            <a:ext cx="6868800" cy="3138423"/>
          </a:xfrm>
        </p:spPr>
        <p:txBody>
          <a:bodyPr vert="horz" anchor="b">
            <a:normAutofit/>
          </a:bodyPr>
          <a:lstStyle>
            <a:lvl1pPr algn="l" rtl="0">
              <a:lnSpc>
                <a:spcPct val="93000"/>
              </a:lnSpc>
              <a:defRPr sz="5400">
                <a:solidFill>
                  <a:schemeClr val="bg1"/>
                </a:solidFill>
                <a:latin typeface="+mj-lt"/>
                <a:sym typeface="Trebuchet MS" panose="020B0603020202020204" pitchFamily="34" charset="0"/>
              </a:defRPr>
            </a:lvl1pPr>
          </a:lstStyle>
          <a:p>
            <a:r>
              <a:rPr lang="en-GB"/>
              <a:t>Title in Title Case</a:t>
            </a:r>
          </a:p>
        </p:txBody>
      </p:sp>
      <p:sp>
        <p:nvSpPr>
          <p:cNvPr id="13" name="Freeform 12"/>
          <p:cNvSpPr>
            <a:spLocks noChangeAspect="1"/>
          </p:cNvSpPr>
          <p:nvPr userDrawn="1">
            <p:custDataLst>
              <p:tags r:id="rId4"/>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GB"/>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932BDB1-019E-9078-41E0-29BB68FFC8CE}"/>
              </a:ext>
            </a:extLst>
          </p:cNvPr>
          <p:cNvGraphicFramePr>
            <a:graphicFrameLocks noChangeAspect="1"/>
          </p:cNvGraphicFramePr>
          <p:nvPr userDrawn="1">
            <p:custDataLst>
              <p:tags r:id="rId1"/>
            </p:custDataLst>
            <p:extLst>
              <p:ext uri="{D42A27DB-BD31-4B8C-83A1-F6EECF244321}">
                <p14:modId xmlns:p14="http://schemas.microsoft.com/office/powerpoint/2010/main" val="1535974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4932BDB1-019E-9078-41E0-29BB68FFC8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rtl="0">
              <a:defRPr>
                <a:latin typeface="+mj-lt"/>
                <a:sym typeface="Trebuchet MS" panose="020B0603020202020204" pitchFamily="34" charset="0"/>
              </a:defRPr>
            </a:lvl1pPr>
          </a:lstStyle>
          <a:p>
            <a:r>
              <a:rPr lang="en-GB"/>
              <a:t>Click to add title</a:t>
            </a: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4E82218-4BFA-6ACA-6523-DE4EDB31FE05}"/>
              </a:ext>
            </a:extLst>
          </p:cNvPr>
          <p:cNvGraphicFramePr>
            <a:graphicFrameLocks noChangeAspect="1"/>
          </p:cNvGraphicFramePr>
          <p:nvPr userDrawn="1">
            <p:custDataLst>
              <p:tags r:id="rId1"/>
            </p:custDataLst>
            <p:extLst>
              <p:ext uri="{D42A27DB-BD31-4B8C-83A1-F6EECF244321}">
                <p14:modId xmlns:p14="http://schemas.microsoft.com/office/powerpoint/2010/main" val="146060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84E82218-4BFA-6ACA-6523-DE4EDB31FE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rtl="0">
              <a:defRPr/>
            </a:lvl1pPr>
          </a:lstStyle>
          <a:p>
            <a:r>
              <a:rPr lang="en-GB"/>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629400" y="2085628"/>
            <a:ext cx="10933950" cy="4072976"/>
          </a:xfrm>
        </p:spPr>
        <p:txBody>
          <a:bodyPr/>
          <a:lstStyle>
            <a:lvl1pPr rtl="0">
              <a:lnSpc>
                <a:spcPct val="100000"/>
              </a:lnSpc>
              <a:spcBef>
                <a:spcPts val="0"/>
              </a:spcBef>
              <a:spcAft>
                <a:spcPts val="0"/>
              </a:spcAft>
              <a:defRPr/>
            </a:lvl1pPr>
            <a:lvl2pPr rtl="0">
              <a:lnSpc>
                <a:spcPct val="100000"/>
              </a:lnSpc>
              <a:spcBef>
                <a:spcPts val="0"/>
              </a:spcBef>
              <a:spcAft>
                <a:spcPts val="0"/>
              </a:spcAft>
              <a:defRPr/>
            </a:lvl2pPr>
            <a:lvl3pPr rtl="0">
              <a:lnSpc>
                <a:spcPct val="100000"/>
              </a:lnSpc>
              <a:spcBef>
                <a:spcPts val="0"/>
              </a:spcBef>
              <a:spcAft>
                <a:spcPts val="0"/>
              </a:spcAft>
              <a:defRPr/>
            </a:lvl3pPr>
            <a:lvl4pPr rtl="0">
              <a:lnSpc>
                <a:spcPct val="100000"/>
              </a:lnSpc>
              <a:spcBef>
                <a:spcPts val="0"/>
              </a:spcBef>
              <a:spcAft>
                <a:spcPts val="0"/>
              </a:spcAft>
              <a:defRPr/>
            </a:lvl4pPr>
            <a:lvl5pPr rtl="0">
              <a:lnSpc>
                <a:spcPct val="100000"/>
              </a:lnSpc>
              <a:spcBef>
                <a:spcPts val="0"/>
              </a:spcBef>
              <a:spcAft>
                <a:spcPts val="0"/>
              </a:spcAft>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FC7A9C2-5266-6DF4-32F2-C3D486CF8345}"/>
              </a:ext>
            </a:extLst>
          </p:cNvPr>
          <p:cNvGraphicFramePr>
            <a:graphicFrameLocks noChangeAspect="1"/>
          </p:cNvGraphicFramePr>
          <p:nvPr userDrawn="1">
            <p:custDataLst>
              <p:tags r:id="rId1"/>
            </p:custDataLst>
            <p:extLst>
              <p:ext uri="{D42A27DB-BD31-4B8C-83A1-F6EECF244321}">
                <p14:modId xmlns:p14="http://schemas.microsoft.com/office/powerpoint/2010/main" val="1351323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5FC7A9C2-5266-6DF4-32F2-C3D486CF8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rtl="0">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rtl="0">
              <a:defRPr sz="2400">
                <a:solidFill>
                  <a:schemeClr val="tx2"/>
                </a:solidFill>
                <a:latin typeface="+mj-lt"/>
                <a:sym typeface="Trebuchet MS" panose="020B0603020202020204" pitchFamily="34" charset="0"/>
              </a:defRPr>
            </a:lvl1pPr>
          </a:lstStyle>
          <a:p>
            <a:r>
              <a:rPr lang="en-GB"/>
              <a:t>Click to add title</a:t>
            </a: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8DBABEC-950E-DC4D-D6CC-779219C5FE11}"/>
              </a:ext>
            </a:extLst>
          </p:cNvPr>
          <p:cNvGraphicFramePr>
            <a:graphicFrameLocks noChangeAspect="1"/>
          </p:cNvGraphicFramePr>
          <p:nvPr userDrawn="1">
            <p:custDataLst>
              <p:tags r:id="rId1"/>
            </p:custDataLst>
            <p:extLst>
              <p:ext uri="{D42A27DB-BD31-4B8C-83A1-F6EECF244321}">
                <p14:modId xmlns:p14="http://schemas.microsoft.com/office/powerpoint/2010/main" val="1963962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58DBABEC-950E-DC4D-D6CC-779219C5FE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GB"/>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GB"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002A20E-7154-16BB-D215-9AE71AEE5605}"/>
              </a:ext>
            </a:extLst>
          </p:cNvPr>
          <p:cNvGraphicFramePr>
            <a:graphicFrameLocks noChangeAspect="1"/>
          </p:cNvGraphicFramePr>
          <p:nvPr userDrawn="1">
            <p:custDataLst>
              <p:tags r:id="rId1"/>
            </p:custDataLst>
            <p:extLst>
              <p:ext uri="{D42A27DB-BD31-4B8C-83A1-F6EECF244321}">
                <p14:modId xmlns:p14="http://schemas.microsoft.com/office/powerpoint/2010/main" val="1287402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9002A20E-7154-16BB-D215-9AE71AEE56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rtl="0">
              <a:defRPr sz="5400">
                <a:solidFill>
                  <a:schemeClr val="tx2"/>
                </a:solidFill>
                <a:latin typeface="+mj-lt"/>
                <a:sym typeface="Trebuchet MS" panose="020B0603020202020204" pitchFamily="34" charset="0"/>
              </a:defRPr>
            </a:lvl1pPr>
          </a:lstStyle>
          <a:p>
            <a:r>
              <a:rPr lang="en-GB"/>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63D6E0A-2689-4CF7-0913-FB1C2D61EBB4}"/>
              </a:ext>
            </a:extLst>
          </p:cNvPr>
          <p:cNvGraphicFramePr>
            <a:graphicFrameLocks noChangeAspect="1"/>
          </p:cNvGraphicFramePr>
          <p:nvPr userDrawn="1">
            <p:custDataLst>
              <p:tags r:id="rId1"/>
            </p:custDataLst>
            <p:extLst>
              <p:ext uri="{D42A27DB-BD31-4B8C-83A1-F6EECF244321}">
                <p14:modId xmlns:p14="http://schemas.microsoft.com/office/powerpoint/2010/main" val="2933609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563D6E0A-2689-4CF7-0913-FB1C2D61EB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rtl="0">
              <a:defRPr sz="2400">
                <a:solidFill>
                  <a:schemeClr val="tx2"/>
                </a:solidFill>
                <a:latin typeface="+mj-lt"/>
                <a:sym typeface="Trebuchet MS" panose="020B0603020202020204" pitchFamily="34" charset="0"/>
              </a:defRPr>
            </a:lvl1pPr>
          </a:lstStyle>
          <a:p>
            <a:r>
              <a:rPr lang="en-GB"/>
              <a:t>Click to add title</a:t>
            </a: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4C36D4D-9FE9-B3CB-71C0-4CFAAF3925A2}"/>
              </a:ext>
            </a:extLst>
          </p:cNvPr>
          <p:cNvGraphicFramePr>
            <a:graphicFrameLocks noChangeAspect="1"/>
          </p:cNvGraphicFramePr>
          <p:nvPr userDrawn="1">
            <p:custDataLst>
              <p:tags r:id="rId1"/>
            </p:custDataLst>
            <p:extLst>
              <p:ext uri="{D42A27DB-BD31-4B8C-83A1-F6EECF244321}">
                <p14:modId xmlns:p14="http://schemas.microsoft.com/office/powerpoint/2010/main" val="55846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94C36D4D-9FE9-B3CB-71C0-4CFAAF3925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rtl="0">
              <a:defRPr>
                <a:latin typeface="+mj-lt"/>
                <a:sym typeface="Trebuchet MS" panose="020B0603020202020204" pitchFamily="34" charset="0"/>
              </a:defRPr>
            </a:lvl1pPr>
          </a:lstStyle>
          <a:p>
            <a:r>
              <a:rPr lang="en-GB"/>
              <a:t>Click to add title</a:t>
            </a: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5BBC632-41A4-8F7C-E70F-8D8D404F4D94}"/>
              </a:ext>
            </a:extLst>
          </p:cNvPr>
          <p:cNvGraphicFramePr>
            <a:graphicFrameLocks noChangeAspect="1"/>
          </p:cNvGraphicFramePr>
          <p:nvPr userDrawn="1">
            <p:custDataLst>
              <p:tags r:id="rId1"/>
            </p:custDataLst>
            <p:extLst>
              <p:ext uri="{D42A27DB-BD31-4B8C-83A1-F6EECF244321}">
                <p14:modId xmlns:p14="http://schemas.microsoft.com/office/powerpoint/2010/main" val="17676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75BBC632-41A4-8F7C-E70F-8D8D404F4D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rtl="0">
              <a:defRPr>
                <a:solidFill>
                  <a:schemeClr val="bg1"/>
                </a:solidFill>
                <a:latin typeface="+mn-lt"/>
                <a:sym typeface="Trebuchet MS" panose="020B0603020202020204" pitchFamily="34" charset="0"/>
              </a:defRPr>
            </a:lvl1pPr>
          </a:lstStyle>
          <a:p>
            <a:endParaRPr lang="en-GB"/>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rtl="0">
              <a:defRPr>
                <a:latin typeface="+mj-lt"/>
                <a:sym typeface="Trebuchet MS" panose="020B0603020202020204" pitchFamily="34" charset="0"/>
              </a:defRPr>
            </a:lvl1pPr>
          </a:lstStyle>
          <a:p>
            <a:r>
              <a:rPr lang="en-GB"/>
              <a:t>Click to add title</a:t>
            </a: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9D35457-58C0-385A-B9EF-797EEF45F8C4}"/>
              </a:ext>
            </a:extLst>
          </p:cNvPr>
          <p:cNvGraphicFramePr>
            <a:graphicFrameLocks noChangeAspect="1"/>
          </p:cNvGraphicFramePr>
          <p:nvPr userDrawn="1">
            <p:custDataLst>
              <p:tags r:id="rId1"/>
            </p:custDataLst>
            <p:extLst>
              <p:ext uri="{D42A27DB-BD31-4B8C-83A1-F6EECF244321}">
                <p14:modId xmlns:p14="http://schemas.microsoft.com/office/powerpoint/2010/main" val="2542437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49D35457-58C0-385A-B9EF-797EEF45F8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rtl="0">
              <a:defRPr sz="2400">
                <a:solidFill>
                  <a:schemeClr val="bg1"/>
                </a:solidFill>
                <a:latin typeface="+mj-lt"/>
                <a:sym typeface="Trebuchet MS" panose="020B0603020202020204" pitchFamily="34" charset="0"/>
              </a:defRPr>
            </a:lvl1pPr>
          </a:lstStyle>
          <a:p>
            <a:r>
              <a:rPr lang="en-GB"/>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9AFEE27-938F-5E7A-1E3D-478E1970EB64}"/>
              </a:ext>
            </a:extLst>
          </p:cNvPr>
          <p:cNvGraphicFramePr>
            <a:graphicFrameLocks noChangeAspect="1"/>
          </p:cNvGraphicFramePr>
          <p:nvPr userDrawn="1">
            <p:custDataLst>
              <p:tags r:id="rId1"/>
            </p:custDataLst>
            <p:extLst>
              <p:ext uri="{D42A27DB-BD31-4B8C-83A1-F6EECF244321}">
                <p14:modId xmlns:p14="http://schemas.microsoft.com/office/powerpoint/2010/main" val="3981937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D9AFEE27-938F-5E7A-1E3D-478E1970EB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rtl="0">
              <a:defRPr sz="3400"/>
            </a:lvl1pPr>
          </a:lstStyle>
          <a:p>
            <a:r>
              <a:rPr lang="en-GB"/>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hasCustomPrompt="1"/>
          </p:nvPr>
        </p:nvSpPr>
        <p:spPr>
          <a:xfrm>
            <a:off x="629399" y="2085628"/>
            <a:ext cx="10933801" cy="4089131"/>
          </a:xfrm>
        </p:spPr>
        <p:txBody>
          <a:bodyPr/>
          <a:lstStyle>
            <a:lvl1pPr rtl="0">
              <a:lnSpc>
                <a:spcPct val="100000"/>
              </a:lnSpc>
              <a:spcBef>
                <a:spcPts val="0"/>
              </a:spcBef>
              <a:spcAft>
                <a:spcPts val="0"/>
              </a:spcAft>
              <a:defRPr sz="2000"/>
            </a:lvl1pPr>
            <a:lvl2pPr rtl="0">
              <a:lnSpc>
                <a:spcPct val="100000"/>
              </a:lnSpc>
              <a:spcBef>
                <a:spcPts val="0"/>
              </a:spcBef>
              <a:spcAft>
                <a:spcPts val="0"/>
              </a:spcAft>
              <a:defRPr sz="2000"/>
            </a:lvl2pPr>
            <a:lvl3pPr rtl="0">
              <a:lnSpc>
                <a:spcPct val="100000"/>
              </a:lnSpc>
              <a:spcBef>
                <a:spcPts val="0"/>
              </a:spcBef>
              <a:spcAft>
                <a:spcPts val="0"/>
              </a:spcAft>
              <a:defRPr sz="2000"/>
            </a:lvl3pPr>
            <a:lvl4pPr rtl="0">
              <a:lnSpc>
                <a:spcPct val="100000"/>
              </a:lnSpc>
              <a:spcBef>
                <a:spcPts val="0"/>
              </a:spcBef>
              <a:spcAft>
                <a:spcPts val="0"/>
              </a:spcAft>
              <a:defRPr sz="2800"/>
            </a:lvl4pPr>
            <a:lvl5pPr rtl="0">
              <a:lnSpc>
                <a:spcPct val="100000"/>
              </a:lnSpc>
              <a:spcBef>
                <a:spcPts val="0"/>
              </a:spcBef>
              <a:spcAft>
                <a:spcPts val="0"/>
              </a:spcAft>
              <a:defRPr sz="280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E5736D1-2078-5610-164C-CEEE99694CFA}"/>
              </a:ext>
            </a:extLst>
          </p:cNvPr>
          <p:cNvGraphicFramePr>
            <a:graphicFrameLocks noChangeAspect="1"/>
          </p:cNvGraphicFramePr>
          <p:nvPr userDrawn="1">
            <p:custDataLst>
              <p:tags r:id="rId1"/>
            </p:custDataLst>
            <p:extLst>
              <p:ext uri="{D42A27DB-BD31-4B8C-83A1-F6EECF244321}">
                <p14:modId xmlns:p14="http://schemas.microsoft.com/office/powerpoint/2010/main" val="2705064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7E5736D1-2078-5610-164C-CEEE99694C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rtl="0">
              <a:defRPr sz="1800" baseline="0">
                <a:latin typeface="Trebuchet MS" panose="020B0603020202020204" pitchFamily="34" charset="0"/>
                <a:sym typeface="Trebuchet MS" panose="020B0603020202020204" pitchFamily="34" charset="0"/>
              </a:defRPr>
            </a:lvl1pPr>
          </a:lstStyle>
          <a:p>
            <a:r>
              <a:rPr lang="en-GB"/>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rtl="0">
              <a:defRPr sz="4400">
                <a:solidFill>
                  <a:schemeClr val="bg1"/>
                </a:solidFill>
                <a:latin typeface="+mj-lt"/>
                <a:sym typeface="Trebuchet MS" panose="020B0603020202020204" pitchFamily="34" charset="0"/>
              </a:defRPr>
            </a:lvl1pPr>
          </a:lstStyle>
          <a:p>
            <a:r>
              <a:rPr lang="en-GB"/>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8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9A237D9-BE23-4E40-2F0C-C9138DE3E3B8}"/>
              </a:ext>
            </a:extLst>
          </p:cNvPr>
          <p:cNvGraphicFramePr>
            <a:graphicFrameLocks noChangeAspect="1"/>
          </p:cNvGraphicFramePr>
          <p:nvPr userDrawn="1">
            <p:custDataLst>
              <p:tags r:id="rId1"/>
            </p:custDataLst>
            <p:extLst>
              <p:ext uri="{D42A27DB-BD31-4B8C-83A1-F6EECF244321}">
                <p14:modId xmlns:p14="http://schemas.microsoft.com/office/powerpoint/2010/main" val="16435161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E9A237D9-BE23-4E40-2F0C-C9138DE3E3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rtl="0">
              <a:defRPr sz="1600">
                <a:solidFill>
                  <a:schemeClr val="tx1"/>
                </a:solidFill>
                <a:latin typeface="Trebuchet MS" panose="020B0603020202020204" pitchFamily="34" charset="0"/>
                <a:sym typeface="Trebuchet MS" panose="020B0603020202020204" pitchFamily="34" charset="0"/>
              </a:defRPr>
            </a:lvl1pPr>
          </a:lstStyle>
          <a:p>
            <a:r>
              <a:rPr lang="en-GB"/>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rtl="0">
              <a:defRPr sz="4400">
                <a:solidFill>
                  <a:schemeClr val="bg1"/>
                </a:solidFill>
                <a:latin typeface="+mj-lt"/>
                <a:sym typeface="Trebuchet MS" panose="020B0603020202020204" pitchFamily="34" charset="0"/>
              </a:defRPr>
            </a:lvl1pPr>
          </a:lstStyle>
          <a:p>
            <a:r>
              <a:rPr lang="en-GB"/>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271267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rtl="0">
              <a:defRPr sz="2400">
                <a:solidFill>
                  <a:schemeClr val="tx2"/>
                </a:solidFill>
                <a:latin typeface="+mj-lt"/>
                <a:sym typeface="Trebuchet MS" panose="020B0603020202020204" pitchFamily="34" charset="0"/>
              </a:defRPr>
            </a:lvl1pPr>
          </a:lstStyle>
          <a:p>
            <a:r>
              <a:rPr lang="en-GB">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FC6983C-527D-AC4D-F466-0BDAA62F0CC8}"/>
              </a:ext>
            </a:extLst>
          </p:cNvPr>
          <p:cNvGraphicFramePr>
            <a:graphicFrameLocks noChangeAspect="1"/>
          </p:cNvGraphicFramePr>
          <p:nvPr userDrawn="1">
            <p:custDataLst>
              <p:tags r:id="rId1"/>
            </p:custDataLst>
            <p:extLst>
              <p:ext uri="{D42A27DB-BD31-4B8C-83A1-F6EECF244321}">
                <p14:modId xmlns:p14="http://schemas.microsoft.com/office/powerpoint/2010/main" val="67307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DFC6983C-527D-AC4D-F466-0BDAA62F0C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rtl="0">
              <a:defRPr>
                <a:solidFill>
                  <a:srgbClr val="FFFFFF"/>
                </a:solidFill>
                <a:latin typeface="+mj-lt"/>
              </a:defRPr>
            </a:lvl1pPr>
          </a:lstStyle>
          <a:p>
            <a:r>
              <a:rPr lang="en-GB"/>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rtl="0">
              <a:defRPr sz="1000">
                <a:solidFill>
                  <a:schemeClr val="bg1">
                    <a:lumMod val="50000"/>
                  </a:schemeClr>
                </a:solidFill>
                <a:latin typeface="+mn-lt"/>
                <a:sym typeface="Trebuchet MS" panose="020B0603020202020204" pitchFamily="34" charset="0"/>
              </a:defRPr>
            </a:lvl1pPr>
          </a:lstStyle>
          <a:p>
            <a:endParaRPr lang="en-GB"/>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b="1054"/>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A907645-7B8E-78FE-E26F-74D25DD56CDE}"/>
              </a:ext>
            </a:extLst>
          </p:cNvPr>
          <p:cNvGraphicFramePr>
            <a:graphicFrameLocks noChangeAspect="1"/>
          </p:cNvGraphicFramePr>
          <p:nvPr userDrawn="1">
            <p:custDataLst>
              <p:tags r:id="rId1"/>
            </p:custDataLst>
            <p:extLst>
              <p:ext uri="{D42A27DB-BD31-4B8C-83A1-F6EECF244321}">
                <p14:modId xmlns:p14="http://schemas.microsoft.com/office/powerpoint/2010/main" val="2107640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7A907645-7B8E-78FE-E26F-74D25DD56C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800"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rtl="0">
              <a:defRPr sz="4400" b="0">
                <a:solidFill>
                  <a:schemeClr val="tx2"/>
                </a:solidFill>
                <a:latin typeface="+mj-lt"/>
                <a:sym typeface="Trebuchet MS" panose="020B0603020202020204" pitchFamily="34" charset="0"/>
              </a:defRPr>
            </a:lvl1pPr>
          </a:lstStyle>
          <a:p>
            <a:r>
              <a:rPr lang="en-GB"/>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C68D6AF-6A0C-7C60-9D3B-8A75D3761BBE}"/>
              </a:ext>
            </a:extLst>
          </p:cNvPr>
          <p:cNvGraphicFramePr>
            <a:graphicFrameLocks noChangeAspect="1"/>
          </p:cNvGraphicFramePr>
          <p:nvPr userDrawn="1">
            <p:custDataLst>
              <p:tags r:id="rId1"/>
            </p:custDataLst>
            <p:extLst>
              <p:ext uri="{D42A27DB-BD31-4B8C-83A1-F6EECF244321}">
                <p14:modId xmlns:p14="http://schemas.microsoft.com/office/powerpoint/2010/main" val="3660543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AC68D6AF-6A0C-7C60-9D3B-8A75D3761B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rtl="0">
              <a:defRPr sz="4400" b="0">
                <a:solidFill>
                  <a:srgbClr val="FFFFFF"/>
                </a:solidFill>
                <a:latin typeface="+mj-lt"/>
                <a:sym typeface="Trebuchet MS" panose="020B0603020202020204" pitchFamily="34" charset="0"/>
              </a:defRPr>
            </a:lvl1pPr>
          </a:lstStyle>
          <a:p>
            <a:r>
              <a:rPr lang="en-GB"/>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rtl="0">
              <a:defRPr sz="1000">
                <a:solidFill>
                  <a:schemeClr val="bg1">
                    <a:lumMod val="50000"/>
                  </a:schemeClr>
                </a:solidFill>
                <a:latin typeface="+mn-lt"/>
                <a:sym typeface="Trebuchet MS" panose="020B0603020202020204" pitchFamily="34" charset="0"/>
              </a:defRPr>
            </a:lvl1pPr>
          </a:lstStyle>
          <a:p>
            <a:endParaRPr lang="en-GB"/>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1547" b="78"/>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7EC23C6-2888-DC5E-8E2A-5276FA3E539F}"/>
              </a:ext>
            </a:extLst>
          </p:cNvPr>
          <p:cNvGraphicFramePr>
            <a:graphicFrameLocks noChangeAspect="1"/>
          </p:cNvGraphicFramePr>
          <p:nvPr userDrawn="1">
            <p:custDataLst>
              <p:tags r:id="rId1"/>
            </p:custDataLst>
            <p:extLst>
              <p:ext uri="{D42A27DB-BD31-4B8C-83A1-F6EECF244321}">
                <p14:modId xmlns:p14="http://schemas.microsoft.com/office/powerpoint/2010/main" val="1003818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87EC23C6-2888-DC5E-8E2A-5276FA3E5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rtl="0">
              <a:defRPr>
                <a:latin typeface="+mj-lt"/>
                <a:sym typeface="Trebuchet MS" panose="020B0603020202020204" pitchFamily="34" charset="0"/>
              </a:defRPr>
            </a:lvl1pPr>
          </a:lstStyle>
          <a:p>
            <a:r>
              <a:rPr lang="en-GB"/>
              <a:t>Click to add title</a:t>
            </a:r>
          </a:p>
        </p:txBody>
      </p:sp>
      <p:sp>
        <p:nvSpPr>
          <p:cNvPr id="13" name="Date Placeholder 4"/>
          <p:cNvSpPr>
            <a:spLocks noGrp="1"/>
          </p:cNvSpPr>
          <p:nvPr>
            <p:ph type="dt" sz="half" idx="10"/>
          </p:nvPr>
        </p:nvSpPr>
        <p:spPr>
          <a:xfrm>
            <a:off x="9677400" y="6405036"/>
            <a:ext cx="1482051" cy="153888"/>
          </a:xfr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00DDFA4-4C9C-B69D-65C2-A8891195189C}"/>
              </a:ext>
            </a:extLst>
          </p:cNvPr>
          <p:cNvGraphicFramePr>
            <a:graphicFrameLocks noChangeAspect="1"/>
          </p:cNvGraphicFramePr>
          <p:nvPr userDrawn="1">
            <p:custDataLst>
              <p:tags r:id="rId1"/>
            </p:custDataLst>
            <p:extLst>
              <p:ext uri="{D42A27DB-BD31-4B8C-83A1-F6EECF244321}">
                <p14:modId xmlns:p14="http://schemas.microsoft.com/office/powerpoint/2010/main" val="443221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900DDFA4-4C9C-B69D-65C2-A889119518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rtl="0">
              <a:defRPr>
                <a:solidFill>
                  <a:srgbClr val="FFFFFF"/>
                </a:solidFill>
                <a:latin typeface="+mj-lt"/>
                <a:sym typeface="Trebuchet MS" panose="020B0603020202020204" pitchFamily="34" charset="0"/>
              </a:defRPr>
            </a:lvl1pPr>
          </a:lstStyle>
          <a:p>
            <a:r>
              <a:rPr lang="en-GB"/>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rtl="0">
              <a:defRPr sz="1000">
                <a:solidFill>
                  <a:schemeClr val="bg1">
                    <a:lumMod val="50000"/>
                  </a:schemeClr>
                </a:solidFill>
                <a:latin typeface="+mn-lt"/>
                <a:sym typeface="Trebuchet MS" panose="020B0603020202020204" pitchFamily="34" charset="0"/>
              </a:defRPr>
            </a:lvl1pPr>
          </a:lstStyle>
          <a:p>
            <a:endParaRPr lang="en-GB"/>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3260" b="78"/>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2FD06CF-2415-F797-A7A4-1EEA88CA38D2}"/>
              </a:ext>
            </a:extLst>
          </p:cNvPr>
          <p:cNvGraphicFramePr>
            <a:graphicFrameLocks noChangeAspect="1"/>
          </p:cNvGraphicFramePr>
          <p:nvPr userDrawn="1">
            <p:custDataLst>
              <p:tags r:id="rId1"/>
            </p:custDataLst>
            <p:extLst>
              <p:ext uri="{D42A27DB-BD31-4B8C-83A1-F6EECF244321}">
                <p14:modId xmlns:p14="http://schemas.microsoft.com/office/powerpoint/2010/main" val="1595402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92FD06CF-2415-F797-A7A4-1EEA88CA38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rtl="0">
              <a:defRPr>
                <a:solidFill>
                  <a:schemeClr val="bg1"/>
                </a:solidFill>
                <a:latin typeface="+mn-lt"/>
                <a:sym typeface="Trebuchet MS" panose="020B0603020202020204" pitchFamily="34" charset="0"/>
              </a:defRPr>
            </a:lvl1pPr>
          </a:lstStyle>
          <a:p>
            <a:endParaRPr lang="en-GB"/>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rtl="0">
              <a:defRPr>
                <a:latin typeface="+mj-lt"/>
                <a:sym typeface="Trebuchet MS" panose="020B0603020202020204" pitchFamily="34" charset="0"/>
              </a:defRPr>
            </a:lvl1pPr>
          </a:lstStyle>
          <a:p>
            <a:r>
              <a:rPr lang="en-GB"/>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328E08C-4A97-EE99-FEFF-636F94BCC7DB}"/>
              </a:ext>
            </a:extLst>
          </p:cNvPr>
          <p:cNvGraphicFramePr>
            <a:graphicFrameLocks noChangeAspect="1"/>
          </p:cNvGraphicFramePr>
          <p:nvPr userDrawn="1">
            <p:custDataLst>
              <p:tags r:id="rId1"/>
            </p:custDataLst>
            <p:extLst>
              <p:ext uri="{D42A27DB-BD31-4B8C-83A1-F6EECF244321}">
                <p14:modId xmlns:p14="http://schemas.microsoft.com/office/powerpoint/2010/main" val="593940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C328E08C-4A97-EE99-FEFF-636F94BCC7D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rtl="0">
              <a:defRPr>
                <a:solidFill>
                  <a:srgbClr val="FFFFFF"/>
                </a:solidFill>
                <a:latin typeface="+mj-lt"/>
                <a:sym typeface="Trebuchet MS" panose="020B0603020202020204" pitchFamily="34" charset="0"/>
              </a:defRPr>
            </a:lvl1pPr>
          </a:lstStyle>
          <a:p>
            <a:r>
              <a:rPr lang="en-GB"/>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rtl="0">
              <a:defRPr sz="1000">
                <a:solidFill>
                  <a:schemeClr val="bg1">
                    <a:lumMod val="50000"/>
                  </a:schemeClr>
                </a:solidFill>
                <a:latin typeface="+mn-lt"/>
                <a:sym typeface="Trebuchet MS" panose="020B0603020202020204" pitchFamily="34" charset="0"/>
              </a:defRPr>
            </a:lvl1pPr>
          </a:lstStyle>
          <a:p>
            <a:endParaRPr lang="en-GB"/>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3260" b="78"/>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5512A3C-046C-7DAD-B452-BB281FA56CCF}"/>
              </a:ext>
            </a:extLst>
          </p:cNvPr>
          <p:cNvGraphicFramePr>
            <a:graphicFrameLocks noChangeAspect="1"/>
          </p:cNvGraphicFramePr>
          <p:nvPr userDrawn="1">
            <p:custDataLst>
              <p:tags r:id="rId1"/>
            </p:custDataLst>
            <p:extLst>
              <p:ext uri="{D42A27DB-BD31-4B8C-83A1-F6EECF244321}">
                <p14:modId xmlns:p14="http://schemas.microsoft.com/office/powerpoint/2010/main" val="1530452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25512A3C-046C-7DAD-B452-BB281FA56C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rtl="0">
              <a:lnSpc>
                <a:spcPct val="90000"/>
              </a:lnSpc>
              <a:spcAft>
                <a:spcPts val="1000"/>
              </a:spcAft>
            </a:pPr>
            <a:endParaRPr lang="en-GB" sz="120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rtl="0">
              <a:defRPr>
                <a:latin typeface="+mn-lt"/>
                <a:sym typeface="Trebuchet MS" panose="020B0603020202020204" pitchFamily="34" charset="0"/>
              </a:defRPr>
            </a:lvl1pPr>
          </a:lstStyle>
          <a:p>
            <a:endParaRPr lang="en-GB"/>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rtl="0">
              <a:defRPr sz="3200">
                <a:solidFill>
                  <a:schemeClr val="tx2"/>
                </a:solidFill>
                <a:latin typeface="+mj-lt"/>
              </a:defRPr>
            </a:lvl1pPr>
          </a:lstStyle>
          <a:p>
            <a:r>
              <a:rPr lang="en-GB"/>
              <a:t>Click to add title</a:t>
            </a: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2B07F4D-3572-D997-130C-F314449C5FB1}"/>
              </a:ext>
            </a:extLst>
          </p:cNvPr>
          <p:cNvGraphicFramePr>
            <a:graphicFrameLocks noChangeAspect="1"/>
          </p:cNvGraphicFramePr>
          <p:nvPr userDrawn="1">
            <p:custDataLst>
              <p:tags r:id="rId1"/>
            </p:custDataLst>
            <p:extLst>
              <p:ext uri="{D42A27DB-BD31-4B8C-83A1-F6EECF244321}">
                <p14:modId xmlns:p14="http://schemas.microsoft.com/office/powerpoint/2010/main" val="3448931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42B07F4D-3572-D997-130C-F314449C5F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rtl="0">
              <a:defRPr>
                <a:solidFill>
                  <a:schemeClr val="bg1"/>
                </a:solidFill>
                <a:latin typeface="+mn-lt"/>
                <a:sym typeface="Trebuchet MS" panose="020B0603020202020204" pitchFamily="34" charset="0"/>
              </a:defRPr>
            </a:lvl1pPr>
          </a:lstStyle>
          <a:p>
            <a:endParaRPr lang="en-GB"/>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GB"/>
              <a:t>Click to add big statement text</a:t>
            </a: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8EDC3B0-016B-44D0-C7EB-8CEDB55A66A5}"/>
              </a:ext>
            </a:extLst>
          </p:cNvPr>
          <p:cNvGraphicFramePr>
            <a:graphicFrameLocks noChangeAspect="1"/>
          </p:cNvGraphicFramePr>
          <p:nvPr userDrawn="1">
            <p:custDataLst>
              <p:tags r:id="rId1"/>
            </p:custDataLst>
            <p:extLst>
              <p:ext uri="{D42A27DB-BD31-4B8C-83A1-F6EECF244321}">
                <p14:modId xmlns:p14="http://schemas.microsoft.com/office/powerpoint/2010/main" val="2348666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C8EDC3B0-016B-44D0-C7EB-8CEDB55A66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rtl="0">
              <a:defRPr>
                <a:latin typeface="+mn-lt"/>
                <a:sym typeface="Trebuchet MS" panose="020B0603020202020204" pitchFamily="34" charset="0"/>
              </a:defRPr>
            </a:lvl1pPr>
          </a:lstStyle>
          <a:p>
            <a:endParaRPr lang="en-GB"/>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GB"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GB"/>
              <a:t>Click to add big statement text</a:t>
            </a: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25833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rtl="0">
              <a:defRPr>
                <a:solidFill>
                  <a:schemeClr val="bg1"/>
                </a:solidFill>
                <a:latin typeface="+mn-lt"/>
                <a:sym typeface="Trebuchet MS" panose="020B0603020202020204" pitchFamily="34" charset="0"/>
              </a:defRPr>
            </a:lvl1pPr>
          </a:lstStyle>
          <a:p>
            <a:endParaRPr lang="en-GB"/>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511" b="-40"/>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rtl="0"/>
            <a:endParaRPr lang="en-GB">
              <a:latin typeface="+mn-lt"/>
              <a:sym typeface="Trebuchet MS" panose="020B0603020202020204" pitchFamily="34"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C99A595-5FB8-BFE9-1CCC-C884C1DC4FE2}"/>
              </a:ext>
            </a:extLst>
          </p:cNvPr>
          <p:cNvGraphicFramePr>
            <a:graphicFrameLocks noChangeAspect="1"/>
          </p:cNvGraphicFramePr>
          <p:nvPr userDrawn="1">
            <p:custDataLst>
              <p:tags r:id="rId1"/>
            </p:custDataLst>
            <p:extLst>
              <p:ext uri="{D42A27DB-BD31-4B8C-83A1-F6EECF244321}">
                <p14:modId xmlns:p14="http://schemas.microsoft.com/office/powerpoint/2010/main" val="870279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2C99A595-5FB8-BFE9-1CCC-C884C1DC4F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rtl="0">
              <a:defRPr>
                <a:solidFill>
                  <a:schemeClr val="bg1"/>
                </a:solidFill>
                <a:latin typeface="+mn-lt"/>
                <a:sym typeface="Trebuchet MS" panose="020B0603020202020204" pitchFamily="34" charset="0"/>
              </a:defRPr>
            </a:lvl1pPr>
          </a:lstStyle>
          <a:p>
            <a:endParaRPr lang="en-GB"/>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rtl="0">
              <a:defRPr>
                <a:solidFill>
                  <a:schemeClr val="bg1"/>
                </a:solidFill>
                <a:latin typeface="+mj-lt"/>
                <a:sym typeface="Trebuchet MS" panose="020B0603020202020204" pitchFamily="34" charset="0"/>
              </a:defRPr>
            </a:lvl1pPr>
          </a:lstStyle>
          <a:p>
            <a:r>
              <a:rPr lang="en-GB"/>
              <a:t>Click to add title</a:t>
            </a: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C6B1B42-1744-21D2-53D2-D5D9237970DF}"/>
              </a:ext>
            </a:extLst>
          </p:cNvPr>
          <p:cNvGraphicFramePr>
            <a:graphicFrameLocks noChangeAspect="1"/>
          </p:cNvGraphicFramePr>
          <p:nvPr userDrawn="1">
            <p:custDataLst>
              <p:tags r:id="rId1"/>
            </p:custDataLst>
            <p:extLst>
              <p:ext uri="{D42A27DB-BD31-4B8C-83A1-F6EECF244321}">
                <p14:modId xmlns:p14="http://schemas.microsoft.com/office/powerpoint/2010/main" val="181985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2" name="think-cell data - do not delete" hidden="1">
                        <a:extLst>
                          <a:ext uri="{FF2B5EF4-FFF2-40B4-BE49-F238E27FC236}">
                            <a16:creationId xmlns:a16="http://schemas.microsoft.com/office/drawing/2014/main" id="{0C6B1B42-1744-21D2-53D2-D5D9237970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rtl="0">
              <a:lnSpc>
                <a:spcPct val="106000"/>
              </a:lnSpc>
              <a:spcAft>
                <a:spcPts val="700"/>
              </a:spcAft>
              <a:buFontTx/>
              <a:buNone/>
            </a:pPr>
            <a:r>
              <a:rPr lang="en-GB" sz="540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rtl="0">
              <a:defRPr>
                <a:solidFill>
                  <a:schemeClr val="bg1"/>
                </a:solidFill>
                <a:latin typeface="+mn-lt"/>
                <a:sym typeface="Trebuchet MS" panose="020B0603020202020204" pitchFamily="34" charset="0"/>
              </a:defRPr>
            </a:lvl1pPr>
          </a:lstStyle>
          <a:p>
            <a:endParaRPr lang="en-GB"/>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0B382ED-8632-5539-1060-7AB0286F57E5}"/>
              </a:ext>
            </a:extLst>
          </p:cNvPr>
          <p:cNvGraphicFramePr>
            <a:graphicFrameLocks noChangeAspect="1"/>
          </p:cNvGraphicFramePr>
          <p:nvPr userDrawn="1">
            <p:custDataLst>
              <p:tags r:id="rId1"/>
            </p:custDataLst>
            <p:extLst>
              <p:ext uri="{D42A27DB-BD31-4B8C-83A1-F6EECF244321}">
                <p14:modId xmlns:p14="http://schemas.microsoft.com/office/powerpoint/2010/main" val="1131686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2" name="think-cell data - do not delete" hidden="1">
                        <a:extLst>
                          <a:ext uri="{FF2B5EF4-FFF2-40B4-BE49-F238E27FC236}">
                            <a16:creationId xmlns:a16="http://schemas.microsoft.com/office/drawing/2014/main" id="{D0B382ED-8632-5539-1060-7AB0286F57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rtl="0">
              <a:defRPr>
                <a:solidFill>
                  <a:schemeClr val="bg1"/>
                </a:solidFill>
                <a:latin typeface="+mn-lt"/>
                <a:sym typeface="Trebuchet MS" panose="020B0603020202020204" pitchFamily="34" charset="0"/>
              </a:defRPr>
            </a:lvl1pPr>
          </a:lstStyle>
          <a:p>
            <a:endParaRPr lang="en-GB"/>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ED5B853-EE0A-F278-1B6B-737DD2082827}"/>
              </a:ext>
            </a:extLst>
          </p:cNvPr>
          <p:cNvGraphicFramePr>
            <a:graphicFrameLocks noChangeAspect="1"/>
          </p:cNvGraphicFramePr>
          <p:nvPr userDrawn="1">
            <p:custDataLst>
              <p:tags r:id="rId1"/>
            </p:custDataLst>
            <p:extLst>
              <p:ext uri="{D42A27DB-BD31-4B8C-83A1-F6EECF244321}">
                <p14:modId xmlns:p14="http://schemas.microsoft.com/office/powerpoint/2010/main" val="453386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2" name="think-cell data - do not delete" hidden="1">
                        <a:extLst>
                          <a:ext uri="{FF2B5EF4-FFF2-40B4-BE49-F238E27FC236}">
                            <a16:creationId xmlns:a16="http://schemas.microsoft.com/office/drawing/2014/main" id="{2ED5B853-EE0A-F278-1B6B-737DD20828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rtl="0">
              <a:defRPr>
                <a:latin typeface="+mn-lt"/>
                <a:sym typeface="Trebuchet MS" panose="020B0603020202020204" pitchFamily="34" charset="0"/>
              </a:defRPr>
            </a:lvl1pPr>
          </a:lstStyle>
          <a:p>
            <a:endParaRPr lang="en-GB"/>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31F8B49-073C-46E0-B18E-58F2A7D3EA17}"/>
              </a:ext>
            </a:extLst>
          </p:cNvPr>
          <p:cNvGraphicFramePr>
            <a:graphicFrameLocks noChangeAspect="1"/>
          </p:cNvGraphicFramePr>
          <p:nvPr userDrawn="1">
            <p:custDataLst>
              <p:tags r:id="rId1"/>
            </p:custDataLst>
            <p:extLst>
              <p:ext uri="{D42A27DB-BD31-4B8C-83A1-F6EECF244321}">
                <p14:modId xmlns:p14="http://schemas.microsoft.com/office/powerpoint/2010/main" val="17648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2" name="think-cell data - do not delete" hidden="1">
                        <a:extLst>
                          <a:ext uri="{FF2B5EF4-FFF2-40B4-BE49-F238E27FC236}">
                            <a16:creationId xmlns:a16="http://schemas.microsoft.com/office/drawing/2014/main" id="{631F8B49-073C-46E0-B18E-58F2A7D3EA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5021826" y="1664256"/>
            <a:ext cx="6209072" cy="3323987"/>
          </a:xfrm>
          <a:prstGeom prst="rect">
            <a:avLst/>
          </a:prstGeom>
        </p:spPr>
        <p:txBody>
          <a:bodyPr wrap="square" lIns="0" tIns="0" rIns="0" bIns="0" anchor="ctr">
            <a:spAutoFit/>
          </a:bodyPr>
          <a:lstStyle/>
          <a:p>
            <a:pPr indent="0" rtl="0">
              <a:lnSpc>
                <a:spcPct val="100000"/>
              </a:lnSpc>
            </a:pPr>
            <a:r>
              <a:rPr lang="en-GB" sz="900" b="0">
                <a:latin typeface="+mn-lt"/>
                <a:sym typeface="Trebuchet MS" panose="020B0603020202020204" pitchFamily="34" charset="0"/>
              </a:rPr>
              <a:t>The services and materials provided by Boston Consulting Group (BCG) are subject to BCG's Standard Terms </a:t>
            </a:r>
            <a:br>
              <a:rPr lang="en-GB" sz="900" b="0">
                <a:latin typeface="+mn-lt"/>
                <a:sym typeface="Trebuchet MS" panose="020B0603020202020204" pitchFamily="34" charset="0"/>
              </a:rPr>
            </a:br>
            <a:r>
              <a:rPr lang="en-GB" sz="900"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GB" sz="900" b="0">
                <a:latin typeface="+mn-lt"/>
                <a:sym typeface="Trebuchet MS" panose="020B0603020202020204" pitchFamily="34" charset="0"/>
              </a:rPr>
            </a:br>
            <a:r>
              <a:rPr lang="en-GB" sz="900" b="0">
                <a:latin typeface="+mn-lt"/>
                <a:sym typeface="Trebuchet MS" panose="020B0603020202020204" pitchFamily="34" charset="0"/>
              </a:rPr>
              <a:t>to update these materials after the date hereof, notwithstanding that such information may become outdated </a:t>
            </a:r>
            <a:br>
              <a:rPr lang="en-GB" sz="900" b="0">
                <a:latin typeface="+mn-lt"/>
                <a:sym typeface="Trebuchet MS" panose="020B0603020202020204" pitchFamily="34" charset="0"/>
              </a:rPr>
            </a:br>
            <a:r>
              <a:rPr lang="en-GB" sz="900" b="0">
                <a:latin typeface="+mn-lt"/>
                <a:sym typeface="Trebuchet MS" panose="020B0603020202020204" pitchFamily="34" charset="0"/>
              </a:rPr>
              <a:t>or inaccurate.</a:t>
            </a:r>
          </a:p>
          <a:p>
            <a:pPr indent="0" rtl="0">
              <a:lnSpc>
                <a:spcPct val="100000"/>
              </a:lnSpc>
            </a:pPr>
            <a:r>
              <a:rPr lang="en-GB" sz="900" b="0">
                <a:latin typeface="+mn-lt"/>
                <a:sym typeface="Trebuchet MS" panose="020B0603020202020204" pitchFamily="34" charset="0"/>
              </a:rPr>
              <a:t> </a:t>
            </a:r>
          </a:p>
          <a:p>
            <a:pPr indent="0" rtl="0">
              <a:lnSpc>
                <a:spcPct val="100000"/>
              </a:lnSpc>
            </a:pPr>
            <a:r>
              <a:rPr lang="en-GB" sz="900"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GB" sz="900" b="0">
                <a:latin typeface="+mn-lt"/>
                <a:sym typeface="Trebuchet MS" panose="020B0603020202020204" pitchFamily="34" charset="0"/>
              </a:rPr>
            </a:br>
            <a:r>
              <a:rPr lang="en-GB" sz="900" b="0">
                <a:latin typeface="+mn-lt"/>
                <a:sym typeface="Trebuchet MS" panose="020B0603020202020204" pitchFamily="34" charset="0"/>
              </a:rPr>
              <a:t>of this document shall be deemed agreement with and consideration for the foregoing.</a:t>
            </a:r>
          </a:p>
          <a:p>
            <a:pPr indent="0" rtl="0">
              <a:lnSpc>
                <a:spcPct val="100000"/>
              </a:lnSpc>
            </a:pPr>
            <a:endParaRPr lang="en-GB" sz="900" b="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a:latin typeface="+mn-lt"/>
                <a:sym typeface="Trebuchet MS" panose="020B0603020202020204" pitchFamily="34" charset="0"/>
              </a:rPr>
              <a:t>BCG does not provide fairness opinions or valuations of market transactions, and these materials should not be relied </a:t>
            </a:r>
            <a:br>
              <a:rPr lang="en-GB" sz="900" b="0">
                <a:latin typeface="+mn-lt"/>
                <a:sym typeface="Trebuchet MS" panose="020B0603020202020204" pitchFamily="34" charset="0"/>
              </a:rPr>
            </a:br>
            <a:r>
              <a:rPr lang="en-GB" sz="900" b="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GB" sz="900" b="0">
                <a:latin typeface="+mn-lt"/>
                <a:sym typeface="Trebuchet MS" panose="020B0603020202020204" pitchFamily="34" charset="0"/>
              </a:rPr>
            </a:br>
            <a:r>
              <a:rPr lang="en-GB" sz="900" b="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rtl="0"/>
            <a:r>
              <a:rPr lang="en-GB"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rtl="0">
              <a:defRPr>
                <a:latin typeface="+mn-lt"/>
                <a:sym typeface="Trebuchet MS" panose="020B0603020202020204" pitchFamily="34" charset="0"/>
              </a:defRPr>
            </a:lvl1pPr>
          </a:lstStyle>
          <a:p>
            <a:endParaRPr lang="en-GB"/>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138547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rtl="0">
              <a:lnSpc>
                <a:spcPct val="95000"/>
              </a:lnSpc>
            </a:pPr>
            <a:endParaRPr lang="en-GB" sz="200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rtl="0">
              <a:lnSpc>
                <a:spcPct val="90000"/>
              </a:lnSpc>
              <a:spcAft>
                <a:spcPts val="600"/>
              </a:spcAft>
            </a:pPr>
            <a:r>
              <a:rPr lang="en-GB" sz="1200">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3"/>
            </p:custDataLst>
          </p:nvPr>
        </p:nvSpPr>
        <p:spPr bwMode="auto">
          <a:xfrm>
            <a:off x="2676857"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GB"/>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15B954D-64B0-ED57-44E0-F758D2B56E11}"/>
              </a:ext>
            </a:extLst>
          </p:cNvPr>
          <p:cNvGraphicFramePr>
            <a:graphicFrameLocks noChangeAspect="1"/>
          </p:cNvGraphicFramePr>
          <p:nvPr userDrawn="1">
            <p:custDataLst>
              <p:tags r:id="rId1"/>
            </p:custDataLst>
            <p:extLst>
              <p:ext uri="{D42A27DB-BD31-4B8C-83A1-F6EECF244321}">
                <p14:modId xmlns:p14="http://schemas.microsoft.com/office/powerpoint/2010/main" val="3398908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315B954D-64B0-ED57-44E0-F758D2B56E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3C3C342-C4A8-208D-CD26-9508FD03650E}"/>
              </a:ext>
            </a:extLst>
          </p:cNvPr>
          <p:cNvGraphicFramePr>
            <a:graphicFrameLocks noChangeAspect="1"/>
          </p:cNvGraphicFramePr>
          <p:nvPr userDrawn="1">
            <p:custDataLst>
              <p:tags r:id="rId1"/>
            </p:custDataLst>
            <p:extLst>
              <p:ext uri="{D42A27DB-BD31-4B8C-83A1-F6EECF244321}">
                <p14:modId xmlns:p14="http://schemas.microsoft.com/office/powerpoint/2010/main" val="139463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53C3C342-C4A8-208D-CD26-9508FD0365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GB"/>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GB"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05596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Trebuchet MS" panose="020B0603020202020204" pitchFamily="34" charset="0"/>
                <a:sym typeface="Trebuchet MS" panose="020B0603020202020204" pitchFamily="34" charset="0"/>
              </a:rPr>
              <a:t>Copyright © 2024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lnSpc>
                <a:spcPct val="95000"/>
              </a:lnSpc>
              <a:spcBef>
                <a:spcPts val="0"/>
              </a:spcBef>
              <a:spcAft>
                <a:spcPts val="0"/>
              </a:spcAft>
            </a:pPr>
            <a:endParaRPr lang="en-GB" sz="2000">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rtl="0">
              <a:lnSpc>
                <a:spcPct val="95000"/>
              </a:lnSpc>
            </a:pPr>
            <a:endParaRPr lang="en-GB" sz="1200">
              <a:solidFill>
                <a:srgbClr val="FFFFFF"/>
              </a:solidFill>
              <a:latin typeface="Trebuchet MS" panose="020B0603020202020204" pitchFamily="34" charset="0"/>
            </a:endParaRPr>
          </a:p>
        </p:txBody>
      </p:sp>
      <p:sp>
        <p:nvSpPr>
          <p:cNvPr id="2" name="TextBox 1"/>
          <p:cNvSpPr txBox="1"/>
          <p:nvPr userDrawn="1"/>
        </p:nvSpPr>
        <p:spPr>
          <a:xfrm>
            <a:off x="630000" y="907199"/>
            <a:ext cx="3448800" cy="1220467"/>
          </a:xfrm>
          <a:prstGeom prst="rect">
            <a:avLst/>
          </a:prstGeom>
          <a:noFill/>
          <a:ln>
            <a:solidFill>
              <a:schemeClr val="bg1"/>
            </a:solidFill>
          </a:ln>
        </p:spPr>
        <p:txBody>
          <a:bodyPr wrap="square" lIns="612000" tIns="468000" rIns="0" bIns="0" rtlCol="0" anchor="t">
            <a:spAutoFit/>
          </a:bodyPr>
          <a:lstStyle/>
          <a:p>
            <a:pPr rtl="0">
              <a:lnSpc>
                <a:spcPct val="90000"/>
              </a:lnSpc>
              <a:spcAft>
                <a:spcPts val="600"/>
              </a:spcAft>
            </a:pPr>
            <a:endParaRPr lang="en-GB" sz="540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rtl="0" fontAlgn="auto">
              <a:lnSpc>
                <a:spcPct val="95000"/>
              </a:lnSpc>
              <a:spcBef>
                <a:spcPts val="0"/>
              </a:spcBef>
              <a:spcAft>
                <a:spcPts val="0"/>
              </a:spcAft>
            </a:pPr>
            <a:r>
              <a:rPr lang="en-GB" sz="5400">
                <a:solidFill>
                  <a:schemeClr val="bg1"/>
                </a:solidFill>
                <a:latin typeface="+mj-lt"/>
              </a:rPr>
              <a:t>Agenda</a:t>
            </a: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65288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Trebuchet MS" panose="020B0603020202020204" pitchFamily="34" charset="0"/>
                <a:sym typeface="Trebuchet MS" panose="020B0603020202020204" pitchFamily="34" charset="0"/>
              </a:rPr>
              <a:t>Copyright © 2024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GB" sz="120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spcBef>
                <a:spcPts val="0"/>
              </a:spcBef>
              <a:spcAft>
                <a:spcPts val="0"/>
              </a:spcAft>
            </a:pPr>
            <a:endParaRPr lang="en-GB" sz="200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138852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Trebuchet MS" panose="020B0603020202020204" pitchFamily="34" charset="0"/>
                <a:sym typeface="Trebuchet MS" panose="020B0603020202020204" pitchFamily="34" charset="0"/>
              </a:rPr>
              <a:t>Copyright © 2024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rtl="0"/>
            <a:r>
              <a:rPr lang="en-GB">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871557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rtl="0">
              <a:lnSpc>
                <a:spcPct val="90000"/>
              </a:lnSpc>
              <a:spcAft>
                <a:spcPts val="600"/>
              </a:spcAft>
            </a:pPr>
            <a:r>
              <a:rPr lang="en-GB" sz="3200">
                <a:solidFill>
                  <a:schemeClr val="bg1"/>
                </a:solidFill>
              </a:rPr>
              <a:t>Agenda</a:t>
            </a: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0898363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Trebuchet MS" panose="020B0603020202020204" pitchFamily="34" charset="0"/>
                <a:sym typeface="Trebuchet MS" panose="020B0603020202020204" pitchFamily="34" charset="0"/>
              </a:rPr>
              <a:t>Copyright © 2024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lnSpc>
                <a:spcPct val="95000"/>
              </a:lnSpc>
              <a:spcBef>
                <a:spcPts val="0"/>
              </a:spcBef>
              <a:spcAft>
                <a:spcPts val="0"/>
              </a:spcAft>
            </a:pPr>
            <a:endParaRPr lang="en-GB" sz="2000">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rtl="0">
              <a:lnSpc>
                <a:spcPct val="95000"/>
              </a:lnSpc>
            </a:pPr>
            <a:endParaRPr lang="en-GB" sz="1200">
              <a:solidFill>
                <a:srgbClr val="FFFFFF"/>
              </a:solidFill>
              <a:latin typeface="Trebuchet MS" panose="020B0603020202020204" pitchFamily="34" charset="0"/>
            </a:endParaRPr>
          </a:p>
        </p:txBody>
      </p:sp>
      <p:sp>
        <p:nvSpPr>
          <p:cNvPr id="11" name="TextBox 10"/>
          <p:cNvSpPr txBox="1"/>
          <p:nvPr userDrawn="1"/>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rtl="0">
              <a:lnSpc>
                <a:spcPct val="90000"/>
              </a:lnSpc>
              <a:spcAft>
                <a:spcPts val="600"/>
              </a:spcAft>
            </a:pPr>
            <a:endParaRPr lang="en-GB" sz="540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rtl="0"/>
            <a:r>
              <a:rPr lang="en-GB"/>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966904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Trebuchet MS" panose="020B0603020202020204" pitchFamily="34" charset="0"/>
                <a:sym typeface="Trebuchet MS" panose="020B0603020202020204" pitchFamily="34" charset="0"/>
              </a:rPr>
              <a:t>Copyright © 2024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GB" sz="120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spcBef>
                <a:spcPts val="0"/>
              </a:spcBef>
              <a:spcAft>
                <a:spcPts val="0"/>
              </a:spcAft>
            </a:pPr>
            <a:endParaRPr lang="en-GB" sz="2000">
              <a:solidFill>
                <a:prstClr val="white"/>
              </a:solidFill>
              <a:latin typeface="Trebuchet MS" panose="020B0603020202020204" pitchFamily="34" charset="0"/>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5467324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Trebuchet MS" panose="020B0603020202020204" pitchFamily="34" charset="0"/>
                <a:sym typeface="Trebuchet MS" panose="020B0603020202020204" pitchFamily="34" charset="0"/>
              </a:rPr>
              <a:t>Copyright © 2024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rtl="0"/>
            <a:r>
              <a:rPr lang="en-GB">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25977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rtl="0">
              <a:lnSpc>
                <a:spcPct val="90000"/>
              </a:lnSpc>
              <a:spcAft>
                <a:spcPts val="600"/>
              </a:spcAft>
            </a:pPr>
            <a:r>
              <a:rPr lang="en-GB" sz="2400">
                <a:solidFill>
                  <a:schemeClr val="bg1"/>
                </a:solidFill>
              </a:rPr>
              <a:t>Agenda</a:t>
            </a: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644221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GB" sz="120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GB" sz="120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rtl="0">
              <a:lnSpc>
                <a:spcPct val="106000"/>
              </a:lnSpc>
              <a:spcAft>
                <a:spcPts val="700"/>
              </a:spcAft>
              <a:buFontTx/>
              <a:buNone/>
            </a:pPr>
            <a:r>
              <a:rPr lang="en-GB" sz="540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Trebuchet MS" panose="020B0603020202020204" pitchFamily="34" charset="0"/>
                <a:sym typeface="Trebuchet MS" panose="020B0603020202020204" pitchFamily="34" charset="0"/>
              </a:rPr>
              <a:t>Copyright © 2024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6AAE874-B7DC-BEDB-5CA2-A1078C731F3A}"/>
              </a:ext>
            </a:extLst>
          </p:cNvPr>
          <p:cNvGraphicFramePr>
            <a:graphicFrameLocks noChangeAspect="1"/>
          </p:cNvGraphicFramePr>
          <p:nvPr userDrawn="1">
            <p:custDataLst>
              <p:tags r:id="rId1"/>
            </p:custDataLst>
            <p:extLst>
              <p:ext uri="{D42A27DB-BD31-4B8C-83A1-F6EECF244321}">
                <p14:modId xmlns:p14="http://schemas.microsoft.com/office/powerpoint/2010/main" val="3735414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8" name="think-cell data - do not delete" hidden="1">
                        <a:extLst>
                          <a:ext uri="{FF2B5EF4-FFF2-40B4-BE49-F238E27FC236}">
                            <a16:creationId xmlns:a16="http://schemas.microsoft.com/office/drawing/2014/main" id="{46AAE874-B7DC-BEDB-5CA2-A1078C731F3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7286958-D78A-4899-49D2-0A0F00C6214F}"/>
              </a:ext>
            </a:extLst>
          </p:cNvPr>
          <p:cNvSpPr>
            <a:spLocks noGrp="1"/>
          </p:cNvSpPr>
          <p:nvPr>
            <p:ph type="title"/>
          </p:nvPr>
        </p:nvSpPr>
        <p:spPr/>
        <p:txBody>
          <a:bodyPr vert="horz"/>
          <a:lstStyle>
            <a:lvl1pPr rtl="0">
              <a:defRPr/>
            </a:lvl1pPr>
          </a:lstStyle>
          <a:p>
            <a:r>
              <a:rPr lang="en-GB"/>
              <a:t>Click to edit Master title style</a:t>
            </a:r>
          </a:p>
        </p:txBody>
      </p:sp>
      <p:sp>
        <p:nvSpPr>
          <p:cNvPr id="3" name="Content Placeholder 2">
            <a:extLst>
              <a:ext uri="{FF2B5EF4-FFF2-40B4-BE49-F238E27FC236}">
                <a16:creationId xmlns:a16="http://schemas.microsoft.com/office/drawing/2014/main" id="{7326D3A4-88E6-1405-A825-5BD3411227C9}"/>
              </a:ext>
            </a:extLst>
          </p:cNvPr>
          <p:cNvSpPr>
            <a:spLocks noGrp="1"/>
          </p:cNvSpPr>
          <p:nvPr>
            <p:ph idx="1"/>
          </p:nvPr>
        </p:nvSpPr>
        <p:spPr/>
        <p:txBody>
          <a:bodyPr/>
          <a:lstStyle>
            <a:lvl1pPr rtl="0">
              <a:defRPr/>
            </a:lvl1pPr>
            <a:lvl2pPr rtl="0">
              <a:defRPr/>
            </a:lvl2pPr>
            <a:lvl3pPr rtl="0">
              <a:defRPr/>
            </a:lvl3pPr>
            <a:lvl4pPr rtl="0">
              <a:defRPr/>
            </a:lvl4pPr>
            <a:lvl5pPr rtl="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C9469F6-ECB5-55B3-DE85-131F06127BF8}"/>
              </a:ext>
            </a:extLst>
          </p:cNvPr>
          <p:cNvSpPr>
            <a:spLocks noGrp="1"/>
          </p:cNvSpPr>
          <p:nvPr>
            <p:ph type="dt" sz="half" idx="10"/>
          </p:nvPr>
        </p:nvSpPr>
        <p:spPr/>
        <p:txBody>
          <a:bodyPr/>
          <a:lstStyle>
            <a:lvl1pPr rtl="0">
              <a:defRPr/>
            </a:lvl1pPr>
          </a:lstStyle>
          <a:p>
            <a:fld id="{F433DAFA-91E5-5041-8A6F-F1954D78DFD6}" type="datetimeFigureOut">
              <a:rPr lang="en-GB" smtClean="0"/>
              <a:pPr/>
              <a:t>11/10/2024</a:t>
            </a:fld>
            <a:endParaRPr lang="en-GB"/>
          </a:p>
        </p:txBody>
      </p:sp>
      <p:sp>
        <p:nvSpPr>
          <p:cNvPr id="5" name="Footer Placeholder 4">
            <a:extLst>
              <a:ext uri="{FF2B5EF4-FFF2-40B4-BE49-F238E27FC236}">
                <a16:creationId xmlns:a16="http://schemas.microsoft.com/office/drawing/2014/main" id="{61778E1E-89E1-FD6B-61D9-E5363A474921}"/>
              </a:ext>
            </a:extLst>
          </p:cNvPr>
          <p:cNvSpPr>
            <a:spLocks noGrp="1"/>
          </p:cNvSpPr>
          <p:nvPr>
            <p:ph type="ftr" sz="quarter" idx="11"/>
          </p:nvPr>
        </p:nvSpPr>
        <p:spPr/>
        <p:txBody>
          <a:bodyPr/>
          <a:lstStyle>
            <a:lvl1pPr rtl="0">
              <a:defRPr/>
            </a:lvl1pPr>
          </a:lstStyle>
          <a:p>
            <a:endParaRPr lang="en-GB"/>
          </a:p>
        </p:txBody>
      </p:sp>
      <p:sp>
        <p:nvSpPr>
          <p:cNvPr id="6" name="Slide Number Placeholder 5">
            <a:extLst>
              <a:ext uri="{FF2B5EF4-FFF2-40B4-BE49-F238E27FC236}">
                <a16:creationId xmlns:a16="http://schemas.microsoft.com/office/drawing/2014/main" id="{0A273657-82BE-4D2A-0305-36B5D0E48C77}"/>
              </a:ext>
            </a:extLst>
          </p:cNvPr>
          <p:cNvSpPr>
            <a:spLocks noGrp="1"/>
          </p:cNvSpPr>
          <p:nvPr>
            <p:ph type="sldNum" sz="quarter" idx="12"/>
          </p:nvPr>
        </p:nvSpPr>
        <p:spPr/>
        <p:txBody>
          <a:bodyPr/>
          <a:lstStyle>
            <a:lvl1pPr rtl="0">
              <a:defRPr/>
            </a:lvl1pPr>
          </a:lstStyle>
          <a:p>
            <a:fld id="{18056B8F-DFAE-E646-BC01-203891103107}" type="slidenum">
              <a:rPr lang="en-GB" smtClean="0"/>
              <a:pPr/>
              <a:t>‹#›</a:t>
            </a:fld>
            <a:endParaRPr lang="en-GB"/>
          </a:p>
        </p:txBody>
      </p:sp>
    </p:spTree>
    <p:extLst>
      <p:ext uri="{BB962C8B-B14F-4D97-AF65-F5344CB8AC3E}">
        <p14:creationId xmlns:p14="http://schemas.microsoft.com/office/powerpoint/2010/main" val="88539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3621FDA-77C9-3135-38A0-8F2E2B80E6FB}"/>
              </a:ext>
            </a:extLst>
          </p:cNvPr>
          <p:cNvGraphicFramePr>
            <a:graphicFrameLocks noChangeAspect="1"/>
          </p:cNvGraphicFramePr>
          <p:nvPr userDrawn="1">
            <p:custDataLst>
              <p:tags r:id="rId1"/>
            </p:custDataLst>
            <p:extLst>
              <p:ext uri="{D42A27DB-BD31-4B8C-83A1-F6EECF244321}">
                <p14:modId xmlns:p14="http://schemas.microsoft.com/office/powerpoint/2010/main" val="3642506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D3621FDA-77C9-3135-38A0-8F2E2B80E6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rtl="0">
              <a:defRPr sz="5400">
                <a:solidFill>
                  <a:schemeClr val="bg1"/>
                </a:solidFill>
                <a:latin typeface="+mj-lt"/>
                <a:sym typeface="Trebuchet MS" panose="020B0603020202020204" pitchFamily="34" charset="0"/>
              </a:defRPr>
            </a:lvl1pPr>
          </a:lstStyle>
          <a:p>
            <a:r>
              <a:rPr lang="en-GB"/>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41095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eaLnBrk="1">
              <a:lnSpc>
                <a:spcPct val="93000"/>
              </a:lnSpc>
              <a:spcBef>
                <a:spcPct val="0"/>
              </a:spcBef>
              <a:spcAft>
                <a:spcPct val="0"/>
              </a:spcAft>
            </a:pPr>
            <a:endParaRPr lang="en-GB" sz="5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7">
            <a:extLst>
              <a:ext uri="{28A0092B-C50C-407E-A947-70E740481C1C}">
                <a14:useLocalDpi xmlns:a14="http://schemas.microsoft.com/office/drawing/2010/main" val="0"/>
              </a:ext>
            </a:extLst>
          </a:blip>
          <a:srcRect r="-234" b="10"/>
          <a:stretch/>
        </p:blipFill>
        <p:spPr>
          <a:xfrm rot="16200000" flipH="1">
            <a:off x="8471921" y="1973272"/>
            <a:ext cx="580573" cy="6858000"/>
          </a:xfrm>
          <a:prstGeom prst="rect">
            <a:avLst/>
          </a:prstGeom>
        </p:spPr>
      </p:pic>
      <p:pic>
        <p:nvPicPr>
          <p:cNvPr id="63" name="Picture 62">
            <a:extLst>
              <a:ext uri="{FF2B5EF4-FFF2-40B4-BE49-F238E27FC236}">
                <a16:creationId xmlns:a16="http://schemas.microsoft.com/office/drawing/2014/main" id="{AAA48920-4365-F8F0-3C43-7AB609B1DB8F}"/>
              </a:ext>
            </a:extLst>
          </p:cNvPr>
          <p:cNvPicPr>
            <a:picLocks noChangeAspect="1"/>
          </p:cNvPicPr>
          <p:nvPr userDrawn="1"/>
        </p:nvPicPr>
        <p:blipFill rotWithShape="1">
          <a:blip r:embed="rId8"/>
          <a:srcRect t="8265" b="14723"/>
          <a:stretch/>
        </p:blipFill>
        <p:spPr>
          <a:xfrm>
            <a:off x="0" y="0"/>
            <a:ext cx="12192000" cy="5281516"/>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rtl="0">
              <a:defRPr sz="1600">
                <a:solidFill>
                  <a:schemeClr val="tx1"/>
                </a:solidFill>
                <a:latin typeface="Trebuchet MS" panose="020B0603020202020204" pitchFamily="34" charset="0"/>
                <a:sym typeface="Trebuchet MS" panose="020B0603020202020204" pitchFamily="34" charset="0"/>
              </a:defRPr>
            </a:lvl1pPr>
          </a:lstStyle>
          <a:p>
            <a:r>
              <a:rPr lang="en-GB"/>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rtl="0">
              <a:lnSpc>
                <a:spcPct val="95000"/>
              </a:lnSpc>
            </a:pPr>
            <a:endParaRPr lang="en-GB"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rtl="0">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GB"/>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rtl="0">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vert="horz" anchor="b">
            <a:normAutofit/>
          </a:bodyPr>
          <a:lstStyle>
            <a:lvl1pPr algn="l" rtl="0">
              <a:lnSpc>
                <a:spcPct val="93000"/>
              </a:lnSpc>
              <a:defRPr sz="5400" baseline="0">
                <a:solidFill>
                  <a:schemeClr val="bg1"/>
                </a:solidFill>
                <a:latin typeface="+mj-lt"/>
                <a:sym typeface="Trebuchet MS" panose="020B0603020202020204" pitchFamily="34" charset="0"/>
              </a:defRPr>
            </a:lvl1pPr>
          </a:lstStyle>
          <a:p>
            <a:r>
              <a:rPr lang="en-GB"/>
              <a:t>Title in Title Case</a:t>
            </a:r>
          </a:p>
        </p:txBody>
      </p:sp>
      <p:sp>
        <p:nvSpPr>
          <p:cNvPr id="33" name="Freeform 32"/>
          <p:cNvSpPr>
            <a:spLocks noChangeAspect="1"/>
          </p:cNvSpPr>
          <p:nvPr userDrawn="1">
            <p:custDataLst>
              <p:tags r:id="rId3"/>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GB"/>
          </a:p>
        </p:txBody>
      </p:sp>
    </p:spTree>
    <p:extLst>
      <p:ext uri="{BB962C8B-B14F-4D97-AF65-F5344CB8AC3E}">
        <p14:creationId xmlns:p14="http://schemas.microsoft.com/office/powerpoint/2010/main" val="264732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2E5F2A6-BB6B-162F-7470-CE5C7AE74352}"/>
              </a:ext>
            </a:extLst>
          </p:cNvPr>
          <p:cNvGraphicFramePr>
            <a:graphicFrameLocks noChangeAspect="1"/>
          </p:cNvGraphicFramePr>
          <p:nvPr userDrawn="1">
            <p:custDataLst>
              <p:tags r:id="rId1"/>
            </p:custDataLst>
            <p:extLst>
              <p:ext uri="{D42A27DB-BD31-4B8C-83A1-F6EECF244321}">
                <p14:modId xmlns:p14="http://schemas.microsoft.com/office/powerpoint/2010/main" val="3445569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72E5F2A6-BB6B-162F-7470-CE5C7AE743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rtl="0">
              <a:defRPr>
                <a:latin typeface="+mn-lt"/>
                <a:sym typeface="Trebuchet MS" panose="020B0603020202020204" pitchFamily="34" charset="0"/>
              </a:defRPr>
            </a:lvl1pPr>
          </a:lstStyle>
          <a:p>
            <a:endParaRPr lang="en-GB"/>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rtl="0">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GB"/>
              <a:t>Click to add title</a:t>
            </a:r>
          </a:p>
        </p:txBody>
      </p:sp>
    </p:spTree>
    <p:extLst>
      <p:ext uri="{BB962C8B-B14F-4D97-AF65-F5344CB8AC3E}">
        <p14:creationId xmlns:p14="http://schemas.microsoft.com/office/powerpoint/2010/main" val="3381232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EE160B5-337D-FAEB-D7CF-C79E0A9AA1EC}"/>
              </a:ext>
            </a:extLst>
          </p:cNvPr>
          <p:cNvGraphicFramePr>
            <a:graphicFrameLocks noChangeAspect="1"/>
          </p:cNvGraphicFramePr>
          <p:nvPr userDrawn="1">
            <p:custDataLst>
              <p:tags r:id="rId1"/>
            </p:custDataLst>
            <p:extLst>
              <p:ext uri="{D42A27DB-BD31-4B8C-83A1-F6EECF244321}">
                <p14:modId xmlns:p14="http://schemas.microsoft.com/office/powerpoint/2010/main" val="3538385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1EE160B5-337D-FAEB-D7CF-C79E0A9AA1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rtl="0">
              <a:defRPr sz="3400"/>
            </a:lvl1pPr>
          </a:lstStyle>
          <a:p>
            <a:r>
              <a:rPr lang="en-GB"/>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hasCustomPrompt="1"/>
          </p:nvPr>
        </p:nvSpPr>
        <p:spPr>
          <a:xfrm>
            <a:off x="629399" y="2085628"/>
            <a:ext cx="10933801" cy="4089131"/>
          </a:xfrm>
        </p:spPr>
        <p:txBody>
          <a:bodyPr/>
          <a:lstStyle>
            <a:lvl1pPr rtl="0">
              <a:lnSpc>
                <a:spcPct val="100000"/>
              </a:lnSpc>
              <a:spcBef>
                <a:spcPts val="0"/>
              </a:spcBef>
              <a:spcAft>
                <a:spcPts val="0"/>
              </a:spcAft>
              <a:defRPr sz="2000"/>
            </a:lvl1pPr>
            <a:lvl2pPr rtl="0">
              <a:lnSpc>
                <a:spcPct val="100000"/>
              </a:lnSpc>
              <a:spcBef>
                <a:spcPts val="0"/>
              </a:spcBef>
              <a:spcAft>
                <a:spcPts val="0"/>
              </a:spcAft>
              <a:defRPr sz="2000"/>
            </a:lvl2pPr>
            <a:lvl3pPr rtl="0">
              <a:lnSpc>
                <a:spcPct val="100000"/>
              </a:lnSpc>
              <a:spcBef>
                <a:spcPts val="0"/>
              </a:spcBef>
              <a:spcAft>
                <a:spcPts val="0"/>
              </a:spcAft>
              <a:defRPr sz="2000"/>
            </a:lvl3pPr>
            <a:lvl4pPr rtl="0">
              <a:lnSpc>
                <a:spcPct val="100000"/>
              </a:lnSpc>
              <a:spcBef>
                <a:spcPts val="0"/>
              </a:spcBef>
              <a:spcAft>
                <a:spcPts val="0"/>
              </a:spcAft>
              <a:defRPr sz="2800"/>
            </a:lvl4pPr>
            <a:lvl5pPr rtl="0">
              <a:lnSpc>
                <a:spcPct val="100000"/>
              </a:lnSpc>
              <a:spcBef>
                <a:spcPts val="0"/>
              </a:spcBef>
              <a:spcAft>
                <a:spcPts val="0"/>
              </a:spcAft>
              <a:defRPr sz="280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883799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FBEC38F-DD98-E8F8-884E-5F76564710E1}"/>
              </a:ext>
            </a:extLst>
          </p:cNvPr>
          <p:cNvGraphicFramePr>
            <a:graphicFrameLocks noChangeAspect="1"/>
          </p:cNvGraphicFramePr>
          <p:nvPr userDrawn="1">
            <p:custDataLst>
              <p:tags r:id="rId1"/>
            </p:custDataLst>
            <p:extLst>
              <p:ext uri="{D42A27DB-BD31-4B8C-83A1-F6EECF244321}">
                <p14:modId xmlns:p14="http://schemas.microsoft.com/office/powerpoint/2010/main" val="1258686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6FBEC38F-DD98-E8F8-884E-5F76564710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rtl="0">
              <a:lnSpc>
                <a:spcPct val="90000"/>
              </a:lnSpc>
              <a:spcAft>
                <a:spcPts val="1000"/>
              </a:spcAft>
            </a:pPr>
            <a:endParaRPr lang="en-GB" sz="120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rtl="0">
              <a:defRPr>
                <a:latin typeface="+mn-lt"/>
                <a:sym typeface="Trebuchet MS" panose="020B0603020202020204" pitchFamily="34" charset="0"/>
              </a:defRPr>
            </a:lvl1pPr>
          </a:lstStyle>
          <a:p>
            <a:endParaRPr lang="en-GB"/>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rtl="0">
              <a:defRPr sz="3200">
                <a:solidFill>
                  <a:schemeClr val="tx2"/>
                </a:solidFill>
                <a:latin typeface="+mj-lt"/>
              </a:defRPr>
            </a:lvl1pPr>
          </a:lstStyle>
          <a:p>
            <a:r>
              <a:rPr lang="en-GB"/>
              <a:t>Click to add title</a:t>
            </a: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196876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6829092-1EF6-88EF-4BC1-5C4B280A07D6}"/>
              </a:ext>
            </a:extLst>
          </p:cNvPr>
          <p:cNvGraphicFramePr>
            <a:graphicFrameLocks noChangeAspect="1"/>
          </p:cNvGraphicFramePr>
          <p:nvPr userDrawn="1">
            <p:custDataLst>
              <p:tags r:id="rId1"/>
            </p:custDataLst>
            <p:extLst>
              <p:ext uri="{D42A27DB-BD31-4B8C-83A1-F6EECF244321}">
                <p14:modId xmlns:p14="http://schemas.microsoft.com/office/powerpoint/2010/main" val="2321749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E6829092-1EF6-88EF-4BC1-5C4B280A07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GB"/>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GB"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97883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046B3EC-9923-2949-514D-03B668616E76}"/>
              </a:ext>
            </a:extLst>
          </p:cNvPr>
          <p:cNvGraphicFramePr>
            <a:graphicFrameLocks noChangeAspect="1"/>
          </p:cNvGraphicFramePr>
          <p:nvPr userDrawn="1">
            <p:custDataLst>
              <p:tags r:id="rId1"/>
            </p:custDataLst>
            <p:extLst>
              <p:ext uri="{D42A27DB-BD31-4B8C-83A1-F6EECF244321}">
                <p14:modId xmlns:p14="http://schemas.microsoft.com/office/powerpoint/2010/main" val="886724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4046B3EC-9923-2949-514D-03B668616E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rtl="0">
              <a:defRPr sz="5400">
                <a:solidFill>
                  <a:schemeClr val="bg1"/>
                </a:solidFill>
                <a:latin typeface="+mj-lt"/>
                <a:sym typeface="Trebuchet MS" panose="020B0603020202020204" pitchFamily="34" charset="0"/>
              </a:defRPr>
            </a:lvl1pPr>
          </a:lstStyle>
          <a:p>
            <a:r>
              <a:rPr lang="en-GB"/>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130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84899C2-8778-91CE-EEF7-F575A7A39A6A}"/>
              </a:ext>
            </a:extLst>
          </p:cNvPr>
          <p:cNvGraphicFramePr>
            <a:graphicFrameLocks noChangeAspect="1"/>
          </p:cNvGraphicFramePr>
          <p:nvPr userDrawn="1">
            <p:custDataLst>
              <p:tags r:id="rId1"/>
            </p:custDataLst>
            <p:extLst>
              <p:ext uri="{D42A27DB-BD31-4B8C-83A1-F6EECF244321}">
                <p14:modId xmlns:p14="http://schemas.microsoft.com/office/powerpoint/2010/main" val="1405672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A84899C2-8778-91CE-EEF7-F575A7A39A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rtl="0">
              <a:defRPr sz="3200">
                <a:solidFill>
                  <a:schemeClr val="tx2"/>
                </a:solidFill>
                <a:latin typeface="+mj-lt"/>
                <a:sym typeface="Trebuchet MS" panose="020B0603020202020204" pitchFamily="34" charset="0"/>
              </a:defRPr>
            </a:lvl1pPr>
          </a:lstStyle>
          <a:p>
            <a:r>
              <a:rPr lang="en-GB"/>
              <a:t>Click to add title</a:t>
            </a:r>
          </a:p>
        </p:txBody>
      </p:sp>
    </p:spTree>
    <p:extLst>
      <p:ext uri="{BB962C8B-B14F-4D97-AF65-F5344CB8AC3E}">
        <p14:creationId xmlns:p14="http://schemas.microsoft.com/office/powerpoint/2010/main" val="4040061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2378159-E408-7558-9E55-626C3A542258}"/>
              </a:ext>
            </a:extLst>
          </p:cNvPr>
          <p:cNvGraphicFramePr>
            <a:graphicFrameLocks noChangeAspect="1"/>
          </p:cNvGraphicFramePr>
          <p:nvPr userDrawn="1">
            <p:custDataLst>
              <p:tags r:id="rId1"/>
            </p:custDataLst>
            <p:extLst>
              <p:ext uri="{D42A27DB-BD31-4B8C-83A1-F6EECF244321}">
                <p14:modId xmlns:p14="http://schemas.microsoft.com/office/powerpoint/2010/main" val="2149487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52378159-E408-7558-9E55-626C3A5422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rtl="0">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GB"/>
              <a:t>Click to add title</a:t>
            </a:r>
          </a:p>
        </p:txBody>
      </p:sp>
    </p:spTree>
    <p:extLst>
      <p:ext uri="{BB962C8B-B14F-4D97-AF65-F5344CB8AC3E}">
        <p14:creationId xmlns:p14="http://schemas.microsoft.com/office/powerpoint/2010/main" val="4248921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EC73C61-9FB5-7A82-B52F-3746C74BB2D2}"/>
              </a:ext>
            </a:extLst>
          </p:cNvPr>
          <p:cNvGraphicFramePr>
            <a:graphicFrameLocks noChangeAspect="1"/>
          </p:cNvGraphicFramePr>
          <p:nvPr userDrawn="1">
            <p:custDataLst>
              <p:tags r:id="rId1"/>
            </p:custDataLst>
            <p:extLst>
              <p:ext uri="{D42A27DB-BD31-4B8C-83A1-F6EECF244321}">
                <p14:modId xmlns:p14="http://schemas.microsoft.com/office/powerpoint/2010/main" val="847412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EEC73C61-9FB5-7A82-B52F-3746C74BB2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rtl="0">
              <a:defRPr sz="3200">
                <a:solidFill>
                  <a:schemeClr val="bg1"/>
                </a:solidFill>
                <a:latin typeface="+mj-lt"/>
                <a:sym typeface="Trebuchet MS" panose="020B0603020202020204" pitchFamily="34" charset="0"/>
              </a:defRPr>
            </a:lvl1pPr>
          </a:lstStyle>
          <a:p>
            <a:r>
              <a:rPr lang="en-GB"/>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1007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A0D4D09-5B5D-8BB3-270B-A68FFA8B5892}"/>
              </a:ext>
            </a:extLst>
          </p:cNvPr>
          <p:cNvGraphicFramePr>
            <a:graphicFrameLocks noChangeAspect="1"/>
          </p:cNvGraphicFramePr>
          <p:nvPr userDrawn="1">
            <p:custDataLst>
              <p:tags r:id="rId1"/>
            </p:custDataLst>
            <p:extLst>
              <p:ext uri="{D42A27DB-BD31-4B8C-83A1-F6EECF244321}">
                <p14:modId xmlns:p14="http://schemas.microsoft.com/office/powerpoint/2010/main" val="3090988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7A0D4D09-5B5D-8BB3-270B-A68FFA8B58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rtl="0">
              <a:defRPr sz="1800" baseline="0">
                <a:latin typeface="Trebuchet MS" panose="020B0603020202020204" pitchFamily="34" charset="0"/>
                <a:sym typeface="Trebuchet MS" panose="020B0603020202020204" pitchFamily="34" charset="0"/>
              </a:defRPr>
            </a:lvl1pPr>
          </a:lstStyle>
          <a:p>
            <a:r>
              <a:rPr lang="en-GB"/>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rtl="0">
              <a:defRPr sz="4400">
                <a:solidFill>
                  <a:schemeClr val="bg1"/>
                </a:solidFill>
                <a:latin typeface="+mj-lt"/>
                <a:sym typeface="Trebuchet MS" panose="020B0603020202020204" pitchFamily="34" charset="0"/>
              </a:defRPr>
            </a:lvl1pPr>
          </a:lstStyle>
          <a:p>
            <a:r>
              <a:rPr lang="en-GB"/>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800"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432786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8624F1C-03F7-AFA2-3CBF-6246825B3859}"/>
              </a:ext>
            </a:extLst>
          </p:cNvPr>
          <p:cNvGraphicFramePr>
            <a:graphicFrameLocks noChangeAspect="1"/>
          </p:cNvGraphicFramePr>
          <p:nvPr userDrawn="1">
            <p:custDataLst>
              <p:tags r:id="rId1"/>
            </p:custDataLst>
            <p:extLst>
              <p:ext uri="{D42A27DB-BD31-4B8C-83A1-F6EECF244321}">
                <p14:modId xmlns:p14="http://schemas.microsoft.com/office/powerpoint/2010/main" val="270709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E8624F1C-03F7-AFA2-3CBF-6246825B38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rtl="0">
              <a:defRPr sz="3200">
                <a:solidFill>
                  <a:schemeClr val="tx2"/>
                </a:solidFill>
                <a:latin typeface="+mj-lt"/>
                <a:sym typeface="Trebuchet MS" panose="020B0603020202020204" pitchFamily="34" charset="0"/>
              </a:defRPr>
            </a:lvl1pPr>
          </a:lstStyle>
          <a:p>
            <a:r>
              <a:rPr lang="en-GB"/>
              <a:t>Click to add title</a:t>
            </a: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1FF2095-60B2-671B-CDB7-94F3A63FB18D}"/>
              </a:ext>
            </a:extLst>
          </p:cNvPr>
          <p:cNvGraphicFramePr>
            <a:graphicFrameLocks noChangeAspect="1"/>
          </p:cNvGraphicFramePr>
          <p:nvPr userDrawn="1">
            <p:custDataLst>
              <p:tags r:id="rId1"/>
            </p:custDataLst>
            <p:extLst>
              <p:ext uri="{D42A27DB-BD31-4B8C-83A1-F6EECF244321}">
                <p14:modId xmlns:p14="http://schemas.microsoft.com/office/powerpoint/2010/main" val="2454485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61FF2095-60B2-671B-CDB7-94F3A63FB1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rtl="0">
              <a:defRPr sz="1600">
                <a:solidFill>
                  <a:schemeClr val="tx1"/>
                </a:solidFill>
                <a:latin typeface="Trebuchet MS" panose="020B0603020202020204" pitchFamily="34" charset="0"/>
                <a:sym typeface="Trebuchet MS" panose="020B0603020202020204" pitchFamily="34" charset="0"/>
              </a:defRPr>
            </a:lvl1pPr>
          </a:lstStyle>
          <a:p>
            <a:r>
              <a:rPr lang="en-GB"/>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rtl="0">
              <a:defRPr sz="4400">
                <a:solidFill>
                  <a:schemeClr val="bg1"/>
                </a:solidFill>
                <a:latin typeface="+mj-lt"/>
                <a:sym typeface="Trebuchet MS" panose="020B0603020202020204" pitchFamily="34" charset="0"/>
              </a:defRPr>
            </a:lvl1pPr>
          </a:lstStyle>
          <a:p>
            <a:r>
              <a:rPr lang="en-GB"/>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917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5887302-C5C6-908A-F530-B9441B8B9CB7}"/>
              </a:ext>
            </a:extLst>
          </p:cNvPr>
          <p:cNvGraphicFramePr>
            <a:graphicFrameLocks noChangeAspect="1"/>
          </p:cNvGraphicFramePr>
          <p:nvPr userDrawn="1">
            <p:custDataLst>
              <p:tags r:id="rId1"/>
            </p:custDataLst>
            <p:extLst>
              <p:ext uri="{D42A27DB-BD31-4B8C-83A1-F6EECF244321}">
                <p14:modId xmlns:p14="http://schemas.microsoft.com/office/powerpoint/2010/main" val="4217628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65887302-C5C6-908A-F530-B9441B8B9CB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rtl="0">
              <a:defRPr sz="3200" baseline="0">
                <a:solidFill>
                  <a:schemeClr val="tx2"/>
                </a:solidFill>
                <a:latin typeface="+mj-lt"/>
                <a:sym typeface="Trebuchet MS" panose="020B0603020202020204" pitchFamily="34" charset="0"/>
              </a:defRPr>
            </a:lvl1pPr>
          </a:lstStyle>
          <a:p>
            <a:r>
              <a:rPr lang="en-GB">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73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71DDA57-FC47-2C6A-D629-E62BF2B5031F}"/>
              </a:ext>
            </a:extLst>
          </p:cNvPr>
          <p:cNvGraphicFramePr>
            <a:graphicFrameLocks noChangeAspect="1"/>
          </p:cNvGraphicFramePr>
          <p:nvPr userDrawn="1">
            <p:custDataLst>
              <p:tags r:id="rId1"/>
            </p:custDataLst>
            <p:extLst>
              <p:ext uri="{D42A27DB-BD31-4B8C-83A1-F6EECF244321}">
                <p14:modId xmlns:p14="http://schemas.microsoft.com/office/powerpoint/2010/main" val="2289714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A71DDA57-FC47-2C6A-D629-E62BF2B503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rtl="0">
              <a:defRPr sz="3200" baseline="0">
                <a:solidFill>
                  <a:srgbClr val="FFFFFF"/>
                </a:solidFill>
                <a:latin typeface="+mj-lt"/>
              </a:defRPr>
            </a:lvl1pPr>
          </a:lstStyle>
          <a:p>
            <a:r>
              <a:rPr lang="en-GB"/>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rtl="0">
              <a:defRPr sz="1000">
                <a:solidFill>
                  <a:schemeClr val="bg1">
                    <a:lumMod val="50000"/>
                  </a:schemeClr>
                </a:solidFill>
                <a:latin typeface="+mn-lt"/>
                <a:sym typeface="Trebuchet MS" panose="020B0603020202020204" pitchFamily="34" charset="0"/>
              </a:defRPr>
            </a:lvl1pPr>
          </a:lstStyle>
          <a:p>
            <a:endParaRPr lang="en-GB"/>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b="1054"/>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984576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1185052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800"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rtl="0">
              <a:defRPr sz="4400" b="0">
                <a:solidFill>
                  <a:schemeClr val="tx2"/>
                </a:solidFill>
                <a:latin typeface="+mj-lt"/>
                <a:sym typeface="Trebuchet MS" panose="020B0603020202020204" pitchFamily="34" charset="0"/>
              </a:defRPr>
            </a:lvl1pPr>
          </a:lstStyle>
          <a:p>
            <a:r>
              <a:rPr lang="en-GB"/>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061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5105FF3-043B-A204-4BF2-4BDA00B162DA}"/>
              </a:ext>
            </a:extLst>
          </p:cNvPr>
          <p:cNvGraphicFramePr>
            <a:graphicFrameLocks noChangeAspect="1"/>
          </p:cNvGraphicFramePr>
          <p:nvPr userDrawn="1">
            <p:custDataLst>
              <p:tags r:id="rId1"/>
            </p:custDataLst>
            <p:extLst>
              <p:ext uri="{D42A27DB-BD31-4B8C-83A1-F6EECF244321}">
                <p14:modId xmlns:p14="http://schemas.microsoft.com/office/powerpoint/2010/main" val="296013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E5105FF3-043B-A204-4BF2-4BDA00B162D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rtl="0">
              <a:defRPr sz="4400" b="0">
                <a:solidFill>
                  <a:srgbClr val="FFFFFF"/>
                </a:solidFill>
                <a:latin typeface="+mj-lt"/>
                <a:sym typeface="Trebuchet MS" panose="020B0603020202020204" pitchFamily="34" charset="0"/>
              </a:defRPr>
            </a:lvl1pPr>
          </a:lstStyle>
          <a:p>
            <a:r>
              <a:rPr lang="en-GB"/>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rtl="0">
              <a:defRPr sz="1000">
                <a:solidFill>
                  <a:schemeClr val="bg1">
                    <a:lumMod val="50000"/>
                  </a:schemeClr>
                </a:solidFill>
                <a:latin typeface="+mn-lt"/>
                <a:sym typeface="Trebuchet MS" panose="020B0603020202020204" pitchFamily="34" charset="0"/>
              </a:defRPr>
            </a:lvl1pPr>
          </a:lstStyle>
          <a:p>
            <a:endParaRPr lang="en-GB"/>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1547" b="78"/>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13099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A244135-3711-2D3C-CDDF-57809056EF90}"/>
              </a:ext>
            </a:extLst>
          </p:cNvPr>
          <p:cNvGraphicFramePr>
            <a:graphicFrameLocks noChangeAspect="1"/>
          </p:cNvGraphicFramePr>
          <p:nvPr userDrawn="1">
            <p:custDataLst>
              <p:tags r:id="rId1"/>
            </p:custDataLst>
            <p:extLst>
              <p:ext uri="{D42A27DB-BD31-4B8C-83A1-F6EECF244321}">
                <p14:modId xmlns:p14="http://schemas.microsoft.com/office/powerpoint/2010/main" val="1236168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7A244135-3711-2D3C-CDDF-57809056EF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6"/>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rtl="0">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GB"/>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400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6D6F0B1-73E0-A62C-1D84-F6F8B8041D56}"/>
              </a:ext>
            </a:extLst>
          </p:cNvPr>
          <p:cNvGraphicFramePr>
            <a:graphicFrameLocks noChangeAspect="1"/>
          </p:cNvGraphicFramePr>
          <p:nvPr userDrawn="1">
            <p:custDataLst>
              <p:tags r:id="rId1"/>
            </p:custDataLst>
            <p:extLst>
              <p:ext uri="{D42A27DB-BD31-4B8C-83A1-F6EECF244321}">
                <p14:modId xmlns:p14="http://schemas.microsoft.com/office/powerpoint/2010/main" val="3353888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E6D6F0B1-73E0-A62C-1D84-F6F8B8041D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rtl="0">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GB"/>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rtl="0">
              <a:defRPr sz="1000">
                <a:solidFill>
                  <a:schemeClr val="bg1">
                    <a:lumMod val="50000"/>
                  </a:schemeClr>
                </a:solidFill>
                <a:latin typeface="+mn-lt"/>
                <a:sym typeface="Trebuchet MS" panose="020B0603020202020204" pitchFamily="34" charset="0"/>
              </a:defRPr>
            </a:lvl1pPr>
          </a:lstStyle>
          <a:p>
            <a:endParaRPr lang="en-GB"/>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3260" b="78"/>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574096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6C3B7FC-EE58-9316-B0E7-06349089F242}"/>
              </a:ext>
            </a:extLst>
          </p:cNvPr>
          <p:cNvGraphicFramePr>
            <a:graphicFrameLocks noChangeAspect="1"/>
          </p:cNvGraphicFramePr>
          <p:nvPr userDrawn="1">
            <p:custDataLst>
              <p:tags r:id="rId1"/>
            </p:custDataLst>
            <p:extLst>
              <p:ext uri="{D42A27DB-BD31-4B8C-83A1-F6EECF244321}">
                <p14:modId xmlns:p14="http://schemas.microsoft.com/office/powerpoint/2010/main" val="798720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C6C3B7FC-EE58-9316-B0E7-06349089F2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rtl="0">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GB"/>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123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4BD3CF4-C41D-D9F3-ED2C-4E64E7D3F73C}"/>
              </a:ext>
            </a:extLst>
          </p:cNvPr>
          <p:cNvGraphicFramePr>
            <a:graphicFrameLocks noChangeAspect="1"/>
          </p:cNvGraphicFramePr>
          <p:nvPr userDrawn="1">
            <p:custDataLst>
              <p:tags r:id="rId1"/>
            </p:custDataLst>
            <p:extLst>
              <p:ext uri="{D42A27DB-BD31-4B8C-83A1-F6EECF244321}">
                <p14:modId xmlns:p14="http://schemas.microsoft.com/office/powerpoint/2010/main" val="33424147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04BD3CF4-C41D-D9F3-ED2C-4E64E7D3F7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rtl="0">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GB"/>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rtl="0">
              <a:defRPr sz="1000">
                <a:solidFill>
                  <a:schemeClr val="bg1">
                    <a:lumMod val="50000"/>
                  </a:schemeClr>
                </a:solidFill>
                <a:latin typeface="+mn-lt"/>
                <a:sym typeface="Trebuchet MS" panose="020B0603020202020204" pitchFamily="34" charset="0"/>
              </a:defRPr>
            </a:lvl1pPr>
          </a:lstStyle>
          <a:p>
            <a:endParaRPr lang="en-GB"/>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3260" b="78"/>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4126411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D7142AF-A409-3932-2F88-DFCE12C1992A}"/>
              </a:ext>
            </a:extLst>
          </p:cNvPr>
          <p:cNvGraphicFramePr>
            <a:graphicFrameLocks noChangeAspect="1"/>
          </p:cNvGraphicFramePr>
          <p:nvPr userDrawn="1">
            <p:custDataLst>
              <p:tags r:id="rId1"/>
            </p:custDataLst>
            <p:extLst>
              <p:ext uri="{D42A27DB-BD31-4B8C-83A1-F6EECF244321}">
                <p14:modId xmlns:p14="http://schemas.microsoft.com/office/powerpoint/2010/main" val="3381049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0D7142AF-A409-3932-2F88-DFCE12C199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GB"/>
              <a:t>Click to add big statement text</a:t>
            </a:r>
          </a:p>
        </p:txBody>
      </p:sp>
    </p:spTree>
    <p:extLst>
      <p:ext uri="{BB962C8B-B14F-4D97-AF65-F5344CB8AC3E}">
        <p14:creationId xmlns:p14="http://schemas.microsoft.com/office/powerpoint/2010/main" val="303478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C453891-0EFB-98F3-057D-F8C9EF76A68A}"/>
              </a:ext>
            </a:extLst>
          </p:cNvPr>
          <p:cNvGraphicFramePr>
            <a:graphicFrameLocks noChangeAspect="1"/>
          </p:cNvGraphicFramePr>
          <p:nvPr userDrawn="1">
            <p:custDataLst>
              <p:tags r:id="rId1"/>
            </p:custDataLst>
            <p:extLst>
              <p:ext uri="{D42A27DB-BD31-4B8C-83A1-F6EECF244321}">
                <p14:modId xmlns:p14="http://schemas.microsoft.com/office/powerpoint/2010/main" val="3198478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5C453891-0EFB-98F3-057D-F8C9EF76A6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8249" r="-235" b="10"/>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GB" sz="120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rtl="0">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GB"/>
              <a:t>Click to add title</a:t>
            </a: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344BF6B-E6BB-B526-A0DD-C4517C30B864}"/>
              </a:ext>
            </a:extLst>
          </p:cNvPr>
          <p:cNvGraphicFramePr>
            <a:graphicFrameLocks noChangeAspect="1"/>
          </p:cNvGraphicFramePr>
          <p:nvPr userDrawn="1">
            <p:custDataLst>
              <p:tags r:id="rId1"/>
            </p:custDataLst>
            <p:extLst>
              <p:ext uri="{D42A27DB-BD31-4B8C-83A1-F6EECF244321}">
                <p14:modId xmlns:p14="http://schemas.microsoft.com/office/powerpoint/2010/main" val="664293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D344BF6B-E6BB-B526-A0DD-C4517C30B8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GB"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GB"/>
              <a:t>Click to add big statement text</a:t>
            </a:r>
          </a:p>
        </p:txBody>
      </p:sp>
    </p:spTree>
    <p:extLst>
      <p:ext uri="{BB962C8B-B14F-4D97-AF65-F5344CB8AC3E}">
        <p14:creationId xmlns:p14="http://schemas.microsoft.com/office/powerpoint/2010/main" val="2096064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7267043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511" b="-40"/>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rtl="0"/>
            <a:endParaRPr lang="en-GB">
              <a:latin typeface="+mn-lt"/>
              <a:sym typeface="Trebuchet MS" panose="020B0603020202020204" pitchFamily="34" charset="0"/>
            </a:endParaRPr>
          </a:p>
        </p:txBody>
      </p:sp>
    </p:spTree>
    <p:extLst>
      <p:ext uri="{BB962C8B-B14F-4D97-AF65-F5344CB8AC3E}">
        <p14:creationId xmlns:p14="http://schemas.microsoft.com/office/powerpoint/2010/main" val="2028011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EBE46EA-25B9-7AE9-2ECD-ED21297D48EE}"/>
              </a:ext>
            </a:extLst>
          </p:cNvPr>
          <p:cNvGraphicFramePr>
            <a:graphicFrameLocks noChangeAspect="1"/>
          </p:cNvGraphicFramePr>
          <p:nvPr userDrawn="1">
            <p:custDataLst>
              <p:tags r:id="rId1"/>
            </p:custDataLst>
            <p:extLst>
              <p:ext uri="{D42A27DB-BD31-4B8C-83A1-F6EECF244321}">
                <p14:modId xmlns:p14="http://schemas.microsoft.com/office/powerpoint/2010/main" val="2983167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BEBE46EA-25B9-7AE9-2ECD-ED21297D48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rtl="0">
              <a:defRPr sz="3400">
                <a:solidFill>
                  <a:schemeClr val="bg1"/>
                </a:solidFill>
                <a:latin typeface="+mj-lt"/>
                <a:sym typeface="Trebuchet MS" panose="020B0603020202020204" pitchFamily="34" charset="0"/>
              </a:defRPr>
            </a:lvl1pPr>
          </a:lstStyle>
          <a:p>
            <a:r>
              <a:rPr lang="en-GB"/>
              <a:t>Click to add title</a:t>
            </a:r>
          </a:p>
        </p:txBody>
      </p:sp>
    </p:spTree>
    <p:extLst>
      <p:ext uri="{BB962C8B-B14F-4D97-AF65-F5344CB8AC3E}">
        <p14:creationId xmlns:p14="http://schemas.microsoft.com/office/powerpoint/2010/main" val="223707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DE6831D-5C24-CF86-6BCC-5C0ED40007F6}"/>
              </a:ext>
            </a:extLst>
          </p:cNvPr>
          <p:cNvGraphicFramePr>
            <a:graphicFrameLocks noChangeAspect="1"/>
          </p:cNvGraphicFramePr>
          <p:nvPr userDrawn="1">
            <p:custDataLst>
              <p:tags r:id="rId1"/>
            </p:custDataLst>
            <p:extLst>
              <p:ext uri="{D42A27DB-BD31-4B8C-83A1-F6EECF244321}">
                <p14:modId xmlns:p14="http://schemas.microsoft.com/office/powerpoint/2010/main" val="2037312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2" name="think-cell data - do not delete" hidden="1">
                        <a:extLst>
                          <a:ext uri="{FF2B5EF4-FFF2-40B4-BE49-F238E27FC236}">
                            <a16:creationId xmlns:a16="http://schemas.microsoft.com/office/drawing/2014/main" id="{FDE6831D-5C24-CF86-6BCC-5C0ED40007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802731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03C4CDD-C6BD-CF66-7DAB-D097D43F52EF}"/>
              </a:ext>
            </a:extLst>
          </p:cNvPr>
          <p:cNvGraphicFramePr>
            <a:graphicFrameLocks noChangeAspect="1"/>
          </p:cNvGraphicFramePr>
          <p:nvPr userDrawn="1">
            <p:custDataLst>
              <p:tags r:id="rId1"/>
            </p:custDataLst>
            <p:extLst>
              <p:ext uri="{D42A27DB-BD31-4B8C-83A1-F6EECF244321}">
                <p14:modId xmlns:p14="http://schemas.microsoft.com/office/powerpoint/2010/main" val="352851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803C4CDD-C6BD-CF66-7DAB-D097D43F52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rtl="0">
              <a:defRPr>
                <a:solidFill>
                  <a:schemeClr val="bg1"/>
                </a:solidFill>
                <a:latin typeface="+mn-lt"/>
                <a:sym typeface="Trebuchet MS" panose="020B0603020202020204" pitchFamily="34" charset="0"/>
              </a:defRPr>
            </a:lvl1pPr>
          </a:lstStyle>
          <a:p>
            <a:endParaRPr lang="en-GB"/>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85027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0E2AD46-FAE8-C93B-7686-2983E9B29F27}"/>
              </a:ext>
            </a:extLst>
          </p:cNvPr>
          <p:cNvGraphicFramePr>
            <a:graphicFrameLocks noChangeAspect="1"/>
          </p:cNvGraphicFramePr>
          <p:nvPr userDrawn="1">
            <p:custDataLst>
              <p:tags r:id="rId1"/>
            </p:custDataLst>
            <p:extLst>
              <p:ext uri="{D42A27DB-BD31-4B8C-83A1-F6EECF244321}">
                <p14:modId xmlns:p14="http://schemas.microsoft.com/office/powerpoint/2010/main" val="151477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30E2AD46-FAE8-C93B-7686-2983E9B29F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5021826" y="1664256"/>
            <a:ext cx="6209072" cy="3323987"/>
          </a:xfrm>
          <a:prstGeom prst="rect">
            <a:avLst/>
          </a:prstGeom>
        </p:spPr>
        <p:txBody>
          <a:bodyPr wrap="square" lIns="0" tIns="0" rIns="0" bIns="0" anchor="ctr">
            <a:spAutoFit/>
          </a:bodyPr>
          <a:lstStyle/>
          <a:p>
            <a:pPr indent="0" rtl="0">
              <a:lnSpc>
                <a:spcPct val="100000"/>
              </a:lnSpc>
            </a:pPr>
            <a:r>
              <a:rPr lang="en-GB" sz="900" b="0">
                <a:latin typeface="+mn-lt"/>
                <a:sym typeface="Trebuchet MS" panose="020B0603020202020204" pitchFamily="34" charset="0"/>
              </a:rPr>
              <a:t>The services and materials provided by Boston Consulting Group (BCG) are subject to BCG's Standard Terms </a:t>
            </a:r>
            <a:br>
              <a:rPr lang="en-GB" sz="900" b="0">
                <a:latin typeface="+mn-lt"/>
                <a:sym typeface="Trebuchet MS" panose="020B0603020202020204" pitchFamily="34" charset="0"/>
              </a:rPr>
            </a:br>
            <a:r>
              <a:rPr lang="en-GB" sz="900"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GB" sz="900" b="0">
                <a:latin typeface="+mn-lt"/>
                <a:sym typeface="Trebuchet MS" panose="020B0603020202020204" pitchFamily="34" charset="0"/>
              </a:rPr>
            </a:br>
            <a:r>
              <a:rPr lang="en-GB" sz="900" b="0">
                <a:latin typeface="+mn-lt"/>
                <a:sym typeface="Trebuchet MS" panose="020B0603020202020204" pitchFamily="34" charset="0"/>
              </a:rPr>
              <a:t>to update these materials after the date hereof, notwithstanding that such information may become outdated </a:t>
            </a:r>
            <a:br>
              <a:rPr lang="en-GB" sz="900" b="0">
                <a:latin typeface="+mn-lt"/>
                <a:sym typeface="Trebuchet MS" panose="020B0603020202020204" pitchFamily="34" charset="0"/>
              </a:rPr>
            </a:br>
            <a:r>
              <a:rPr lang="en-GB" sz="900" b="0">
                <a:latin typeface="+mn-lt"/>
                <a:sym typeface="Trebuchet MS" panose="020B0603020202020204" pitchFamily="34" charset="0"/>
              </a:rPr>
              <a:t>or inaccurate.</a:t>
            </a:r>
          </a:p>
          <a:p>
            <a:pPr indent="0" rtl="0">
              <a:lnSpc>
                <a:spcPct val="100000"/>
              </a:lnSpc>
            </a:pPr>
            <a:r>
              <a:rPr lang="en-GB" sz="900" b="0">
                <a:latin typeface="+mn-lt"/>
                <a:sym typeface="Trebuchet MS" panose="020B0603020202020204" pitchFamily="34" charset="0"/>
              </a:rPr>
              <a:t> </a:t>
            </a:r>
          </a:p>
          <a:p>
            <a:pPr indent="0" rtl="0">
              <a:lnSpc>
                <a:spcPct val="100000"/>
              </a:lnSpc>
            </a:pPr>
            <a:r>
              <a:rPr lang="en-GB" sz="900"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rtl="0">
              <a:lnSpc>
                <a:spcPct val="100000"/>
              </a:lnSpc>
            </a:pPr>
            <a:endParaRPr lang="en-GB" sz="900" b="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rtl="0"/>
            <a:r>
              <a:rPr lang="en-GB"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771251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50825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DEB16383-18B3-13C4-F664-89EF1A36CCD3}"/>
              </a:ext>
            </a:extLst>
          </p:cNvPr>
          <p:cNvPicPr>
            <a:picLocks noChangeAspect="1"/>
          </p:cNvPicPr>
          <p:nvPr userDrawn="1"/>
        </p:nvPicPr>
        <p:blipFill rotWithShape="1">
          <a:blip r:embed="rId6"/>
          <a:srcRect b="2"/>
          <a:stretch/>
        </p:blipFill>
        <p:spPr>
          <a:xfrm>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rtl="0">
              <a:lnSpc>
                <a:spcPct val="95000"/>
              </a:lnSpc>
            </a:pPr>
            <a:endParaRPr lang="en-GB" sz="200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rtl="0">
              <a:lnSpc>
                <a:spcPct val="90000"/>
              </a:lnSpc>
              <a:spcAft>
                <a:spcPts val="600"/>
              </a:spcAft>
            </a:pPr>
            <a:r>
              <a:rPr lang="en-GB" sz="1200">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2"/>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GB"/>
          </a:p>
        </p:txBody>
      </p:sp>
    </p:spTree>
    <p:extLst>
      <p:ext uri="{BB962C8B-B14F-4D97-AF65-F5344CB8AC3E}">
        <p14:creationId xmlns:p14="http://schemas.microsoft.com/office/powerpoint/2010/main" val="2463236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965EED0-5288-45C7-BAAC-6007727B6597}"/>
              </a:ext>
            </a:extLst>
          </p:cNvPr>
          <p:cNvGraphicFramePr>
            <a:graphicFrameLocks noChangeAspect="1"/>
          </p:cNvGraphicFramePr>
          <p:nvPr userDrawn="1">
            <p:custDataLst>
              <p:tags r:id="rId1"/>
            </p:custDataLst>
            <p:extLst>
              <p:ext uri="{D42A27DB-BD31-4B8C-83A1-F6EECF244321}">
                <p14:modId xmlns:p14="http://schemas.microsoft.com/office/powerpoint/2010/main" val="1132380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0965EED0-5288-45C7-BAAC-6007727B65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GB">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GB" sz="120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003470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14662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eaLnBrk="1">
              <a:lnSpc>
                <a:spcPct val="93000"/>
              </a:lnSpc>
              <a:spcBef>
                <a:spcPct val="0"/>
              </a:spcBef>
              <a:spcAft>
                <a:spcPct val="0"/>
              </a:spcAft>
            </a:pPr>
            <a:endParaRPr lang="en-GB" sz="5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GB"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r="-234" b="10"/>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rtl="0">
              <a:defRPr sz="1600">
                <a:solidFill>
                  <a:schemeClr val="tx1"/>
                </a:solidFill>
                <a:latin typeface="Trebuchet MS" panose="020B0603020202020204" pitchFamily="34" charset="0"/>
                <a:sym typeface="Trebuchet MS" panose="020B0603020202020204" pitchFamily="34" charset="0"/>
              </a:defRPr>
            </a:lvl1pPr>
          </a:lstStyle>
          <a:p>
            <a:r>
              <a:rPr lang="en-GB"/>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rtl="0">
              <a:lnSpc>
                <a:spcPct val="95000"/>
              </a:lnSpc>
            </a:pPr>
            <a:endParaRPr lang="en-GB"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rtl="0">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GB"/>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rtl="0">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in sentence case</a:t>
            </a:r>
          </a:p>
        </p:txBody>
      </p:sp>
      <p:sp>
        <p:nvSpPr>
          <p:cNvPr id="27" name="Title 1"/>
          <p:cNvSpPr>
            <a:spLocks noGrp="1"/>
          </p:cNvSpPr>
          <p:nvPr>
            <p:ph type="ctrTitle" hasCustomPrompt="1"/>
          </p:nvPr>
        </p:nvSpPr>
        <p:spPr bwMode="ltGray">
          <a:xfrm>
            <a:off x="1117415" y="1886242"/>
            <a:ext cx="6868800" cy="3138423"/>
          </a:xfrm>
        </p:spPr>
        <p:txBody>
          <a:bodyPr vert="horz" anchor="b">
            <a:normAutofit/>
          </a:bodyPr>
          <a:lstStyle>
            <a:lvl1pPr algn="l" rtl="0">
              <a:lnSpc>
                <a:spcPct val="93000"/>
              </a:lnSpc>
              <a:defRPr sz="5400">
                <a:solidFill>
                  <a:schemeClr val="bg1"/>
                </a:solidFill>
                <a:latin typeface="+mj-lt"/>
                <a:sym typeface="Trebuchet MS" panose="020B0603020202020204" pitchFamily="34" charset="0"/>
              </a:defRPr>
            </a:lvl1pPr>
          </a:lstStyle>
          <a:p>
            <a:r>
              <a:rPr lang="en-GB"/>
              <a:t>Title in Title Case</a:t>
            </a:r>
          </a:p>
        </p:txBody>
      </p:sp>
      <p:sp>
        <p:nvSpPr>
          <p:cNvPr id="13" name="Freeform 12"/>
          <p:cNvSpPr>
            <a:spLocks noChangeAspect="1"/>
          </p:cNvSpPr>
          <p:nvPr userDrawn="1">
            <p:custDataLst>
              <p:tags r:id="rId4"/>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GB"/>
          </a:p>
        </p:txBody>
      </p:sp>
    </p:spTree>
    <p:extLst>
      <p:ext uri="{BB962C8B-B14F-4D97-AF65-F5344CB8AC3E}">
        <p14:creationId xmlns:p14="http://schemas.microsoft.com/office/powerpoint/2010/main" val="3026473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707EF8A-6F9A-48D0-C48E-C760EB805C40}"/>
              </a:ext>
            </a:extLst>
          </p:cNvPr>
          <p:cNvGraphicFramePr>
            <a:graphicFrameLocks noChangeAspect="1"/>
          </p:cNvGraphicFramePr>
          <p:nvPr userDrawn="1">
            <p:custDataLst>
              <p:tags r:id="rId1"/>
            </p:custDataLst>
            <p:extLst>
              <p:ext uri="{D42A27DB-BD31-4B8C-83A1-F6EECF244321}">
                <p14:modId xmlns:p14="http://schemas.microsoft.com/office/powerpoint/2010/main" val="2584594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F707EF8A-6F9A-48D0-C48E-C760EB805C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rtl="0">
              <a:defRPr>
                <a:solidFill>
                  <a:schemeClr val="bg1">
                    <a:lumMod val="50000"/>
                  </a:schemeClr>
                </a:solidFill>
                <a:latin typeface="+mn-lt"/>
                <a:sym typeface="Trebuchet MS" panose="020B0603020202020204" pitchFamily="34" charset="0"/>
              </a:defRPr>
            </a:lvl1pPr>
          </a:lstStyle>
          <a:p>
            <a:endParaRPr lang="en-GB"/>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rtl="0">
              <a:defRPr>
                <a:latin typeface="+mj-lt"/>
                <a:sym typeface="Trebuchet MS" panose="020B0603020202020204" pitchFamily="34" charset="0"/>
              </a:defRPr>
            </a:lvl1pPr>
          </a:lstStyle>
          <a:p>
            <a:r>
              <a:rPr lang="en-GB"/>
              <a:t>Click to add title</a:t>
            </a:r>
          </a:p>
        </p:txBody>
      </p:sp>
    </p:spTree>
    <p:extLst>
      <p:ext uri="{BB962C8B-B14F-4D97-AF65-F5344CB8AC3E}">
        <p14:creationId xmlns:p14="http://schemas.microsoft.com/office/powerpoint/2010/main" val="3079997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5.xml"/><Relationship Id="rId21" Type="http://schemas.openxmlformats.org/officeDocument/2006/relationships/slideLayout" Target="../slideLayouts/slideLayout90.xml"/><Relationship Id="rId42" Type="http://schemas.openxmlformats.org/officeDocument/2006/relationships/slideLayout" Target="../slideLayouts/slideLayout111.xml"/><Relationship Id="rId47" Type="http://schemas.openxmlformats.org/officeDocument/2006/relationships/slideLayout" Target="../slideLayouts/slideLayout116.xml"/><Relationship Id="rId63" Type="http://schemas.openxmlformats.org/officeDocument/2006/relationships/slideLayout" Target="../slideLayouts/slideLayout132.xml"/><Relationship Id="rId68" Type="http://schemas.openxmlformats.org/officeDocument/2006/relationships/slideLayout" Target="../slideLayouts/slideLayout137.xml"/><Relationship Id="rId7" Type="http://schemas.openxmlformats.org/officeDocument/2006/relationships/slideLayout" Target="../slideLayouts/slideLayout76.xml"/><Relationship Id="rId71" Type="http://schemas.openxmlformats.org/officeDocument/2006/relationships/oleObject" Target="../embeddings/oleObject71.bin"/><Relationship Id="rId2" Type="http://schemas.openxmlformats.org/officeDocument/2006/relationships/slideLayout" Target="../slideLayouts/slideLayout71.xml"/><Relationship Id="rId16" Type="http://schemas.openxmlformats.org/officeDocument/2006/relationships/slideLayout" Target="../slideLayouts/slideLayout85.xml"/><Relationship Id="rId29" Type="http://schemas.openxmlformats.org/officeDocument/2006/relationships/slideLayout" Target="../slideLayouts/slideLayout98.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slideLayout" Target="../slideLayouts/slideLayout109.xml"/><Relationship Id="rId45" Type="http://schemas.openxmlformats.org/officeDocument/2006/relationships/slideLayout" Target="../slideLayouts/slideLayout114.xml"/><Relationship Id="rId53" Type="http://schemas.openxmlformats.org/officeDocument/2006/relationships/slideLayout" Target="../slideLayouts/slideLayout122.xml"/><Relationship Id="rId58" Type="http://schemas.openxmlformats.org/officeDocument/2006/relationships/slideLayout" Target="../slideLayouts/slideLayout127.xml"/><Relationship Id="rId66" Type="http://schemas.openxmlformats.org/officeDocument/2006/relationships/slideLayout" Target="../slideLayouts/slideLayout135.xml"/><Relationship Id="rId5" Type="http://schemas.openxmlformats.org/officeDocument/2006/relationships/slideLayout" Target="../slideLayouts/slideLayout74.xml"/><Relationship Id="rId61" Type="http://schemas.openxmlformats.org/officeDocument/2006/relationships/slideLayout" Target="../slideLayouts/slideLayout130.xml"/><Relationship Id="rId19" Type="http://schemas.openxmlformats.org/officeDocument/2006/relationships/slideLayout" Target="../slideLayouts/slideLayout8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43" Type="http://schemas.openxmlformats.org/officeDocument/2006/relationships/slideLayout" Target="../slideLayouts/slideLayout112.xml"/><Relationship Id="rId48" Type="http://schemas.openxmlformats.org/officeDocument/2006/relationships/slideLayout" Target="../slideLayouts/slideLayout117.xml"/><Relationship Id="rId56" Type="http://schemas.openxmlformats.org/officeDocument/2006/relationships/slideLayout" Target="../slideLayouts/slideLayout125.xml"/><Relationship Id="rId64" Type="http://schemas.openxmlformats.org/officeDocument/2006/relationships/slideLayout" Target="../slideLayouts/slideLayout133.xml"/><Relationship Id="rId69" Type="http://schemas.openxmlformats.org/officeDocument/2006/relationships/theme" Target="../theme/theme2.xml"/><Relationship Id="rId8" Type="http://schemas.openxmlformats.org/officeDocument/2006/relationships/slideLayout" Target="../slideLayouts/slideLayout77.xml"/><Relationship Id="rId51" Type="http://schemas.openxmlformats.org/officeDocument/2006/relationships/slideLayout" Target="../slideLayouts/slideLayout120.xml"/><Relationship Id="rId72" Type="http://schemas.openxmlformats.org/officeDocument/2006/relationships/image" Target="../media/image1.emf"/><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46" Type="http://schemas.openxmlformats.org/officeDocument/2006/relationships/slideLayout" Target="../slideLayouts/slideLayout115.xml"/><Relationship Id="rId59" Type="http://schemas.openxmlformats.org/officeDocument/2006/relationships/slideLayout" Target="../slideLayouts/slideLayout128.xml"/><Relationship Id="rId67" Type="http://schemas.openxmlformats.org/officeDocument/2006/relationships/slideLayout" Target="../slideLayouts/slideLayout136.xml"/><Relationship Id="rId20" Type="http://schemas.openxmlformats.org/officeDocument/2006/relationships/slideLayout" Target="../slideLayouts/slideLayout89.xml"/><Relationship Id="rId41" Type="http://schemas.openxmlformats.org/officeDocument/2006/relationships/slideLayout" Target="../slideLayouts/slideLayout110.xml"/><Relationship Id="rId54" Type="http://schemas.openxmlformats.org/officeDocument/2006/relationships/slideLayout" Target="../slideLayouts/slideLayout123.xml"/><Relationship Id="rId62" Type="http://schemas.openxmlformats.org/officeDocument/2006/relationships/slideLayout" Target="../slideLayouts/slideLayout131.xml"/><Relationship Id="rId70" Type="http://schemas.openxmlformats.org/officeDocument/2006/relationships/tags" Target="../tags/tag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49" Type="http://schemas.openxmlformats.org/officeDocument/2006/relationships/slideLayout" Target="../slideLayouts/slideLayout118.xml"/><Relationship Id="rId57" Type="http://schemas.openxmlformats.org/officeDocument/2006/relationships/slideLayout" Target="../slideLayouts/slideLayout126.xml"/><Relationship Id="rId10" Type="http://schemas.openxmlformats.org/officeDocument/2006/relationships/slideLayout" Target="../slideLayouts/slideLayout79.xml"/><Relationship Id="rId31" Type="http://schemas.openxmlformats.org/officeDocument/2006/relationships/slideLayout" Target="../slideLayouts/slideLayout100.xml"/><Relationship Id="rId44" Type="http://schemas.openxmlformats.org/officeDocument/2006/relationships/slideLayout" Target="../slideLayouts/slideLayout113.xml"/><Relationship Id="rId52" Type="http://schemas.openxmlformats.org/officeDocument/2006/relationships/slideLayout" Target="../slideLayouts/slideLayout121.xml"/><Relationship Id="rId60" Type="http://schemas.openxmlformats.org/officeDocument/2006/relationships/slideLayout" Target="../slideLayouts/slideLayout129.xml"/><Relationship Id="rId65" Type="http://schemas.openxmlformats.org/officeDocument/2006/relationships/slideLayout" Target="../slideLayouts/slideLayout134.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9" Type="http://schemas.openxmlformats.org/officeDocument/2006/relationships/slideLayout" Target="../slideLayouts/slideLayout108.xml"/><Relationship Id="rId34" Type="http://schemas.openxmlformats.org/officeDocument/2006/relationships/slideLayout" Target="../slideLayouts/slideLayout103.xml"/><Relationship Id="rId50" Type="http://schemas.openxmlformats.org/officeDocument/2006/relationships/slideLayout" Target="../slideLayouts/slideLayout119.xml"/><Relationship Id="rId55" Type="http://schemas.openxmlformats.org/officeDocument/2006/relationships/slideLayout" Target="../slideLayouts/slideLayout1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6" Type="http://schemas.openxmlformats.org/officeDocument/2006/relationships/image" Target="../media/image6.emf"/><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oleObject" Target="../embeddings/oleObject140.bin"/><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tags" Target="../tags/tag1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1"/>
            </p:custDataLst>
            <p:extLst>
              <p:ext uri="{D42A27DB-BD31-4B8C-83A1-F6EECF244321}">
                <p14:modId xmlns:p14="http://schemas.microsoft.com/office/powerpoint/2010/main" val="23388951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2" imgW="270" imgH="270" progId="TCLayout.ActiveDocument.1">
                  <p:embed/>
                </p:oleObj>
              </mc:Choice>
              <mc:Fallback>
                <p:oleObj name="think-cell Slide" r:id="rId72" imgW="270" imgH="270" progId="TCLayout.ActiveDocument.1">
                  <p:embed/>
                  <p:pic>
                    <p:nvPicPr>
                      <p:cNvPr id="2" name="Object 1" hidden="1"/>
                      <p:cNvPicPr/>
                      <p:nvPr/>
                    </p:nvPicPr>
                    <p:blipFill>
                      <a:blip r:embed="rId73"/>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rtl="0">
              <a:defRPr sz="1000">
                <a:solidFill>
                  <a:schemeClr val="bg1">
                    <a:lumMod val="50000"/>
                  </a:schemeClr>
                </a:solidFill>
                <a:latin typeface="+mn-lt"/>
                <a:sym typeface="Trebuchet MS" panose="020B0603020202020204" pitchFamily="34" charset="0"/>
              </a:defRPr>
            </a:lvl1pPr>
          </a:lstStyle>
          <a:p>
            <a:endParaRPr lang="en-GB"/>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GB"/>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a:p>
            <a:pPr lvl="5"/>
            <a:r>
              <a:rPr lang="en-GB"/>
              <a:t>Level six</a:t>
            </a:r>
          </a:p>
          <a:p>
            <a:pPr lvl="6"/>
            <a:r>
              <a:rPr lang="en-GB"/>
              <a:t>Level seven</a:t>
            </a:r>
          </a:p>
          <a:p>
            <a:pPr lvl="7"/>
            <a:r>
              <a:rPr lang="en-GB"/>
              <a:t>Level eight</a:t>
            </a:r>
          </a:p>
          <a:p>
            <a:pPr lvl="8"/>
            <a:r>
              <a:rPr lang="en-GB"/>
              <a:t>Level nine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256" r:id="rId1"/>
    <p:sldLayoutId id="2147485115" r:id="rId2"/>
    <p:sldLayoutId id="2147485086" r:id="rId3"/>
    <p:sldLayoutId id="2147485183" r:id="rId4"/>
    <p:sldLayoutId id="2147485158" r:id="rId5"/>
    <p:sldLayoutId id="2147485113" r:id="rId6"/>
    <p:sldLayoutId id="2147485114" r:id="rId7"/>
    <p:sldLayoutId id="2147485154" r:id="rId8"/>
    <p:sldLayoutId id="2147485162" r:id="rId9"/>
    <p:sldLayoutId id="2147485149" r:id="rId10"/>
    <p:sldLayoutId id="2147485087" r:id="rId11"/>
    <p:sldLayoutId id="2147485112" r:id="rId12"/>
    <p:sldLayoutId id="2147485155" r:id="rId13"/>
    <p:sldLayoutId id="2147485164" r:id="rId14"/>
    <p:sldLayoutId id="2147485109" r:id="rId15"/>
    <p:sldLayoutId id="2147485165" r:id="rId16"/>
    <p:sldLayoutId id="2147485110" r:id="rId17"/>
    <p:sldLayoutId id="2147485166" r:id="rId18"/>
    <p:sldLayoutId id="2147485156" r:id="rId19"/>
    <p:sldLayoutId id="2147485167" r:id="rId20"/>
    <p:sldLayoutId id="2147485108" r:id="rId21"/>
    <p:sldLayoutId id="2147485107" r:id="rId22"/>
    <p:sldLayoutId id="2147485106" r:id="rId23"/>
    <p:sldLayoutId id="2147485090" r:id="rId24"/>
    <p:sldLayoutId id="2147485091" r:id="rId25"/>
    <p:sldLayoutId id="2147485092" r:id="rId26"/>
    <p:sldLayoutId id="2147485093" r:id="rId27"/>
    <p:sldLayoutId id="2147485116" r:id="rId28"/>
    <p:sldLayoutId id="2147485161" r:id="rId29"/>
    <p:sldLayoutId id="2147485159" r:id="rId30"/>
    <p:sldLayoutId id="2147485119" r:id="rId31"/>
    <p:sldLayoutId id="2147485184" r:id="rId32"/>
    <p:sldLayoutId id="2147485137" r:id="rId33"/>
    <p:sldLayoutId id="2147485120" r:id="rId34"/>
    <p:sldLayoutId id="2147485121" r:id="rId35"/>
    <p:sldLayoutId id="2147485141" r:id="rId36"/>
    <p:sldLayoutId id="2147485163" r:id="rId37"/>
    <p:sldLayoutId id="2147485139" r:id="rId38"/>
    <p:sldLayoutId id="2147485140" r:id="rId39"/>
    <p:sldLayoutId id="2147485122" r:id="rId40"/>
    <p:sldLayoutId id="2147485123" r:id="rId41"/>
    <p:sldLayoutId id="2147485151" r:id="rId42"/>
    <p:sldLayoutId id="2147485168" r:id="rId43"/>
    <p:sldLayoutId id="2147485127" r:id="rId44"/>
    <p:sldLayoutId id="2147485169" r:id="rId45"/>
    <p:sldLayoutId id="2147485126" r:id="rId46"/>
    <p:sldLayoutId id="2147485170" r:id="rId47"/>
    <p:sldLayoutId id="2147485153" r:id="rId48"/>
    <p:sldLayoutId id="2147485171" r:id="rId49"/>
    <p:sldLayoutId id="2147485128" r:id="rId50"/>
    <p:sldLayoutId id="2147485129" r:id="rId51"/>
    <p:sldLayoutId id="2147485130" r:id="rId52"/>
    <p:sldLayoutId id="2147485131" r:id="rId53"/>
    <p:sldLayoutId id="2147485145" r:id="rId54"/>
    <p:sldLayoutId id="2147485133" r:id="rId55"/>
    <p:sldLayoutId id="2147485144" r:id="rId56"/>
    <p:sldLayoutId id="2147485134" r:id="rId57"/>
    <p:sldLayoutId id="2147485146" r:id="rId58"/>
    <p:sldLayoutId id="2147485160" r:id="rId59"/>
    <p:sldLayoutId id="2147485172" r:id="rId60"/>
    <p:sldLayoutId id="2147485173" r:id="rId61"/>
    <p:sldLayoutId id="2147485174" r:id="rId62"/>
    <p:sldLayoutId id="2147485175" r:id="rId63"/>
    <p:sldLayoutId id="2147485176" r:id="rId64"/>
    <p:sldLayoutId id="2147485177" r:id="rId65"/>
    <p:sldLayoutId id="2147485178" r:id="rId66"/>
    <p:sldLayoutId id="2147485179" r:id="rId67"/>
    <p:sldLayoutId id="2147485180" r:id="rId68"/>
    <p:sldLayoutId id="2147485186"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0"/>
            </p:custDataLst>
            <p:extLst>
              <p:ext uri="{D42A27DB-BD31-4B8C-83A1-F6EECF244321}">
                <p14:modId xmlns:p14="http://schemas.microsoft.com/office/powerpoint/2010/main" val="35698956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1" imgW="270" imgH="270" progId="TCLayout.ActiveDocument.1">
                  <p:embed/>
                </p:oleObj>
              </mc:Choice>
              <mc:Fallback>
                <p:oleObj name="think-cell Slide" r:id="rId71" imgW="270" imgH="270" progId="TCLayout.ActiveDocument.1">
                  <p:embed/>
                  <p:pic>
                    <p:nvPicPr>
                      <p:cNvPr id="2" name="Object 1" hidden="1"/>
                      <p:cNvPicPr/>
                      <p:nvPr/>
                    </p:nvPicPr>
                    <p:blipFill>
                      <a:blip r:embed="rId72"/>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rtl="0">
              <a:defRPr sz="1000">
                <a:solidFill>
                  <a:schemeClr val="bg1">
                    <a:lumMod val="50000"/>
                  </a:schemeClr>
                </a:solidFill>
                <a:latin typeface="+mn-lt"/>
                <a:sym typeface="Trebuchet MS" panose="020B0603020202020204" pitchFamily="34" charset="0"/>
              </a:defRPr>
            </a:lvl1pPr>
          </a:lstStyle>
          <a:p>
            <a:endParaRPr lang="en-GB"/>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GB"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000"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GB"/>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a:p>
            <a:pPr lvl="5"/>
            <a:r>
              <a:rPr lang="en-GB"/>
              <a:t>Level six</a:t>
            </a:r>
          </a:p>
          <a:p>
            <a:pPr lvl="6"/>
            <a:r>
              <a:rPr lang="en-GB"/>
              <a:t>Level seven</a:t>
            </a:r>
          </a:p>
          <a:p>
            <a:pPr lvl="7"/>
            <a:r>
              <a:rPr lang="en-GB"/>
              <a:t>Level eight</a:t>
            </a:r>
          </a:p>
          <a:p>
            <a:pPr lvl="8"/>
            <a:r>
              <a:rPr lang="en-GB"/>
              <a:t>Level nine</a:t>
            </a:r>
          </a:p>
        </p:txBody>
      </p:sp>
    </p:spTree>
    <p:extLst>
      <p:ext uri="{BB962C8B-B14F-4D97-AF65-F5344CB8AC3E}">
        <p14:creationId xmlns:p14="http://schemas.microsoft.com/office/powerpoint/2010/main" val="1615750191"/>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 id="2147485200" r:id="rId13"/>
    <p:sldLayoutId id="2147485201" r:id="rId14"/>
    <p:sldLayoutId id="2147485202" r:id="rId15"/>
    <p:sldLayoutId id="2147485203" r:id="rId16"/>
    <p:sldLayoutId id="2147485204" r:id="rId17"/>
    <p:sldLayoutId id="2147485205" r:id="rId18"/>
    <p:sldLayoutId id="2147485206" r:id="rId19"/>
    <p:sldLayoutId id="2147485207" r:id="rId20"/>
    <p:sldLayoutId id="2147485208" r:id="rId21"/>
    <p:sldLayoutId id="2147485209" r:id="rId22"/>
    <p:sldLayoutId id="2147485210" r:id="rId23"/>
    <p:sldLayoutId id="2147485211" r:id="rId24"/>
    <p:sldLayoutId id="2147485212" r:id="rId25"/>
    <p:sldLayoutId id="2147485213" r:id="rId26"/>
    <p:sldLayoutId id="2147485214" r:id="rId27"/>
    <p:sldLayoutId id="2147485215" r:id="rId28"/>
    <p:sldLayoutId id="2147485216" r:id="rId29"/>
    <p:sldLayoutId id="2147485217" r:id="rId30"/>
    <p:sldLayoutId id="2147485218" r:id="rId31"/>
    <p:sldLayoutId id="2147485219" r:id="rId32"/>
    <p:sldLayoutId id="2147485220" r:id="rId33"/>
    <p:sldLayoutId id="2147485221" r:id="rId34"/>
    <p:sldLayoutId id="2147485222" r:id="rId35"/>
    <p:sldLayoutId id="2147485223" r:id="rId36"/>
    <p:sldLayoutId id="2147485224" r:id="rId37"/>
    <p:sldLayoutId id="2147485225" r:id="rId38"/>
    <p:sldLayoutId id="2147485226" r:id="rId39"/>
    <p:sldLayoutId id="2147485227" r:id="rId40"/>
    <p:sldLayoutId id="2147485228" r:id="rId41"/>
    <p:sldLayoutId id="2147485229" r:id="rId42"/>
    <p:sldLayoutId id="2147485230" r:id="rId43"/>
    <p:sldLayoutId id="2147485231" r:id="rId44"/>
    <p:sldLayoutId id="2147485232" r:id="rId45"/>
    <p:sldLayoutId id="2147485233" r:id="rId46"/>
    <p:sldLayoutId id="2147485234" r:id="rId47"/>
    <p:sldLayoutId id="2147485235" r:id="rId48"/>
    <p:sldLayoutId id="2147485236" r:id="rId49"/>
    <p:sldLayoutId id="2147485237" r:id="rId50"/>
    <p:sldLayoutId id="2147485238" r:id="rId51"/>
    <p:sldLayoutId id="2147485239" r:id="rId52"/>
    <p:sldLayoutId id="2147485240" r:id="rId53"/>
    <p:sldLayoutId id="2147485241" r:id="rId54"/>
    <p:sldLayoutId id="2147485242" r:id="rId55"/>
    <p:sldLayoutId id="2147485243" r:id="rId56"/>
    <p:sldLayoutId id="2147485244" r:id="rId57"/>
    <p:sldLayoutId id="2147485245" r:id="rId58"/>
    <p:sldLayoutId id="2147485246" r:id="rId59"/>
    <p:sldLayoutId id="2147485247" r:id="rId60"/>
    <p:sldLayoutId id="2147485248" r:id="rId61"/>
    <p:sldLayoutId id="2147485249" r:id="rId62"/>
    <p:sldLayoutId id="2147485250" r:id="rId63"/>
    <p:sldLayoutId id="2147485251" r:id="rId64"/>
    <p:sldLayoutId id="2147485252" r:id="rId65"/>
    <p:sldLayoutId id="2147485253" r:id="rId66"/>
    <p:sldLayoutId id="2147485254" r:id="rId67"/>
    <p:sldLayoutId id="2147485255" r:id="rId6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C697E2B-0ABB-77C4-276A-4B010A84FB5A}"/>
              </a:ext>
            </a:extLst>
          </p:cNvPr>
          <p:cNvGraphicFramePr>
            <a:graphicFrameLocks noChangeAspect="1"/>
          </p:cNvGraphicFramePr>
          <p:nvPr userDrawn="1">
            <p:custDataLst>
              <p:tags r:id="rId14"/>
            </p:custDataLst>
            <p:extLst>
              <p:ext uri="{D42A27DB-BD31-4B8C-83A1-F6EECF244321}">
                <p14:modId xmlns:p14="http://schemas.microsoft.com/office/powerpoint/2010/main" val="981089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606" imgH="608" progId="TCLayout.ActiveDocument.1">
                  <p:embed/>
                </p:oleObj>
              </mc:Choice>
              <mc:Fallback>
                <p:oleObj name="think-cell Slide" r:id="rId15" imgW="606" imgH="608" progId="TCLayout.ActiveDocument.1">
                  <p:embed/>
                  <p:pic>
                    <p:nvPicPr>
                      <p:cNvPr id="8" name="think-cell data - do not delete" hidden="1">
                        <a:extLst>
                          <a:ext uri="{FF2B5EF4-FFF2-40B4-BE49-F238E27FC236}">
                            <a16:creationId xmlns:a16="http://schemas.microsoft.com/office/drawing/2014/main" id="{7C697E2B-0ABB-77C4-276A-4B010A84FB5A}"/>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stStyle>
          <a:p>
            <a:fld id="{C764DE79-268F-4C1A-8933-263129D2AF90}" type="datetimeFigureOut">
              <a:rPr lang="en-US" smtClean="0"/>
              <a:pPr/>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408188525"/>
      </p:ext>
    </p:extLst>
  </p:cSld>
  <p:clrMap bg1="lt1" tx1="dk1" bg2="lt2" tx2="dk2" accent1="accent1" accent2="accent2" accent3="accent3" accent4="accent4" accent5="accent5" accent6="accent6" hlink="hlink" folHlink="folHlink"/>
  <p:sldLayoutIdLst>
    <p:sldLayoutId id="2147485258" r:id="rId1"/>
    <p:sldLayoutId id="2147485259" r:id="rId2"/>
    <p:sldLayoutId id="2147485260" r:id="rId3"/>
    <p:sldLayoutId id="2147485261" r:id="rId4"/>
    <p:sldLayoutId id="2147485262" r:id="rId5"/>
    <p:sldLayoutId id="2147485263" r:id="rId6"/>
    <p:sldLayoutId id="2147485264" r:id="rId7"/>
    <p:sldLayoutId id="2147485265" r:id="rId8"/>
    <p:sldLayoutId id="2147485266" r:id="rId9"/>
    <p:sldLayoutId id="2147485267" r:id="rId10"/>
    <p:sldLayoutId id="2147485268" r:id="rId11"/>
    <p:sldLayoutId id="2147485269" r:id="rId12"/>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42.bin"/><Relationship Id="rId7" Type="http://schemas.openxmlformats.org/officeDocument/2006/relationships/image" Target="../media/image17.svg"/><Relationship Id="rId2" Type="http://schemas.openxmlformats.org/officeDocument/2006/relationships/slideLayout" Target="../slideLayouts/slideLayout138.xml"/><Relationship Id="rId1" Type="http://schemas.openxmlformats.org/officeDocument/2006/relationships/tags" Target="../tags/tag166.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139.xml"/><Relationship Id="rId1" Type="http://schemas.openxmlformats.org/officeDocument/2006/relationships/tags" Target="../tags/tag175.xml"/><Relationship Id="rId5" Type="http://schemas.openxmlformats.org/officeDocument/2006/relationships/image" Target="../media/image22.jpe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mailto:SANTE-HEALTH-ACADEMY@ec.europa.eu" TargetMode="External"/><Relationship Id="rId2" Type="http://schemas.openxmlformats.org/officeDocument/2006/relationships/slideLayout" Target="../slideLayouts/slideLayout139.xml"/><Relationship Id="rId1" Type="http://schemas.openxmlformats.org/officeDocument/2006/relationships/tags" Target="../tags/tag176.xml"/><Relationship Id="rId6" Type="http://schemas.openxmlformats.org/officeDocument/2006/relationships/image" Target="../media/image23.jpeg"/><Relationship Id="rId5" Type="http://schemas.openxmlformats.org/officeDocument/2006/relationships/image" Target="../media/image6.emf"/><Relationship Id="rId4" Type="http://schemas.openxmlformats.org/officeDocument/2006/relationships/oleObject" Target="../embeddings/oleObject15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9.xml"/><Relationship Id="rId1" Type="http://schemas.openxmlformats.org/officeDocument/2006/relationships/tags" Target="../tags/tag177.xml"/><Relationship Id="rId6" Type="http://schemas.openxmlformats.org/officeDocument/2006/relationships/image" Target="../media/image23.jpeg"/><Relationship Id="rId5" Type="http://schemas.openxmlformats.org/officeDocument/2006/relationships/image" Target="../media/image6.emf"/><Relationship Id="rId4" Type="http://schemas.openxmlformats.org/officeDocument/2006/relationships/oleObject" Target="../embeddings/oleObject153.bin"/></Relationships>
</file>

<file path=ppt/slides/_rels/slide13.xml.rels><?xml version="1.0" encoding="UTF-8" standalone="yes"?>
<Relationships xmlns="http://schemas.openxmlformats.org/package/2006/relationships"><Relationship Id="rId8" Type="http://schemas.openxmlformats.org/officeDocument/2006/relationships/hyperlink" Target="mailto:SANTE-HEALTH-ACADEMY@ec.europa.eu" TargetMode="External"/><Relationship Id="rId3" Type="http://schemas.openxmlformats.org/officeDocument/2006/relationships/oleObject" Target="../embeddings/oleObject154.bin"/><Relationship Id="rId7" Type="http://schemas.openxmlformats.org/officeDocument/2006/relationships/image" Target="../media/image17.svg"/><Relationship Id="rId2" Type="http://schemas.openxmlformats.org/officeDocument/2006/relationships/slideLayout" Target="../slideLayouts/slideLayout144.xml"/><Relationship Id="rId1" Type="http://schemas.openxmlformats.org/officeDocument/2006/relationships/tags" Target="../tags/tag178.xml"/><Relationship Id="rId6" Type="http://schemas.openxmlformats.org/officeDocument/2006/relationships/image" Target="../media/image16.png"/><Relationship Id="rId5" Type="http://schemas.openxmlformats.org/officeDocument/2006/relationships/image" Target="../media/image24.jpeg"/><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139.xml"/><Relationship Id="rId1" Type="http://schemas.openxmlformats.org/officeDocument/2006/relationships/tags" Target="../tags/tag167.xml"/><Relationship Id="rId5" Type="http://schemas.openxmlformats.org/officeDocument/2006/relationships/image" Target="../media/image18.jpe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8" Type="http://schemas.openxmlformats.org/officeDocument/2006/relationships/hyperlink" Target="https://commission.europa.eu/strategy-and-policy/priorities-2019-2024/promoting-our-european-way-life/european-health-union_en" TargetMode="External"/><Relationship Id="rId3" Type="http://schemas.openxmlformats.org/officeDocument/2006/relationships/oleObject" Target="../embeddings/oleObject144.bin"/><Relationship Id="rId7" Type="http://schemas.openxmlformats.org/officeDocument/2006/relationships/hyperlink" Target="https://ecfr.eu/wp-content/uploads/in_sickness_and_in_health_european_cooperation_during_coronavirus_crisis.pdf" TargetMode="External"/><Relationship Id="rId2" Type="http://schemas.openxmlformats.org/officeDocument/2006/relationships/slideLayout" Target="../slideLayouts/slideLayout139.xml"/><Relationship Id="rId1" Type="http://schemas.openxmlformats.org/officeDocument/2006/relationships/tags" Target="../tags/tag168.xml"/><Relationship Id="rId6" Type="http://schemas.openxmlformats.org/officeDocument/2006/relationships/hyperlink" Target="https://www.thelancet.com/journals/lanepe/article/PIIS2666-7762(23)00213-2/fulltext" TargetMode="External"/><Relationship Id="rId5" Type="http://schemas.openxmlformats.org/officeDocument/2006/relationships/image" Target="../media/image19.jpe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139.xml"/><Relationship Id="rId1" Type="http://schemas.openxmlformats.org/officeDocument/2006/relationships/tags" Target="../tags/tag169.xml"/><Relationship Id="rId5" Type="http://schemas.openxmlformats.org/officeDocument/2006/relationships/image" Target="../media/image20.jpe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Layout" Target="../slideLayouts/slideLayout139.xml"/><Relationship Id="rId1" Type="http://schemas.openxmlformats.org/officeDocument/2006/relationships/tags" Target="../tags/tag170.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9.xml"/><Relationship Id="rId1" Type="http://schemas.openxmlformats.org/officeDocument/2006/relationships/tags" Target="../tags/tag171.xml"/><Relationship Id="rId6" Type="http://schemas.openxmlformats.org/officeDocument/2006/relationships/image" Target="../media/image21.jpeg"/><Relationship Id="rId5" Type="http://schemas.openxmlformats.org/officeDocument/2006/relationships/image" Target="../media/image6.emf"/><Relationship Id="rId4" Type="http://schemas.openxmlformats.org/officeDocument/2006/relationships/oleObject" Target="../embeddings/oleObject147.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Layout" Target="../slideLayouts/slideLayout139.xml"/><Relationship Id="rId1" Type="http://schemas.openxmlformats.org/officeDocument/2006/relationships/tags" Target="../tags/tag17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Layout" Target="../slideLayouts/slideLayout139.xml"/><Relationship Id="rId1" Type="http://schemas.openxmlformats.org/officeDocument/2006/relationships/tags" Target="../tags/tag173.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9.xml"/><Relationship Id="rId1" Type="http://schemas.openxmlformats.org/officeDocument/2006/relationships/tags" Target="../tags/tag174.xml"/><Relationship Id="rId6" Type="http://schemas.openxmlformats.org/officeDocument/2006/relationships/image" Target="../media/image19.jpeg"/><Relationship Id="rId5" Type="http://schemas.openxmlformats.org/officeDocument/2006/relationships/image" Target="../media/image6.emf"/><Relationship Id="rId4" Type="http://schemas.openxmlformats.org/officeDocument/2006/relationships/oleObject" Target="../embeddings/oleObject15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46284-A72D-0BBF-A964-CBA899F8463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64EA54E-ABA9-734E-9278-195D29999B5F}"/>
              </a:ext>
            </a:extLst>
          </p:cNvPr>
          <p:cNvGraphicFramePr>
            <a:graphicFrameLocks noChangeAspect="1"/>
          </p:cNvGraphicFramePr>
          <p:nvPr>
            <p:custDataLst>
              <p:tags r:id="rId1"/>
            </p:custDataLst>
            <p:extLst>
              <p:ext uri="{D42A27DB-BD31-4B8C-83A1-F6EECF244321}">
                <p14:modId xmlns:p14="http://schemas.microsoft.com/office/powerpoint/2010/main" val="1397333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D64EA54E-ABA9-734E-9278-195D29999B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632C886D-98E5-555A-3A21-C92F90CBC72B}"/>
              </a:ext>
            </a:extLst>
          </p:cNvPr>
          <p:cNvPicPr>
            <a:picLocks noChangeAspect="1"/>
          </p:cNvPicPr>
          <p:nvPr/>
        </p:nvPicPr>
        <p:blipFill>
          <a:blip r:embed="rId5">
            <a:duotone>
              <a:prstClr val="black"/>
              <a:schemeClr val="accent1">
                <a:tint val="45000"/>
                <a:satMod val="400000"/>
              </a:schemeClr>
            </a:duotone>
          </a:blip>
          <a:srcRect r="6"/>
          <a:stretch/>
        </p:blipFill>
        <p:spPr>
          <a:xfrm>
            <a:off x="0" y="2112963"/>
            <a:ext cx="12192000" cy="4523045"/>
          </a:xfrm>
          <a:prstGeom prst="rect">
            <a:avLst/>
          </a:prstGeom>
        </p:spPr>
      </p:pic>
      <p:sp>
        <p:nvSpPr>
          <p:cNvPr id="2" name="Title 1">
            <a:extLst>
              <a:ext uri="{FF2B5EF4-FFF2-40B4-BE49-F238E27FC236}">
                <a16:creationId xmlns:a16="http://schemas.microsoft.com/office/drawing/2014/main" id="{DAA750D0-8820-5CDA-AC63-19D42E859E19}"/>
              </a:ext>
            </a:extLst>
          </p:cNvPr>
          <p:cNvSpPr>
            <a:spLocks noGrp="1"/>
          </p:cNvSpPr>
          <p:nvPr>
            <p:ph type="ctrTitle"/>
          </p:nvPr>
        </p:nvSpPr>
        <p:spPr>
          <a:xfrm>
            <a:off x="941070" y="2703957"/>
            <a:ext cx="6770146" cy="1981200"/>
          </a:xfrm>
        </p:spPr>
        <p:txBody>
          <a:bodyPr vert="horz">
            <a:normAutofit/>
          </a:bodyPr>
          <a:lstStyle/>
          <a:p>
            <a:pPr algn="l"/>
            <a:r>
              <a:rPr lang="en-US" sz="5400" dirty="0">
                <a:solidFill>
                  <a:srgbClr val="004494"/>
                </a:solidFill>
              </a:rPr>
              <a:t>EU Health Academy</a:t>
            </a:r>
          </a:p>
        </p:txBody>
      </p:sp>
      <p:sp>
        <p:nvSpPr>
          <p:cNvPr id="3" name="Subtitle 2">
            <a:extLst>
              <a:ext uri="{FF2B5EF4-FFF2-40B4-BE49-F238E27FC236}">
                <a16:creationId xmlns:a16="http://schemas.microsoft.com/office/drawing/2014/main" id="{08EA339C-3778-F3AE-8442-43A229F4CBD0}"/>
              </a:ext>
            </a:extLst>
          </p:cNvPr>
          <p:cNvSpPr>
            <a:spLocks noGrp="1"/>
          </p:cNvSpPr>
          <p:nvPr>
            <p:ph type="subTitle" idx="1"/>
          </p:nvPr>
        </p:nvSpPr>
        <p:spPr>
          <a:xfrm>
            <a:off x="941070" y="4877080"/>
            <a:ext cx="6770146" cy="757237"/>
          </a:xfrm>
        </p:spPr>
        <p:txBody>
          <a:bodyPr/>
          <a:lstStyle/>
          <a:p>
            <a:pPr algn="l"/>
            <a:r>
              <a:rPr lang="en-US">
                <a:solidFill>
                  <a:srgbClr val="FFFFFF"/>
                </a:solidFill>
              </a:rPr>
              <a:t>Information Package for </a:t>
            </a:r>
            <a:br>
              <a:rPr lang="en-US">
                <a:solidFill>
                  <a:srgbClr val="FFFFFF"/>
                </a:solidFill>
              </a:rPr>
            </a:br>
            <a:r>
              <a:rPr lang="en-US">
                <a:solidFill>
                  <a:srgbClr val="FFFFFF"/>
                </a:solidFill>
              </a:rPr>
              <a:t>Member States</a:t>
            </a:r>
          </a:p>
        </p:txBody>
      </p:sp>
      <p:pic>
        <p:nvPicPr>
          <p:cNvPr id="5" name="Graphic 4">
            <a:extLst>
              <a:ext uri="{FF2B5EF4-FFF2-40B4-BE49-F238E27FC236}">
                <a16:creationId xmlns:a16="http://schemas.microsoft.com/office/drawing/2014/main" id="{3E7D55F7-3B9C-5AC7-7541-E844E202C5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67250" y="131763"/>
            <a:ext cx="2857500" cy="1981200"/>
          </a:xfrm>
          <a:prstGeom prst="rect">
            <a:avLst/>
          </a:prstGeom>
        </p:spPr>
      </p:pic>
      <p:sp>
        <p:nvSpPr>
          <p:cNvPr id="6" name="Rectangle 5">
            <a:extLst>
              <a:ext uri="{FF2B5EF4-FFF2-40B4-BE49-F238E27FC236}">
                <a16:creationId xmlns:a16="http://schemas.microsoft.com/office/drawing/2014/main" id="{81A274B9-F6C4-693A-D791-BAE4278606D5}"/>
              </a:ext>
            </a:extLst>
          </p:cNvPr>
          <p:cNvSpPr/>
          <p:nvPr/>
        </p:nvSpPr>
        <p:spPr>
          <a:xfrm>
            <a:off x="5255172" y="6643521"/>
            <a:ext cx="1219200" cy="203200"/>
          </a:xfrm>
          <a:prstGeom prst="rect">
            <a:avLst/>
          </a:prstGeom>
          <a:solidFill>
            <a:srgbClr val="0044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4494"/>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4319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3187392B-5C12-6EAA-6A8A-0B63E6F7A7AA}"/>
              </a:ext>
            </a:extLst>
          </p:cNvPr>
          <p:cNvGraphicFramePr>
            <a:graphicFrameLocks noChangeAspect="1"/>
          </p:cNvGraphicFramePr>
          <p:nvPr>
            <p:custDataLst>
              <p:tags r:id="rId1"/>
            </p:custDataLst>
            <p:extLst>
              <p:ext uri="{D42A27DB-BD31-4B8C-83A1-F6EECF244321}">
                <p14:modId xmlns:p14="http://schemas.microsoft.com/office/powerpoint/2010/main" val="1250408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9" name="think-cell data - do not delete" hidden="1">
                        <a:extLst>
                          <a:ext uri="{FF2B5EF4-FFF2-40B4-BE49-F238E27FC236}">
                            <a16:creationId xmlns:a16="http://schemas.microsoft.com/office/drawing/2014/main" id="{3187392B-5C12-6EAA-6A8A-0B63E6F7A7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DAB82B8F-5360-7FAD-575F-39D5E6513782}"/>
              </a:ext>
            </a:extLst>
          </p:cNvPr>
          <p:cNvPicPr>
            <a:picLocks noChangeAspect="1"/>
          </p:cNvPicPr>
          <p:nvPr/>
        </p:nvPicPr>
        <p:blipFill>
          <a:blip r:embed="rId5">
            <a:alphaModFix amt="43000"/>
          </a:blip>
          <a:srcRect r="10" b="-12"/>
          <a:stretch/>
        </p:blipFill>
        <p:spPr>
          <a:xfrm>
            <a:off x="197658" y="-2"/>
            <a:ext cx="9381057" cy="6870528"/>
          </a:xfrm>
          <a:prstGeom prst="rect">
            <a:avLst/>
          </a:prstGeom>
        </p:spPr>
      </p:pic>
      <p:sp>
        <p:nvSpPr>
          <p:cNvPr id="15" name="Rectangle 14">
            <a:extLst>
              <a:ext uri="{FF2B5EF4-FFF2-40B4-BE49-F238E27FC236}">
                <a16:creationId xmlns:a16="http://schemas.microsoft.com/office/drawing/2014/main" id="{94DBB821-42DE-5EF5-22D9-606F7E8A165F}"/>
              </a:ext>
            </a:extLst>
          </p:cNvPr>
          <p:cNvSpPr/>
          <p:nvPr/>
        </p:nvSpPr>
        <p:spPr>
          <a:xfrm>
            <a:off x="1277656" y="-2"/>
            <a:ext cx="10914344" cy="6858001"/>
          </a:xfrm>
          <a:prstGeom prst="rect">
            <a:avLst/>
          </a:prstGeom>
          <a:gradFill>
            <a:gsLst>
              <a:gs pos="0">
                <a:schemeClr val="bg1">
                  <a:alpha val="0"/>
                </a:schemeClr>
              </a:gs>
              <a:gs pos="77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F2E136-929C-DCBE-FF8F-8A3B5BFE9E04}"/>
              </a:ext>
            </a:extLst>
          </p:cNvPr>
          <p:cNvSpPr>
            <a:spLocks noGrp="1"/>
          </p:cNvSpPr>
          <p:nvPr>
            <p:ph type="title"/>
          </p:nvPr>
        </p:nvSpPr>
        <p:spPr>
          <a:xfrm>
            <a:off x="838200" y="365125"/>
            <a:ext cx="11029950" cy="757130"/>
          </a:xfrm>
        </p:spPr>
        <p:txBody>
          <a:bodyPr vert="horz"/>
          <a:lstStyle/>
          <a:p>
            <a:r>
              <a:rPr kumimoji="0" lang="en-GB" sz="24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rPr>
              <a:t>Single Point of Contact |</a:t>
            </a:r>
            <a:r>
              <a:rPr kumimoji="0" lang="en-GB" sz="2400" b="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rPr>
              <a:t> Please name a Single Point of Contact (SPOC) to represent your Ministry of Health for future communication</a:t>
            </a:r>
            <a:endParaRPr lang="en-US"/>
          </a:p>
        </p:txBody>
      </p:sp>
      <p:sp>
        <p:nvSpPr>
          <p:cNvPr id="4" name="Oval 3">
            <a:extLst>
              <a:ext uri="{FF2B5EF4-FFF2-40B4-BE49-F238E27FC236}">
                <a16:creationId xmlns:a16="http://schemas.microsoft.com/office/drawing/2014/main" id="{C83ED321-B407-99E8-79EE-756A10BFF127}"/>
              </a:ext>
            </a:extLst>
          </p:cNvPr>
          <p:cNvSpPr/>
          <p:nvPr/>
        </p:nvSpPr>
        <p:spPr>
          <a:xfrm>
            <a:off x="-1721885" y="3004062"/>
            <a:ext cx="6692118" cy="6692118"/>
          </a:xfrm>
          <a:prstGeom prst="ellips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lnSpc>
                <a:spcPct val="95000"/>
              </a:lnSpc>
            </a:pPr>
            <a:endParaRPr lang="en-US" kern="0">
              <a:solidFill>
                <a:schemeClr val="bg1"/>
              </a:solidFill>
            </a:endParaRPr>
          </a:p>
        </p:txBody>
      </p:sp>
      <p:sp>
        <p:nvSpPr>
          <p:cNvPr id="5" name="TextBox 4">
            <a:extLst>
              <a:ext uri="{FF2B5EF4-FFF2-40B4-BE49-F238E27FC236}">
                <a16:creationId xmlns:a16="http://schemas.microsoft.com/office/drawing/2014/main" id="{54EF04D4-B696-7E76-045C-AC210F37A4AF}"/>
              </a:ext>
            </a:extLst>
          </p:cNvPr>
          <p:cNvSpPr txBox="1"/>
          <p:nvPr/>
        </p:nvSpPr>
        <p:spPr>
          <a:xfrm>
            <a:off x="134492" y="3630153"/>
            <a:ext cx="4022795" cy="312490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600" dirty="0">
                <a:solidFill>
                  <a:srgbClr val="FFED00"/>
                </a:solidFill>
                <a:latin typeface="Verdana" panose="020B0604030504040204" pitchFamily="34" charset="0"/>
                <a:ea typeface="Verdana" panose="020B0604030504040204" pitchFamily="34" charset="0"/>
              </a:rPr>
              <a:t>We will share all operational communication with the SPOC during academy set-up </a:t>
            </a:r>
            <a:endParaRPr lang="en-US" sz="2600" dirty="0">
              <a:solidFill>
                <a:srgbClr val="FFED00"/>
              </a:solidFill>
              <a:latin typeface="Verdana" panose="020B0604030504040204" pitchFamily="34" charset="0"/>
              <a:ea typeface="Verdana" panose="020B0604030504040204" pitchFamily="34" charset="0"/>
            </a:endParaRPr>
          </a:p>
        </p:txBody>
      </p:sp>
      <p:sp>
        <p:nvSpPr>
          <p:cNvPr id="22" name="TextBox 21">
            <a:extLst>
              <a:ext uri="{FF2B5EF4-FFF2-40B4-BE49-F238E27FC236}">
                <a16:creationId xmlns:a16="http://schemas.microsoft.com/office/drawing/2014/main" id="{CA9CA88E-0F7E-1F05-A4A0-1F7F7B3649BC}"/>
              </a:ext>
            </a:extLst>
          </p:cNvPr>
          <p:cNvSpPr txBox="1"/>
          <p:nvPr/>
        </p:nvSpPr>
        <p:spPr>
          <a:xfrm>
            <a:off x="3898362" y="1433416"/>
            <a:ext cx="5680352" cy="213528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GB" sz="2200" dirty="0">
                <a:solidFill>
                  <a:srgbClr val="004494"/>
                </a:solidFill>
                <a:latin typeface="Verdana" panose="020B0604030504040204" pitchFamily="34" charset="0"/>
                <a:ea typeface="Verdana" panose="020B0604030504040204" pitchFamily="34" charset="0"/>
              </a:rPr>
              <a:t>SPOC role</a:t>
            </a:r>
          </a:p>
          <a:p>
            <a:pPr marL="285750" indent="-285750">
              <a:spcAft>
                <a:spcPts val="600"/>
              </a:spcAft>
              <a:buFont typeface="Wingdings" panose="05000000000000000000" pitchFamily="2" charset="2"/>
              <a:buChar char="§"/>
            </a:pPr>
            <a:r>
              <a:rPr lang="en-GB" sz="1400" dirty="0">
                <a:solidFill>
                  <a:srgbClr val="646567"/>
                </a:solidFill>
                <a:latin typeface="Verdana" panose="020B0604030504040204" pitchFamily="34" charset="0"/>
                <a:ea typeface="Verdana" panose="020B0604030504040204" pitchFamily="34" charset="0"/>
              </a:rPr>
              <a:t>Serves as the main point of contact for operational communication with DG SANTE, </a:t>
            </a:r>
            <a:r>
              <a:rPr lang="en-GB" sz="1400" dirty="0" err="1">
                <a:solidFill>
                  <a:srgbClr val="646567"/>
                </a:solidFill>
                <a:latin typeface="Verdana" panose="020B0604030504040204" pitchFamily="34" charset="0"/>
                <a:ea typeface="Verdana" panose="020B0604030504040204" pitchFamily="34" charset="0"/>
              </a:rPr>
              <a:t>HaDEA</a:t>
            </a:r>
            <a:r>
              <a:rPr lang="en-GB" sz="1400" dirty="0">
                <a:solidFill>
                  <a:srgbClr val="646567"/>
                </a:solidFill>
                <a:latin typeface="Verdana" panose="020B0604030504040204" pitchFamily="34" charset="0"/>
                <a:ea typeface="Verdana" panose="020B0604030504040204" pitchFamily="34" charset="0"/>
              </a:rPr>
              <a:t>, and BCG regarding the academy set-up</a:t>
            </a:r>
          </a:p>
          <a:p>
            <a:pPr marL="285750" indent="-285750">
              <a:spcAft>
                <a:spcPts val="600"/>
              </a:spcAft>
              <a:buFont typeface="Wingdings" panose="05000000000000000000" pitchFamily="2" charset="2"/>
              <a:buChar char="§"/>
            </a:pPr>
            <a:r>
              <a:rPr lang="en-GB" sz="1400" dirty="0">
                <a:solidFill>
                  <a:srgbClr val="646567"/>
                </a:solidFill>
                <a:latin typeface="Verdana" panose="020B0604030504040204" pitchFamily="34" charset="0"/>
                <a:ea typeface="Verdana" panose="020B0604030504040204" pitchFamily="34" charset="0"/>
              </a:rPr>
              <a:t>Coordinate the on-time nomination and submission of fellows and mentors, incl. submission to DG SANTE/BCG </a:t>
            </a:r>
          </a:p>
          <a:p>
            <a:pPr marL="285750" indent="-285750">
              <a:spcAft>
                <a:spcPts val="600"/>
              </a:spcAft>
              <a:buFont typeface="Wingdings" panose="05000000000000000000" pitchFamily="2" charset="2"/>
              <a:buChar char="§"/>
            </a:pPr>
            <a:r>
              <a:rPr lang="en-GB" sz="1400" dirty="0">
                <a:solidFill>
                  <a:srgbClr val="646567"/>
                </a:solidFill>
                <a:latin typeface="Verdana" panose="020B0604030504040204" pitchFamily="34" charset="0"/>
                <a:ea typeface="Verdana" panose="020B0604030504040204" pitchFamily="34" charset="0"/>
              </a:rPr>
              <a:t>Gather and forward questions from Ministry of Health and address potential inquiries from DG SANTE/</a:t>
            </a:r>
            <a:r>
              <a:rPr lang="en-GB" sz="1400" dirty="0" err="1">
                <a:solidFill>
                  <a:srgbClr val="646567"/>
                </a:solidFill>
                <a:latin typeface="Verdana" panose="020B0604030504040204" pitchFamily="34" charset="0"/>
                <a:ea typeface="Verdana" panose="020B0604030504040204" pitchFamily="34" charset="0"/>
              </a:rPr>
              <a:t>HaDEA</a:t>
            </a:r>
            <a:r>
              <a:rPr lang="en-GB" sz="1400" dirty="0">
                <a:solidFill>
                  <a:srgbClr val="646567"/>
                </a:solidFill>
                <a:latin typeface="Verdana" panose="020B0604030504040204" pitchFamily="34" charset="0"/>
                <a:ea typeface="Verdana" panose="020B0604030504040204" pitchFamily="34" charset="0"/>
              </a:rPr>
              <a:t>/BCG</a:t>
            </a:r>
            <a:endParaRPr lang="en-GB" sz="1600" dirty="0">
              <a:solidFill>
                <a:srgbClr val="646567"/>
              </a:solidFill>
              <a:latin typeface="Verdana" panose="020B0604030504040204" pitchFamily="34" charset="0"/>
              <a:ea typeface="Verdana" panose="020B0604030504040204" pitchFamily="34" charset="0"/>
            </a:endParaRPr>
          </a:p>
        </p:txBody>
      </p:sp>
      <p:grpSp>
        <p:nvGrpSpPr>
          <p:cNvPr id="26" name="bcgIcons_Assignment ">
            <a:extLst>
              <a:ext uri="{FF2B5EF4-FFF2-40B4-BE49-F238E27FC236}">
                <a16:creationId xmlns:a16="http://schemas.microsoft.com/office/drawing/2014/main" id="{441F159A-F0CF-4E67-AC36-BB59E53D5B06}"/>
              </a:ext>
            </a:extLst>
          </p:cNvPr>
          <p:cNvGrpSpPr>
            <a:grpSpLocks noChangeAspect="1"/>
          </p:cNvGrpSpPr>
          <p:nvPr/>
        </p:nvGrpSpPr>
        <p:grpSpPr>
          <a:xfrm>
            <a:off x="3231784" y="1246244"/>
            <a:ext cx="822785" cy="822785"/>
            <a:chOff x="5294313" y="2627313"/>
            <a:chExt cx="1603375" cy="1603375"/>
          </a:xfrm>
        </p:grpSpPr>
        <p:sp>
          <p:nvSpPr>
            <p:cNvPr id="27" name="AutoShape 3">
              <a:extLst>
                <a:ext uri="{FF2B5EF4-FFF2-40B4-BE49-F238E27FC236}">
                  <a16:creationId xmlns:a16="http://schemas.microsoft.com/office/drawing/2014/main" id="{22562806-8670-9553-7BF9-FB0CF9D0768E}"/>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8" name="Group 27">
              <a:extLst>
                <a:ext uri="{FF2B5EF4-FFF2-40B4-BE49-F238E27FC236}">
                  <a16:creationId xmlns:a16="http://schemas.microsoft.com/office/drawing/2014/main" id="{C81983BC-ED26-605D-6AF9-95994F11F4B0}"/>
                </a:ext>
              </a:extLst>
            </p:cNvPr>
            <p:cNvGrpSpPr/>
            <p:nvPr/>
          </p:nvGrpSpPr>
          <p:grpSpPr>
            <a:xfrm>
              <a:off x="5657851" y="2792413"/>
              <a:ext cx="876300" cy="1273175"/>
              <a:chOff x="5657851" y="2792413"/>
              <a:chExt cx="876300" cy="1273175"/>
            </a:xfrm>
          </p:grpSpPr>
          <p:sp>
            <p:nvSpPr>
              <p:cNvPr id="29" name="Freeform 28">
                <a:extLst>
                  <a:ext uri="{FF2B5EF4-FFF2-40B4-BE49-F238E27FC236}">
                    <a16:creationId xmlns:a16="http://schemas.microsoft.com/office/drawing/2014/main" id="{C3911F8B-F90A-DC63-1610-ADF48BC53827}"/>
                  </a:ext>
                </a:extLst>
              </p:cNvPr>
              <p:cNvSpPr>
                <a:spLocks/>
              </p:cNvSpPr>
              <p:nvPr/>
            </p:nvSpPr>
            <p:spPr bwMode="auto">
              <a:xfrm>
                <a:off x="5657851" y="2903538"/>
                <a:ext cx="876300" cy="1162050"/>
              </a:xfrm>
              <a:custGeom>
                <a:avLst/>
                <a:gdLst>
                  <a:gd name="connsiteX0" fmla="*/ 379482 w 876300"/>
                  <a:gd name="connsiteY0" fmla="*/ 796821 h 1162050"/>
                  <a:gd name="connsiteX1" fmla="*/ 400879 w 876300"/>
                  <a:gd name="connsiteY1" fmla="*/ 796821 h 1162050"/>
                  <a:gd name="connsiteX2" fmla="*/ 400879 w 876300"/>
                  <a:gd name="connsiteY2" fmla="*/ 818333 h 1162050"/>
                  <a:gd name="connsiteX3" fmla="*/ 371199 w 876300"/>
                  <a:gd name="connsiteY3" fmla="*/ 848172 h 1162050"/>
                  <a:gd name="connsiteX4" fmla="*/ 340830 w 876300"/>
                  <a:gd name="connsiteY4" fmla="*/ 878706 h 1162050"/>
                  <a:gd name="connsiteX5" fmla="*/ 317362 w 876300"/>
                  <a:gd name="connsiteY5" fmla="*/ 902299 h 1162050"/>
                  <a:gd name="connsiteX6" fmla="*/ 306319 w 876300"/>
                  <a:gd name="connsiteY6" fmla="*/ 906463 h 1162050"/>
                  <a:gd name="connsiteX7" fmla="*/ 295965 w 876300"/>
                  <a:gd name="connsiteY7" fmla="*/ 902299 h 1162050"/>
                  <a:gd name="connsiteX8" fmla="*/ 269737 w 876300"/>
                  <a:gd name="connsiteY8" fmla="*/ 875236 h 1162050"/>
                  <a:gd name="connsiteX9" fmla="*/ 269737 w 876300"/>
                  <a:gd name="connsiteY9" fmla="*/ 853724 h 1162050"/>
                  <a:gd name="connsiteX10" fmla="*/ 291134 w 876300"/>
                  <a:gd name="connsiteY10" fmla="*/ 853724 h 1162050"/>
                  <a:gd name="connsiteX11" fmla="*/ 306319 w 876300"/>
                  <a:gd name="connsiteY11" fmla="*/ 869684 h 1162050"/>
                  <a:gd name="connsiteX12" fmla="*/ 338759 w 876300"/>
                  <a:gd name="connsiteY12" fmla="*/ 837069 h 1162050"/>
                  <a:gd name="connsiteX13" fmla="*/ 365677 w 876300"/>
                  <a:gd name="connsiteY13" fmla="*/ 810005 h 1162050"/>
                  <a:gd name="connsiteX14" fmla="*/ 379482 w 876300"/>
                  <a:gd name="connsiteY14" fmla="*/ 796821 h 1162050"/>
                  <a:gd name="connsiteX15" fmla="*/ 379482 w 876300"/>
                  <a:gd name="connsiteY15" fmla="*/ 526252 h 1162050"/>
                  <a:gd name="connsiteX16" fmla="*/ 400879 w 876300"/>
                  <a:gd name="connsiteY16" fmla="*/ 526252 h 1162050"/>
                  <a:gd name="connsiteX17" fmla="*/ 400879 w 876300"/>
                  <a:gd name="connsiteY17" fmla="*/ 548458 h 1162050"/>
                  <a:gd name="connsiteX18" fmla="*/ 371199 w 876300"/>
                  <a:gd name="connsiteY18" fmla="*/ 578297 h 1162050"/>
                  <a:gd name="connsiteX19" fmla="*/ 340830 w 876300"/>
                  <a:gd name="connsiteY19" fmla="*/ 608831 h 1162050"/>
                  <a:gd name="connsiteX20" fmla="*/ 317362 w 876300"/>
                  <a:gd name="connsiteY20" fmla="*/ 631731 h 1162050"/>
                  <a:gd name="connsiteX21" fmla="*/ 306319 w 876300"/>
                  <a:gd name="connsiteY21" fmla="*/ 636588 h 1162050"/>
                  <a:gd name="connsiteX22" fmla="*/ 295965 w 876300"/>
                  <a:gd name="connsiteY22" fmla="*/ 631731 h 1162050"/>
                  <a:gd name="connsiteX23" fmla="*/ 269737 w 876300"/>
                  <a:gd name="connsiteY23" fmla="*/ 605361 h 1162050"/>
                  <a:gd name="connsiteX24" fmla="*/ 269737 w 876300"/>
                  <a:gd name="connsiteY24" fmla="*/ 583849 h 1162050"/>
                  <a:gd name="connsiteX25" fmla="*/ 291134 w 876300"/>
                  <a:gd name="connsiteY25" fmla="*/ 583849 h 1162050"/>
                  <a:gd name="connsiteX26" fmla="*/ 306319 w 876300"/>
                  <a:gd name="connsiteY26" fmla="*/ 599809 h 1162050"/>
                  <a:gd name="connsiteX27" fmla="*/ 338759 w 876300"/>
                  <a:gd name="connsiteY27" fmla="*/ 567194 h 1162050"/>
                  <a:gd name="connsiteX28" fmla="*/ 365677 w 876300"/>
                  <a:gd name="connsiteY28" fmla="*/ 540130 h 1162050"/>
                  <a:gd name="connsiteX29" fmla="*/ 379482 w 876300"/>
                  <a:gd name="connsiteY29" fmla="*/ 526252 h 1162050"/>
                  <a:gd name="connsiteX30" fmla="*/ 379482 w 876300"/>
                  <a:gd name="connsiteY30" fmla="*/ 252309 h 1162050"/>
                  <a:gd name="connsiteX31" fmla="*/ 400879 w 876300"/>
                  <a:gd name="connsiteY31" fmla="*/ 252309 h 1162050"/>
                  <a:gd name="connsiteX32" fmla="*/ 400879 w 876300"/>
                  <a:gd name="connsiteY32" fmla="*/ 273821 h 1162050"/>
                  <a:gd name="connsiteX33" fmla="*/ 371199 w 876300"/>
                  <a:gd name="connsiteY33" fmla="*/ 303660 h 1162050"/>
                  <a:gd name="connsiteX34" fmla="*/ 340830 w 876300"/>
                  <a:gd name="connsiteY34" fmla="*/ 334194 h 1162050"/>
                  <a:gd name="connsiteX35" fmla="*/ 317362 w 876300"/>
                  <a:gd name="connsiteY35" fmla="*/ 357787 h 1162050"/>
                  <a:gd name="connsiteX36" fmla="*/ 306319 w 876300"/>
                  <a:gd name="connsiteY36" fmla="*/ 361951 h 1162050"/>
                  <a:gd name="connsiteX37" fmla="*/ 295965 w 876300"/>
                  <a:gd name="connsiteY37" fmla="*/ 357787 h 1162050"/>
                  <a:gd name="connsiteX38" fmla="*/ 269737 w 876300"/>
                  <a:gd name="connsiteY38" fmla="*/ 331418 h 1162050"/>
                  <a:gd name="connsiteX39" fmla="*/ 269737 w 876300"/>
                  <a:gd name="connsiteY39" fmla="*/ 309906 h 1162050"/>
                  <a:gd name="connsiteX40" fmla="*/ 291134 w 876300"/>
                  <a:gd name="connsiteY40" fmla="*/ 309906 h 1162050"/>
                  <a:gd name="connsiteX41" fmla="*/ 306319 w 876300"/>
                  <a:gd name="connsiteY41" fmla="*/ 325172 h 1162050"/>
                  <a:gd name="connsiteX42" fmla="*/ 338759 w 876300"/>
                  <a:gd name="connsiteY42" fmla="*/ 292557 h 1162050"/>
                  <a:gd name="connsiteX43" fmla="*/ 365677 w 876300"/>
                  <a:gd name="connsiteY43" fmla="*/ 266187 h 1162050"/>
                  <a:gd name="connsiteX44" fmla="*/ 379482 w 876300"/>
                  <a:gd name="connsiteY44" fmla="*/ 252309 h 1162050"/>
                  <a:gd name="connsiteX45" fmla="*/ 15325 w 876300"/>
                  <a:gd name="connsiteY45" fmla="*/ 0 h 1162050"/>
                  <a:gd name="connsiteX46" fmla="*/ 266095 w 876300"/>
                  <a:gd name="connsiteY46" fmla="*/ 0 h 1162050"/>
                  <a:gd name="connsiteX47" fmla="*/ 266095 w 876300"/>
                  <a:gd name="connsiteY47" fmla="*/ 30617 h 1162050"/>
                  <a:gd name="connsiteX48" fmla="*/ 30650 w 876300"/>
                  <a:gd name="connsiteY48" fmla="*/ 30617 h 1162050"/>
                  <a:gd name="connsiteX49" fmla="*/ 30650 w 876300"/>
                  <a:gd name="connsiteY49" fmla="*/ 1131433 h 1162050"/>
                  <a:gd name="connsiteX50" fmla="*/ 845651 w 876300"/>
                  <a:gd name="connsiteY50" fmla="*/ 1131433 h 1162050"/>
                  <a:gd name="connsiteX51" fmla="*/ 845651 w 876300"/>
                  <a:gd name="connsiteY51" fmla="*/ 30617 h 1162050"/>
                  <a:gd name="connsiteX52" fmla="*/ 610206 w 876300"/>
                  <a:gd name="connsiteY52" fmla="*/ 30617 h 1162050"/>
                  <a:gd name="connsiteX53" fmla="*/ 610206 w 876300"/>
                  <a:gd name="connsiteY53" fmla="*/ 0 h 1162050"/>
                  <a:gd name="connsiteX54" fmla="*/ 860975 w 876300"/>
                  <a:gd name="connsiteY54" fmla="*/ 0 h 1162050"/>
                  <a:gd name="connsiteX55" fmla="*/ 876300 w 876300"/>
                  <a:gd name="connsiteY55" fmla="*/ 15309 h 1162050"/>
                  <a:gd name="connsiteX56" fmla="*/ 876300 w 876300"/>
                  <a:gd name="connsiteY56" fmla="*/ 1146742 h 1162050"/>
                  <a:gd name="connsiteX57" fmla="*/ 860975 w 876300"/>
                  <a:gd name="connsiteY57" fmla="*/ 1162050 h 1162050"/>
                  <a:gd name="connsiteX58" fmla="*/ 15325 w 876300"/>
                  <a:gd name="connsiteY58" fmla="*/ 1162050 h 1162050"/>
                  <a:gd name="connsiteX59" fmla="*/ 0 w 876300"/>
                  <a:gd name="connsiteY59" fmla="*/ 1146742 h 1162050"/>
                  <a:gd name="connsiteX60" fmla="*/ 0 w 876300"/>
                  <a:gd name="connsiteY60" fmla="*/ 15309 h 1162050"/>
                  <a:gd name="connsiteX61" fmla="*/ 15325 w 876300"/>
                  <a:gd name="connsiteY61" fmla="*/ 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76300" h="1162050">
                    <a:moveTo>
                      <a:pt x="379482" y="796821"/>
                    </a:moveTo>
                    <a:cubicBezTo>
                      <a:pt x="385004" y="790575"/>
                      <a:pt x="394667" y="790575"/>
                      <a:pt x="400879" y="796821"/>
                    </a:cubicBezTo>
                    <a:cubicBezTo>
                      <a:pt x="406400" y="802372"/>
                      <a:pt x="406400" y="812087"/>
                      <a:pt x="400879" y="818333"/>
                    </a:cubicBezTo>
                    <a:cubicBezTo>
                      <a:pt x="400879" y="818333"/>
                      <a:pt x="400879" y="818333"/>
                      <a:pt x="371199" y="848172"/>
                    </a:cubicBezTo>
                    <a:cubicBezTo>
                      <a:pt x="371199" y="848172"/>
                      <a:pt x="371199" y="848172"/>
                      <a:pt x="340830" y="878706"/>
                    </a:cubicBezTo>
                    <a:cubicBezTo>
                      <a:pt x="340830" y="878706"/>
                      <a:pt x="340830" y="878706"/>
                      <a:pt x="317362" y="902299"/>
                    </a:cubicBezTo>
                    <a:cubicBezTo>
                      <a:pt x="314601" y="905075"/>
                      <a:pt x="310460" y="906463"/>
                      <a:pt x="306319" y="906463"/>
                    </a:cubicBezTo>
                    <a:cubicBezTo>
                      <a:pt x="302868" y="906463"/>
                      <a:pt x="298726" y="905075"/>
                      <a:pt x="295965" y="902299"/>
                    </a:cubicBezTo>
                    <a:cubicBezTo>
                      <a:pt x="295965" y="902299"/>
                      <a:pt x="295965" y="902299"/>
                      <a:pt x="269737" y="875236"/>
                    </a:cubicBezTo>
                    <a:cubicBezTo>
                      <a:pt x="263525" y="869684"/>
                      <a:pt x="263525" y="859969"/>
                      <a:pt x="269737" y="853724"/>
                    </a:cubicBezTo>
                    <a:cubicBezTo>
                      <a:pt x="275259" y="848172"/>
                      <a:pt x="284922" y="848172"/>
                      <a:pt x="291134" y="853724"/>
                    </a:cubicBezTo>
                    <a:cubicBezTo>
                      <a:pt x="291134" y="853724"/>
                      <a:pt x="291134" y="853724"/>
                      <a:pt x="306319" y="869684"/>
                    </a:cubicBezTo>
                    <a:cubicBezTo>
                      <a:pt x="306319" y="869684"/>
                      <a:pt x="306319" y="869684"/>
                      <a:pt x="338759" y="837069"/>
                    </a:cubicBezTo>
                    <a:cubicBezTo>
                      <a:pt x="338759" y="837069"/>
                      <a:pt x="338759" y="837069"/>
                      <a:pt x="365677" y="810005"/>
                    </a:cubicBezTo>
                    <a:cubicBezTo>
                      <a:pt x="365677" y="810005"/>
                      <a:pt x="365677" y="810005"/>
                      <a:pt x="379482" y="796821"/>
                    </a:cubicBezTo>
                    <a:close/>
                    <a:moveTo>
                      <a:pt x="379482" y="526252"/>
                    </a:moveTo>
                    <a:cubicBezTo>
                      <a:pt x="385004" y="520700"/>
                      <a:pt x="394667" y="520700"/>
                      <a:pt x="400879" y="526252"/>
                    </a:cubicBezTo>
                    <a:cubicBezTo>
                      <a:pt x="406400" y="532497"/>
                      <a:pt x="406400" y="542212"/>
                      <a:pt x="400879" y="548458"/>
                    </a:cubicBezTo>
                    <a:cubicBezTo>
                      <a:pt x="400879" y="548458"/>
                      <a:pt x="400879" y="548458"/>
                      <a:pt x="371199" y="578297"/>
                    </a:cubicBezTo>
                    <a:cubicBezTo>
                      <a:pt x="371199" y="578297"/>
                      <a:pt x="371199" y="578297"/>
                      <a:pt x="340830" y="608831"/>
                    </a:cubicBezTo>
                    <a:cubicBezTo>
                      <a:pt x="340830" y="608831"/>
                      <a:pt x="340830" y="608831"/>
                      <a:pt x="317362" y="631731"/>
                    </a:cubicBezTo>
                    <a:cubicBezTo>
                      <a:pt x="314601" y="635200"/>
                      <a:pt x="310460" y="636588"/>
                      <a:pt x="306319" y="636588"/>
                    </a:cubicBezTo>
                    <a:cubicBezTo>
                      <a:pt x="302868" y="636588"/>
                      <a:pt x="298726" y="635200"/>
                      <a:pt x="295965" y="631731"/>
                    </a:cubicBezTo>
                    <a:cubicBezTo>
                      <a:pt x="295965" y="631731"/>
                      <a:pt x="295965" y="631731"/>
                      <a:pt x="269737" y="605361"/>
                    </a:cubicBezTo>
                    <a:cubicBezTo>
                      <a:pt x="263525" y="599809"/>
                      <a:pt x="263525" y="590094"/>
                      <a:pt x="269737" y="583849"/>
                    </a:cubicBezTo>
                    <a:cubicBezTo>
                      <a:pt x="275259" y="578297"/>
                      <a:pt x="284922" y="578297"/>
                      <a:pt x="291134" y="583849"/>
                    </a:cubicBezTo>
                    <a:cubicBezTo>
                      <a:pt x="291134" y="583849"/>
                      <a:pt x="291134" y="583849"/>
                      <a:pt x="306319" y="599809"/>
                    </a:cubicBezTo>
                    <a:cubicBezTo>
                      <a:pt x="306319" y="599809"/>
                      <a:pt x="306319" y="599809"/>
                      <a:pt x="338759" y="567194"/>
                    </a:cubicBezTo>
                    <a:cubicBezTo>
                      <a:pt x="338759" y="567194"/>
                      <a:pt x="338759" y="567194"/>
                      <a:pt x="365677" y="540130"/>
                    </a:cubicBezTo>
                    <a:cubicBezTo>
                      <a:pt x="365677" y="540130"/>
                      <a:pt x="365677" y="540130"/>
                      <a:pt x="379482" y="526252"/>
                    </a:cubicBezTo>
                    <a:close/>
                    <a:moveTo>
                      <a:pt x="379482" y="252309"/>
                    </a:moveTo>
                    <a:cubicBezTo>
                      <a:pt x="385004" y="246063"/>
                      <a:pt x="394667" y="246063"/>
                      <a:pt x="400879" y="252309"/>
                    </a:cubicBezTo>
                    <a:cubicBezTo>
                      <a:pt x="406400" y="258554"/>
                      <a:pt x="406400" y="267575"/>
                      <a:pt x="400879" y="273821"/>
                    </a:cubicBezTo>
                    <a:cubicBezTo>
                      <a:pt x="400879" y="273821"/>
                      <a:pt x="400879" y="273821"/>
                      <a:pt x="371199" y="303660"/>
                    </a:cubicBezTo>
                    <a:cubicBezTo>
                      <a:pt x="371199" y="303660"/>
                      <a:pt x="371199" y="303660"/>
                      <a:pt x="340830" y="334194"/>
                    </a:cubicBezTo>
                    <a:cubicBezTo>
                      <a:pt x="340830" y="334194"/>
                      <a:pt x="340830" y="334194"/>
                      <a:pt x="317362" y="357787"/>
                    </a:cubicBezTo>
                    <a:cubicBezTo>
                      <a:pt x="314601" y="360563"/>
                      <a:pt x="310460" y="361951"/>
                      <a:pt x="306319" y="361951"/>
                    </a:cubicBezTo>
                    <a:cubicBezTo>
                      <a:pt x="302868" y="361951"/>
                      <a:pt x="298726" y="360563"/>
                      <a:pt x="295965" y="357787"/>
                    </a:cubicBezTo>
                    <a:cubicBezTo>
                      <a:pt x="295965" y="357787"/>
                      <a:pt x="295965" y="357787"/>
                      <a:pt x="269737" y="331418"/>
                    </a:cubicBezTo>
                    <a:cubicBezTo>
                      <a:pt x="263525" y="325172"/>
                      <a:pt x="263525" y="315457"/>
                      <a:pt x="269737" y="309906"/>
                    </a:cubicBezTo>
                    <a:cubicBezTo>
                      <a:pt x="275259" y="303660"/>
                      <a:pt x="284922" y="303660"/>
                      <a:pt x="291134" y="309906"/>
                    </a:cubicBezTo>
                    <a:cubicBezTo>
                      <a:pt x="291134" y="309906"/>
                      <a:pt x="291134" y="309906"/>
                      <a:pt x="306319" y="325172"/>
                    </a:cubicBezTo>
                    <a:cubicBezTo>
                      <a:pt x="306319" y="325172"/>
                      <a:pt x="306319" y="325172"/>
                      <a:pt x="338759" y="292557"/>
                    </a:cubicBezTo>
                    <a:cubicBezTo>
                      <a:pt x="338759" y="292557"/>
                      <a:pt x="338759" y="292557"/>
                      <a:pt x="365677" y="266187"/>
                    </a:cubicBezTo>
                    <a:cubicBezTo>
                      <a:pt x="365677" y="266187"/>
                      <a:pt x="365677" y="266187"/>
                      <a:pt x="379482" y="252309"/>
                    </a:cubicBezTo>
                    <a:close/>
                    <a:moveTo>
                      <a:pt x="15325" y="0"/>
                    </a:moveTo>
                    <a:cubicBezTo>
                      <a:pt x="15325" y="0"/>
                      <a:pt x="15325" y="0"/>
                      <a:pt x="266095" y="0"/>
                    </a:cubicBezTo>
                    <a:cubicBezTo>
                      <a:pt x="266095" y="0"/>
                      <a:pt x="266095" y="0"/>
                      <a:pt x="266095" y="30617"/>
                    </a:cubicBezTo>
                    <a:cubicBezTo>
                      <a:pt x="266095" y="30617"/>
                      <a:pt x="266095" y="30617"/>
                      <a:pt x="30650" y="30617"/>
                    </a:cubicBezTo>
                    <a:cubicBezTo>
                      <a:pt x="30650" y="30617"/>
                      <a:pt x="30650" y="30617"/>
                      <a:pt x="30650" y="1131433"/>
                    </a:cubicBezTo>
                    <a:cubicBezTo>
                      <a:pt x="30650" y="1131433"/>
                      <a:pt x="30650" y="1131433"/>
                      <a:pt x="845651" y="1131433"/>
                    </a:cubicBezTo>
                    <a:cubicBezTo>
                      <a:pt x="845651" y="1131433"/>
                      <a:pt x="845651" y="1131433"/>
                      <a:pt x="845651" y="30617"/>
                    </a:cubicBezTo>
                    <a:cubicBezTo>
                      <a:pt x="845651" y="30617"/>
                      <a:pt x="845651" y="30617"/>
                      <a:pt x="610206" y="30617"/>
                    </a:cubicBezTo>
                    <a:cubicBezTo>
                      <a:pt x="610206" y="30617"/>
                      <a:pt x="610206" y="30617"/>
                      <a:pt x="610206" y="0"/>
                    </a:cubicBezTo>
                    <a:cubicBezTo>
                      <a:pt x="610206" y="0"/>
                      <a:pt x="610206" y="0"/>
                      <a:pt x="860975" y="0"/>
                    </a:cubicBezTo>
                    <a:cubicBezTo>
                      <a:pt x="870031" y="0"/>
                      <a:pt x="876300" y="6959"/>
                      <a:pt x="876300" y="15309"/>
                    </a:cubicBezTo>
                    <a:cubicBezTo>
                      <a:pt x="876300" y="15309"/>
                      <a:pt x="876300" y="15309"/>
                      <a:pt x="876300" y="1146742"/>
                    </a:cubicBezTo>
                    <a:cubicBezTo>
                      <a:pt x="876300" y="1155788"/>
                      <a:pt x="870031" y="1162050"/>
                      <a:pt x="860975" y="1162050"/>
                    </a:cubicBezTo>
                    <a:cubicBezTo>
                      <a:pt x="860975" y="1162050"/>
                      <a:pt x="860975" y="1162050"/>
                      <a:pt x="15325" y="1162050"/>
                    </a:cubicBezTo>
                    <a:cubicBezTo>
                      <a:pt x="6269" y="1162050"/>
                      <a:pt x="0" y="1155788"/>
                      <a:pt x="0" y="1146742"/>
                    </a:cubicBezTo>
                    <a:cubicBezTo>
                      <a:pt x="0" y="1146742"/>
                      <a:pt x="0" y="1146742"/>
                      <a:pt x="0" y="15309"/>
                    </a:cubicBezTo>
                    <a:cubicBezTo>
                      <a:pt x="0" y="6959"/>
                      <a:pt x="6269" y="0"/>
                      <a:pt x="15325" y="0"/>
                    </a:cubicBez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0" name="Freeform 29">
                <a:extLst>
                  <a:ext uri="{FF2B5EF4-FFF2-40B4-BE49-F238E27FC236}">
                    <a16:creationId xmlns:a16="http://schemas.microsoft.com/office/drawing/2014/main" id="{73A04A8C-4245-0E2E-D0EC-9771E19DB2E5}"/>
                  </a:ext>
                </a:extLst>
              </p:cNvPr>
              <p:cNvSpPr>
                <a:spLocks/>
              </p:cNvSpPr>
              <p:nvPr/>
            </p:nvSpPr>
            <p:spPr bwMode="auto">
              <a:xfrm>
                <a:off x="5880100" y="2792413"/>
                <a:ext cx="420688" cy="1066800"/>
              </a:xfrm>
              <a:custGeom>
                <a:avLst/>
                <a:gdLst>
                  <a:gd name="connsiteX0" fmla="*/ 373817 w 420688"/>
                  <a:gd name="connsiteY0" fmla="*/ 923925 h 1066800"/>
                  <a:gd name="connsiteX1" fmla="*/ 406784 w 420688"/>
                  <a:gd name="connsiteY1" fmla="*/ 930891 h 1066800"/>
                  <a:gd name="connsiteX2" fmla="*/ 408844 w 420688"/>
                  <a:gd name="connsiteY2" fmla="*/ 932284 h 1066800"/>
                  <a:gd name="connsiteX3" fmla="*/ 401289 w 420688"/>
                  <a:gd name="connsiteY3" fmla="*/ 952484 h 1066800"/>
                  <a:gd name="connsiteX4" fmla="*/ 398542 w 420688"/>
                  <a:gd name="connsiteY4" fmla="*/ 950394 h 1066800"/>
                  <a:gd name="connsiteX5" fmla="*/ 374504 w 420688"/>
                  <a:gd name="connsiteY5" fmla="*/ 944822 h 1066800"/>
                  <a:gd name="connsiteX6" fmla="*/ 349780 w 420688"/>
                  <a:gd name="connsiteY6" fmla="*/ 958056 h 1066800"/>
                  <a:gd name="connsiteX7" fmla="*/ 340851 w 420688"/>
                  <a:gd name="connsiteY7" fmla="*/ 993581 h 1066800"/>
                  <a:gd name="connsiteX8" fmla="*/ 350466 w 420688"/>
                  <a:gd name="connsiteY8" fmla="*/ 1027015 h 1066800"/>
                  <a:gd name="connsiteX9" fmla="*/ 374504 w 420688"/>
                  <a:gd name="connsiteY9" fmla="*/ 1039553 h 1066800"/>
                  <a:gd name="connsiteX10" fmla="*/ 399229 w 420688"/>
                  <a:gd name="connsiteY10" fmla="*/ 1027712 h 1066800"/>
                  <a:gd name="connsiteX11" fmla="*/ 401289 w 420688"/>
                  <a:gd name="connsiteY11" fmla="*/ 1024926 h 1066800"/>
                  <a:gd name="connsiteX12" fmla="*/ 414338 w 420688"/>
                  <a:gd name="connsiteY12" fmla="*/ 1043036 h 1066800"/>
                  <a:gd name="connsiteX13" fmla="*/ 412965 w 420688"/>
                  <a:gd name="connsiteY13" fmla="*/ 1045126 h 1066800"/>
                  <a:gd name="connsiteX14" fmla="*/ 372444 w 420688"/>
                  <a:gd name="connsiteY14" fmla="*/ 1060450 h 1066800"/>
                  <a:gd name="connsiteX15" fmla="*/ 331923 w 420688"/>
                  <a:gd name="connsiteY15" fmla="*/ 1041643 h 1066800"/>
                  <a:gd name="connsiteX16" fmla="*/ 317500 w 420688"/>
                  <a:gd name="connsiteY16" fmla="*/ 992884 h 1066800"/>
                  <a:gd name="connsiteX17" fmla="*/ 332610 w 420688"/>
                  <a:gd name="connsiteY17" fmla="*/ 943429 h 1066800"/>
                  <a:gd name="connsiteX18" fmla="*/ 373817 w 420688"/>
                  <a:gd name="connsiteY18" fmla="*/ 923925 h 1066800"/>
                  <a:gd name="connsiteX19" fmla="*/ 15341 w 420688"/>
                  <a:gd name="connsiteY19" fmla="*/ 917575 h 1066800"/>
                  <a:gd name="connsiteX20" fmla="*/ 105294 w 420688"/>
                  <a:gd name="connsiteY20" fmla="*/ 917575 h 1066800"/>
                  <a:gd name="connsiteX21" fmla="*/ 74612 w 420688"/>
                  <a:gd name="connsiteY21" fmla="*/ 948257 h 1066800"/>
                  <a:gd name="connsiteX22" fmla="*/ 30682 w 420688"/>
                  <a:gd name="connsiteY22" fmla="*/ 948257 h 1066800"/>
                  <a:gd name="connsiteX23" fmla="*/ 30682 w 420688"/>
                  <a:gd name="connsiteY23" fmla="*/ 1036118 h 1066800"/>
                  <a:gd name="connsiteX24" fmla="*/ 118543 w 420688"/>
                  <a:gd name="connsiteY24" fmla="*/ 1036118 h 1066800"/>
                  <a:gd name="connsiteX25" fmla="*/ 118543 w 420688"/>
                  <a:gd name="connsiteY25" fmla="*/ 1032632 h 1066800"/>
                  <a:gd name="connsiteX26" fmla="*/ 149225 w 420688"/>
                  <a:gd name="connsiteY26" fmla="*/ 1001950 h 1066800"/>
                  <a:gd name="connsiteX27" fmla="*/ 149225 w 420688"/>
                  <a:gd name="connsiteY27" fmla="*/ 1051459 h 1066800"/>
                  <a:gd name="connsiteX28" fmla="*/ 133884 w 420688"/>
                  <a:gd name="connsiteY28" fmla="*/ 1066800 h 1066800"/>
                  <a:gd name="connsiteX29" fmla="*/ 15341 w 420688"/>
                  <a:gd name="connsiteY29" fmla="*/ 1066800 h 1066800"/>
                  <a:gd name="connsiteX30" fmla="*/ 0 w 420688"/>
                  <a:gd name="connsiteY30" fmla="*/ 1051459 h 1066800"/>
                  <a:gd name="connsiteX31" fmla="*/ 0 w 420688"/>
                  <a:gd name="connsiteY31" fmla="*/ 932916 h 1066800"/>
                  <a:gd name="connsiteX32" fmla="*/ 15341 w 420688"/>
                  <a:gd name="connsiteY32" fmla="*/ 917575 h 1066800"/>
                  <a:gd name="connsiteX33" fmla="*/ 346075 w 420688"/>
                  <a:gd name="connsiteY33" fmla="*/ 725488 h 1066800"/>
                  <a:gd name="connsiteX34" fmla="*/ 346075 w 420688"/>
                  <a:gd name="connsiteY34" fmla="*/ 769233 h 1066800"/>
                  <a:gd name="connsiteX35" fmla="*/ 357216 w 420688"/>
                  <a:gd name="connsiteY35" fmla="*/ 769938 h 1066800"/>
                  <a:gd name="connsiteX36" fmla="*/ 378800 w 420688"/>
                  <a:gd name="connsiteY36" fmla="*/ 764294 h 1066800"/>
                  <a:gd name="connsiteX37" fmla="*/ 385763 w 420688"/>
                  <a:gd name="connsiteY37" fmla="*/ 746655 h 1066800"/>
                  <a:gd name="connsiteX38" fmla="*/ 379497 w 420688"/>
                  <a:gd name="connsiteY38" fmla="*/ 730427 h 1066800"/>
                  <a:gd name="connsiteX39" fmla="*/ 357216 w 420688"/>
                  <a:gd name="connsiteY39" fmla="*/ 725488 h 1066800"/>
                  <a:gd name="connsiteX40" fmla="*/ 346075 w 420688"/>
                  <a:gd name="connsiteY40" fmla="*/ 725488 h 1066800"/>
                  <a:gd name="connsiteX41" fmla="*/ 346075 w 420688"/>
                  <a:gd name="connsiteY41" fmla="*/ 676275 h 1066800"/>
                  <a:gd name="connsiteX42" fmla="*/ 346075 w 420688"/>
                  <a:gd name="connsiteY42" fmla="*/ 707335 h 1066800"/>
                  <a:gd name="connsiteX43" fmla="*/ 356884 w 420688"/>
                  <a:gd name="connsiteY43" fmla="*/ 708025 h 1066800"/>
                  <a:gd name="connsiteX44" fmla="*/ 377825 w 420688"/>
                  <a:gd name="connsiteY44" fmla="*/ 690770 h 1066800"/>
                  <a:gd name="connsiteX45" fmla="*/ 358235 w 420688"/>
                  <a:gd name="connsiteY45" fmla="*/ 676275 h 1066800"/>
                  <a:gd name="connsiteX46" fmla="*/ 346075 w 420688"/>
                  <a:gd name="connsiteY46" fmla="*/ 676275 h 1066800"/>
                  <a:gd name="connsiteX47" fmla="*/ 358211 w 420688"/>
                  <a:gd name="connsiteY47" fmla="*/ 655638 h 1066800"/>
                  <a:gd name="connsiteX48" fmla="*/ 388630 w 420688"/>
                  <a:gd name="connsiteY48" fmla="*/ 664667 h 1066800"/>
                  <a:gd name="connsiteX49" fmla="*/ 400383 w 420688"/>
                  <a:gd name="connsiteY49" fmla="*/ 689670 h 1066800"/>
                  <a:gd name="connsiteX50" fmla="*/ 392778 w 420688"/>
                  <a:gd name="connsiteY50" fmla="*/ 707728 h 1066800"/>
                  <a:gd name="connsiteX51" fmla="*/ 384482 w 420688"/>
                  <a:gd name="connsiteY51" fmla="*/ 714673 h 1066800"/>
                  <a:gd name="connsiteX52" fmla="*/ 400383 w 420688"/>
                  <a:gd name="connsiteY52" fmla="*/ 725091 h 1066800"/>
                  <a:gd name="connsiteX53" fmla="*/ 407987 w 420688"/>
                  <a:gd name="connsiteY53" fmla="*/ 749400 h 1066800"/>
                  <a:gd name="connsiteX54" fmla="*/ 394852 w 420688"/>
                  <a:gd name="connsiteY54" fmla="*/ 778570 h 1066800"/>
                  <a:gd name="connsiteX55" fmla="*/ 360977 w 420688"/>
                  <a:gd name="connsiteY55" fmla="*/ 788988 h 1066800"/>
                  <a:gd name="connsiteX56" fmla="*/ 322262 w 420688"/>
                  <a:gd name="connsiteY56" fmla="*/ 788988 h 1066800"/>
                  <a:gd name="connsiteX57" fmla="*/ 322262 w 420688"/>
                  <a:gd name="connsiteY57" fmla="*/ 657027 h 1066800"/>
                  <a:gd name="connsiteX58" fmla="*/ 325028 w 420688"/>
                  <a:gd name="connsiteY58" fmla="*/ 657027 h 1066800"/>
                  <a:gd name="connsiteX59" fmla="*/ 358211 w 420688"/>
                  <a:gd name="connsiteY59" fmla="*/ 655638 h 1066800"/>
                  <a:gd name="connsiteX60" fmla="*/ 15341 w 420688"/>
                  <a:gd name="connsiteY60" fmla="*/ 647700 h 1066800"/>
                  <a:gd name="connsiteX61" fmla="*/ 105294 w 420688"/>
                  <a:gd name="connsiteY61" fmla="*/ 647700 h 1066800"/>
                  <a:gd name="connsiteX62" fmla="*/ 74612 w 420688"/>
                  <a:gd name="connsiteY62" fmla="*/ 678382 h 1066800"/>
                  <a:gd name="connsiteX63" fmla="*/ 30682 w 420688"/>
                  <a:gd name="connsiteY63" fmla="*/ 678382 h 1066800"/>
                  <a:gd name="connsiteX64" fmla="*/ 30682 w 420688"/>
                  <a:gd name="connsiteY64" fmla="*/ 766243 h 1066800"/>
                  <a:gd name="connsiteX65" fmla="*/ 118543 w 420688"/>
                  <a:gd name="connsiteY65" fmla="*/ 766243 h 1066800"/>
                  <a:gd name="connsiteX66" fmla="*/ 118543 w 420688"/>
                  <a:gd name="connsiteY66" fmla="*/ 762757 h 1066800"/>
                  <a:gd name="connsiteX67" fmla="*/ 149225 w 420688"/>
                  <a:gd name="connsiteY67" fmla="*/ 732075 h 1066800"/>
                  <a:gd name="connsiteX68" fmla="*/ 149225 w 420688"/>
                  <a:gd name="connsiteY68" fmla="*/ 781584 h 1066800"/>
                  <a:gd name="connsiteX69" fmla="*/ 133884 w 420688"/>
                  <a:gd name="connsiteY69" fmla="*/ 796925 h 1066800"/>
                  <a:gd name="connsiteX70" fmla="*/ 15341 w 420688"/>
                  <a:gd name="connsiteY70" fmla="*/ 796925 h 1066800"/>
                  <a:gd name="connsiteX71" fmla="*/ 0 w 420688"/>
                  <a:gd name="connsiteY71" fmla="*/ 781584 h 1066800"/>
                  <a:gd name="connsiteX72" fmla="*/ 0 w 420688"/>
                  <a:gd name="connsiteY72" fmla="*/ 663041 h 1066800"/>
                  <a:gd name="connsiteX73" fmla="*/ 15341 w 420688"/>
                  <a:gd name="connsiteY73" fmla="*/ 647700 h 1066800"/>
                  <a:gd name="connsiteX74" fmla="*/ 365125 w 420688"/>
                  <a:gd name="connsiteY74" fmla="*/ 425450 h 1066800"/>
                  <a:gd name="connsiteX75" fmla="*/ 350837 w 420688"/>
                  <a:gd name="connsiteY75" fmla="*/ 469900 h 1066800"/>
                  <a:gd name="connsiteX76" fmla="*/ 379412 w 420688"/>
                  <a:gd name="connsiteY76" fmla="*/ 469900 h 1066800"/>
                  <a:gd name="connsiteX77" fmla="*/ 361950 w 420688"/>
                  <a:gd name="connsiteY77" fmla="*/ 381000 h 1066800"/>
                  <a:gd name="connsiteX78" fmla="*/ 369888 w 420688"/>
                  <a:gd name="connsiteY78" fmla="*/ 381000 h 1066800"/>
                  <a:gd name="connsiteX79" fmla="*/ 420688 w 420688"/>
                  <a:gd name="connsiteY79" fmla="*/ 514350 h 1066800"/>
                  <a:gd name="connsiteX80" fmla="*/ 395288 w 420688"/>
                  <a:gd name="connsiteY80" fmla="*/ 514350 h 1066800"/>
                  <a:gd name="connsiteX81" fmla="*/ 385763 w 420688"/>
                  <a:gd name="connsiteY81" fmla="*/ 487363 h 1066800"/>
                  <a:gd name="connsiteX82" fmla="*/ 342900 w 420688"/>
                  <a:gd name="connsiteY82" fmla="*/ 487363 h 1066800"/>
                  <a:gd name="connsiteX83" fmla="*/ 334963 w 420688"/>
                  <a:gd name="connsiteY83" fmla="*/ 514350 h 1066800"/>
                  <a:gd name="connsiteX84" fmla="*/ 307975 w 420688"/>
                  <a:gd name="connsiteY84" fmla="*/ 514350 h 1066800"/>
                  <a:gd name="connsiteX85" fmla="*/ 15341 w 420688"/>
                  <a:gd name="connsiteY85" fmla="*/ 373063 h 1066800"/>
                  <a:gd name="connsiteX86" fmla="*/ 105294 w 420688"/>
                  <a:gd name="connsiteY86" fmla="*/ 373063 h 1066800"/>
                  <a:gd name="connsiteX87" fmla="*/ 74612 w 420688"/>
                  <a:gd name="connsiteY87" fmla="*/ 403602 h 1066800"/>
                  <a:gd name="connsiteX88" fmla="*/ 30682 w 420688"/>
                  <a:gd name="connsiteY88" fmla="*/ 403602 h 1066800"/>
                  <a:gd name="connsiteX89" fmla="*/ 30682 w 420688"/>
                  <a:gd name="connsiteY89" fmla="*/ 491749 h 1066800"/>
                  <a:gd name="connsiteX90" fmla="*/ 118543 w 420688"/>
                  <a:gd name="connsiteY90" fmla="*/ 491749 h 1066800"/>
                  <a:gd name="connsiteX91" fmla="*/ 118543 w 420688"/>
                  <a:gd name="connsiteY91" fmla="*/ 487584 h 1066800"/>
                  <a:gd name="connsiteX92" fmla="*/ 149225 w 420688"/>
                  <a:gd name="connsiteY92" fmla="*/ 457045 h 1066800"/>
                  <a:gd name="connsiteX93" fmla="*/ 149225 w 420688"/>
                  <a:gd name="connsiteY93" fmla="*/ 507018 h 1066800"/>
                  <a:gd name="connsiteX94" fmla="*/ 133884 w 420688"/>
                  <a:gd name="connsiteY94" fmla="*/ 522288 h 1066800"/>
                  <a:gd name="connsiteX95" fmla="*/ 15341 w 420688"/>
                  <a:gd name="connsiteY95" fmla="*/ 522288 h 1066800"/>
                  <a:gd name="connsiteX96" fmla="*/ 0 w 420688"/>
                  <a:gd name="connsiteY96" fmla="*/ 507018 h 1066800"/>
                  <a:gd name="connsiteX97" fmla="*/ 0 w 420688"/>
                  <a:gd name="connsiteY97" fmla="*/ 388332 h 1066800"/>
                  <a:gd name="connsiteX98" fmla="*/ 15341 w 420688"/>
                  <a:gd name="connsiteY98" fmla="*/ 373063 h 1066800"/>
                  <a:gd name="connsiteX99" fmla="*/ 215900 w 420688"/>
                  <a:gd name="connsiteY99" fmla="*/ 30163 h 1066800"/>
                  <a:gd name="connsiteX100" fmla="*/ 194449 w 420688"/>
                  <a:gd name="connsiteY100" fmla="*/ 33727 h 1066800"/>
                  <a:gd name="connsiteX101" fmla="*/ 161925 w 420688"/>
                  <a:gd name="connsiteY101" fmla="*/ 65088 h 1066800"/>
                  <a:gd name="connsiteX102" fmla="*/ 269875 w 420688"/>
                  <a:gd name="connsiteY102" fmla="*/ 65088 h 1066800"/>
                  <a:gd name="connsiteX103" fmla="*/ 237352 w 420688"/>
                  <a:gd name="connsiteY103" fmla="*/ 33727 h 1066800"/>
                  <a:gd name="connsiteX104" fmla="*/ 215900 w 420688"/>
                  <a:gd name="connsiteY104" fmla="*/ 30163 h 1066800"/>
                  <a:gd name="connsiteX105" fmla="*/ 215900 w 420688"/>
                  <a:gd name="connsiteY105" fmla="*/ 0 h 1066800"/>
                  <a:gd name="connsiteX106" fmla="*/ 286543 w 420688"/>
                  <a:gd name="connsiteY106" fmla="*/ 34032 h 1066800"/>
                  <a:gd name="connsiteX107" fmla="*/ 302473 w 420688"/>
                  <a:gd name="connsiteY107" fmla="*/ 64592 h 1066800"/>
                  <a:gd name="connsiteX108" fmla="*/ 350261 w 420688"/>
                  <a:gd name="connsiteY108" fmla="*/ 64592 h 1066800"/>
                  <a:gd name="connsiteX109" fmla="*/ 357187 w 420688"/>
                  <a:gd name="connsiteY109" fmla="*/ 71537 h 1066800"/>
                  <a:gd name="connsiteX110" fmla="*/ 357187 w 420688"/>
                  <a:gd name="connsiteY110" fmla="*/ 111125 h 1066800"/>
                  <a:gd name="connsiteX111" fmla="*/ 357187 w 420688"/>
                  <a:gd name="connsiteY111" fmla="*/ 141685 h 1066800"/>
                  <a:gd name="connsiteX112" fmla="*/ 357187 w 420688"/>
                  <a:gd name="connsiteY112" fmla="*/ 173633 h 1066800"/>
                  <a:gd name="connsiteX113" fmla="*/ 341950 w 420688"/>
                  <a:gd name="connsiteY113" fmla="*/ 188913 h 1066800"/>
                  <a:gd name="connsiteX114" fmla="*/ 89849 w 420688"/>
                  <a:gd name="connsiteY114" fmla="*/ 188913 h 1066800"/>
                  <a:gd name="connsiteX115" fmla="*/ 74612 w 420688"/>
                  <a:gd name="connsiteY115" fmla="*/ 173633 h 1066800"/>
                  <a:gd name="connsiteX116" fmla="*/ 74612 w 420688"/>
                  <a:gd name="connsiteY116" fmla="*/ 141685 h 1066800"/>
                  <a:gd name="connsiteX117" fmla="*/ 74612 w 420688"/>
                  <a:gd name="connsiteY117" fmla="*/ 111125 h 1066800"/>
                  <a:gd name="connsiteX118" fmla="*/ 74612 w 420688"/>
                  <a:gd name="connsiteY118" fmla="*/ 71537 h 1066800"/>
                  <a:gd name="connsiteX119" fmla="*/ 81538 w 420688"/>
                  <a:gd name="connsiteY119" fmla="*/ 64592 h 1066800"/>
                  <a:gd name="connsiteX120" fmla="*/ 129327 w 420688"/>
                  <a:gd name="connsiteY120" fmla="*/ 64592 h 1066800"/>
                  <a:gd name="connsiteX121" fmla="*/ 145256 w 420688"/>
                  <a:gd name="connsiteY121" fmla="*/ 34032 h 1066800"/>
                  <a:gd name="connsiteX122" fmla="*/ 215900 w 420688"/>
                  <a:gd name="connsiteY122"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420688" h="1066800">
                    <a:moveTo>
                      <a:pt x="373817" y="923925"/>
                    </a:moveTo>
                    <a:cubicBezTo>
                      <a:pt x="387553" y="923925"/>
                      <a:pt x="399229" y="926711"/>
                      <a:pt x="406784" y="930891"/>
                    </a:cubicBezTo>
                    <a:cubicBezTo>
                      <a:pt x="406784" y="930891"/>
                      <a:pt x="406784" y="930891"/>
                      <a:pt x="408844" y="932284"/>
                    </a:cubicBezTo>
                    <a:cubicBezTo>
                      <a:pt x="408844" y="932284"/>
                      <a:pt x="408844" y="932284"/>
                      <a:pt x="401289" y="952484"/>
                    </a:cubicBezTo>
                    <a:cubicBezTo>
                      <a:pt x="401289" y="952484"/>
                      <a:pt x="401289" y="952484"/>
                      <a:pt x="398542" y="950394"/>
                    </a:cubicBezTo>
                    <a:cubicBezTo>
                      <a:pt x="393734" y="946911"/>
                      <a:pt x="385493" y="944822"/>
                      <a:pt x="374504" y="944822"/>
                    </a:cubicBezTo>
                    <a:cubicBezTo>
                      <a:pt x="364202" y="944822"/>
                      <a:pt x="355961" y="949698"/>
                      <a:pt x="349780" y="958056"/>
                    </a:cubicBezTo>
                    <a:cubicBezTo>
                      <a:pt x="343598" y="967112"/>
                      <a:pt x="340851" y="978953"/>
                      <a:pt x="340851" y="993581"/>
                    </a:cubicBezTo>
                    <a:cubicBezTo>
                      <a:pt x="340851" y="1007512"/>
                      <a:pt x="343598" y="1018657"/>
                      <a:pt x="350466" y="1027015"/>
                    </a:cubicBezTo>
                    <a:cubicBezTo>
                      <a:pt x="356648" y="1035374"/>
                      <a:pt x="364202" y="1039553"/>
                      <a:pt x="374504" y="1039553"/>
                    </a:cubicBezTo>
                    <a:cubicBezTo>
                      <a:pt x="385493" y="1039553"/>
                      <a:pt x="393734" y="1035374"/>
                      <a:pt x="399229" y="1027712"/>
                    </a:cubicBezTo>
                    <a:cubicBezTo>
                      <a:pt x="399229" y="1027712"/>
                      <a:pt x="399229" y="1027712"/>
                      <a:pt x="401289" y="1024926"/>
                    </a:cubicBezTo>
                    <a:cubicBezTo>
                      <a:pt x="401289" y="1024926"/>
                      <a:pt x="401289" y="1024926"/>
                      <a:pt x="414338" y="1043036"/>
                    </a:cubicBezTo>
                    <a:cubicBezTo>
                      <a:pt x="414338" y="1043036"/>
                      <a:pt x="414338" y="1043036"/>
                      <a:pt x="412965" y="1045126"/>
                    </a:cubicBezTo>
                    <a:cubicBezTo>
                      <a:pt x="402663" y="1055574"/>
                      <a:pt x="388927" y="1060450"/>
                      <a:pt x="372444" y="1060450"/>
                    </a:cubicBezTo>
                    <a:cubicBezTo>
                      <a:pt x="355274" y="1060450"/>
                      <a:pt x="341538" y="1054181"/>
                      <a:pt x="331923" y="1041643"/>
                    </a:cubicBezTo>
                    <a:cubicBezTo>
                      <a:pt x="322308" y="1029105"/>
                      <a:pt x="317500" y="1013084"/>
                      <a:pt x="317500" y="992884"/>
                    </a:cubicBezTo>
                    <a:cubicBezTo>
                      <a:pt x="317500" y="973381"/>
                      <a:pt x="322308" y="956663"/>
                      <a:pt x="332610" y="943429"/>
                    </a:cubicBezTo>
                    <a:cubicBezTo>
                      <a:pt x="343598" y="930891"/>
                      <a:pt x="357334" y="923925"/>
                      <a:pt x="373817" y="923925"/>
                    </a:cubicBezTo>
                    <a:close/>
                    <a:moveTo>
                      <a:pt x="15341" y="917575"/>
                    </a:moveTo>
                    <a:cubicBezTo>
                      <a:pt x="15341" y="917575"/>
                      <a:pt x="15341" y="917575"/>
                      <a:pt x="105294" y="917575"/>
                    </a:cubicBezTo>
                    <a:cubicBezTo>
                      <a:pt x="105294" y="917575"/>
                      <a:pt x="105294" y="917575"/>
                      <a:pt x="74612" y="948257"/>
                    </a:cubicBezTo>
                    <a:cubicBezTo>
                      <a:pt x="74612" y="948257"/>
                      <a:pt x="74612" y="948257"/>
                      <a:pt x="30682" y="948257"/>
                    </a:cubicBezTo>
                    <a:cubicBezTo>
                      <a:pt x="30682" y="948257"/>
                      <a:pt x="30682" y="948257"/>
                      <a:pt x="30682" y="1036118"/>
                    </a:cubicBezTo>
                    <a:cubicBezTo>
                      <a:pt x="30682" y="1036118"/>
                      <a:pt x="30682" y="1036118"/>
                      <a:pt x="118543" y="1036118"/>
                    </a:cubicBezTo>
                    <a:cubicBezTo>
                      <a:pt x="118543" y="1036118"/>
                      <a:pt x="118543" y="1036118"/>
                      <a:pt x="118543" y="1032632"/>
                    </a:cubicBezTo>
                    <a:cubicBezTo>
                      <a:pt x="118543" y="1032632"/>
                      <a:pt x="118543" y="1032632"/>
                      <a:pt x="149225" y="1001950"/>
                    </a:cubicBezTo>
                    <a:cubicBezTo>
                      <a:pt x="149225" y="1001950"/>
                      <a:pt x="149225" y="1001950"/>
                      <a:pt x="149225" y="1051459"/>
                    </a:cubicBezTo>
                    <a:cubicBezTo>
                      <a:pt x="149225" y="1059827"/>
                      <a:pt x="142252" y="1066800"/>
                      <a:pt x="133884" y="1066800"/>
                    </a:cubicBezTo>
                    <a:cubicBezTo>
                      <a:pt x="133884" y="1066800"/>
                      <a:pt x="133884" y="1066800"/>
                      <a:pt x="15341" y="1066800"/>
                    </a:cubicBezTo>
                    <a:cubicBezTo>
                      <a:pt x="6973" y="1066800"/>
                      <a:pt x="0" y="1059827"/>
                      <a:pt x="0" y="1051459"/>
                    </a:cubicBezTo>
                    <a:lnTo>
                      <a:pt x="0" y="932916"/>
                    </a:lnTo>
                    <a:cubicBezTo>
                      <a:pt x="0" y="924548"/>
                      <a:pt x="6973" y="917575"/>
                      <a:pt x="15341" y="917575"/>
                    </a:cubicBezTo>
                    <a:close/>
                    <a:moveTo>
                      <a:pt x="346075" y="725488"/>
                    </a:moveTo>
                    <a:cubicBezTo>
                      <a:pt x="346075" y="725488"/>
                      <a:pt x="346075" y="725488"/>
                      <a:pt x="346075" y="769233"/>
                    </a:cubicBezTo>
                    <a:cubicBezTo>
                      <a:pt x="350949" y="769938"/>
                      <a:pt x="354431" y="769938"/>
                      <a:pt x="357216" y="769938"/>
                    </a:cubicBezTo>
                    <a:cubicBezTo>
                      <a:pt x="366964" y="769938"/>
                      <a:pt x="374623" y="767821"/>
                      <a:pt x="378800" y="764294"/>
                    </a:cubicBezTo>
                    <a:cubicBezTo>
                      <a:pt x="383674" y="760766"/>
                      <a:pt x="385763" y="755121"/>
                      <a:pt x="385763" y="746655"/>
                    </a:cubicBezTo>
                    <a:cubicBezTo>
                      <a:pt x="385763" y="739599"/>
                      <a:pt x="383674" y="733955"/>
                      <a:pt x="379497" y="730427"/>
                    </a:cubicBezTo>
                    <a:cubicBezTo>
                      <a:pt x="375319" y="726899"/>
                      <a:pt x="367660" y="725488"/>
                      <a:pt x="357216" y="725488"/>
                    </a:cubicBezTo>
                    <a:cubicBezTo>
                      <a:pt x="357216" y="725488"/>
                      <a:pt x="357216" y="725488"/>
                      <a:pt x="346075" y="725488"/>
                    </a:cubicBezTo>
                    <a:close/>
                    <a:moveTo>
                      <a:pt x="346075" y="676275"/>
                    </a:moveTo>
                    <a:cubicBezTo>
                      <a:pt x="346075" y="676275"/>
                      <a:pt x="346075" y="676275"/>
                      <a:pt x="346075" y="707335"/>
                    </a:cubicBezTo>
                    <a:cubicBezTo>
                      <a:pt x="349453" y="708025"/>
                      <a:pt x="352831" y="708025"/>
                      <a:pt x="356884" y="708025"/>
                    </a:cubicBezTo>
                    <a:cubicBezTo>
                      <a:pt x="375799" y="708025"/>
                      <a:pt x="377825" y="698362"/>
                      <a:pt x="377825" y="690770"/>
                    </a:cubicBezTo>
                    <a:cubicBezTo>
                      <a:pt x="377825" y="684558"/>
                      <a:pt x="375799" y="676275"/>
                      <a:pt x="358235" y="676275"/>
                    </a:cubicBezTo>
                    <a:cubicBezTo>
                      <a:pt x="354182" y="676275"/>
                      <a:pt x="350128" y="676275"/>
                      <a:pt x="346075" y="676275"/>
                    </a:cubicBezTo>
                    <a:close/>
                    <a:moveTo>
                      <a:pt x="358211" y="655638"/>
                    </a:moveTo>
                    <a:cubicBezTo>
                      <a:pt x="371347" y="655638"/>
                      <a:pt x="381717" y="658416"/>
                      <a:pt x="388630" y="664667"/>
                    </a:cubicBezTo>
                    <a:cubicBezTo>
                      <a:pt x="396235" y="670223"/>
                      <a:pt x="400383" y="678558"/>
                      <a:pt x="400383" y="689670"/>
                    </a:cubicBezTo>
                    <a:cubicBezTo>
                      <a:pt x="400383" y="696615"/>
                      <a:pt x="397617" y="702172"/>
                      <a:pt x="392778" y="707728"/>
                    </a:cubicBezTo>
                    <a:cubicBezTo>
                      <a:pt x="390013" y="710506"/>
                      <a:pt x="387939" y="712590"/>
                      <a:pt x="384482" y="714673"/>
                    </a:cubicBezTo>
                    <a:cubicBezTo>
                      <a:pt x="391395" y="716757"/>
                      <a:pt x="396926" y="720924"/>
                      <a:pt x="400383" y="725091"/>
                    </a:cubicBezTo>
                    <a:cubicBezTo>
                      <a:pt x="405222" y="731342"/>
                      <a:pt x="407987" y="739676"/>
                      <a:pt x="407987" y="749400"/>
                    </a:cubicBezTo>
                    <a:cubicBezTo>
                      <a:pt x="407987" y="761207"/>
                      <a:pt x="403148" y="770930"/>
                      <a:pt x="394852" y="778570"/>
                    </a:cubicBezTo>
                    <a:cubicBezTo>
                      <a:pt x="385865" y="785515"/>
                      <a:pt x="374803" y="788988"/>
                      <a:pt x="360977" y="788988"/>
                    </a:cubicBezTo>
                    <a:cubicBezTo>
                      <a:pt x="360977" y="788988"/>
                      <a:pt x="360977" y="788988"/>
                      <a:pt x="322262" y="788988"/>
                    </a:cubicBezTo>
                    <a:cubicBezTo>
                      <a:pt x="322262" y="788988"/>
                      <a:pt x="322262" y="788988"/>
                      <a:pt x="322262" y="657027"/>
                    </a:cubicBezTo>
                    <a:cubicBezTo>
                      <a:pt x="322262" y="657027"/>
                      <a:pt x="322262" y="657027"/>
                      <a:pt x="325028" y="657027"/>
                    </a:cubicBezTo>
                    <a:cubicBezTo>
                      <a:pt x="340237" y="656333"/>
                      <a:pt x="351298" y="655638"/>
                      <a:pt x="358211" y="655638"/>
                    </a:cubicBezTo>
                    <a:close/>
                    <a:moveTo>
                      <a:pt x="15341" y="647700"/>
                    </a:moveTo>
                    <a:cubicBezTo>
                      <a:pt x="15341" y="647700"/>
                      <a:pt x="15341" y="647700"/>
                      <a:pt x="105294" y="647700"/>
                    </a:cubicBezTo>
                    <a:cubicBezTo>
                      <a:pt x="105294" y="647700"/>
                      <a:pt x="105294" y="647700"/>
                      <a:pt x="74612" y="678382"/>
                    </a:cubicBezTo>
                    <a:cubicBezTo>
                      <a:pt x="74612" y="678382"/>
                      <a:pt x="74612" y="678382"/>
                      <a:pt x="30682" y="678382"/>
                    </a:cubicBezTo>
                    <a:cubicBezTo>
                      <a:pt x="30682" y="678382"/>
                      <a:pt x="30682" y="678382"/>
                      <a:pt x="30682" y="766243"/>
                    </a:cubicBezTo>
                    <a:cubicBezTo>
                      <a:pt x="30682" y="766243"/>
                      <a:pt x="30682" y="766243"/>
                      <a:pt x="118543" y="766243"/>
                    </a:cubicBezTo>
                    <a:cubicBezTo>
                      <a:pt x="118543" y="766243"/>
                      <a:pt x="118543" y="766243"/>
                      <a:pt x="118543" y="762757"/>
                    </a:cubicBezTo>
                    <a:cubicBezTo>
                      <a:pt x="118543" y="762757"/>
                      <a:pt x="118543" y="762757"/>
                      <a:pt x="149225" y="732075"/>
                    </a:cubicBezTo>
                    <a:cubicBezTo>
                      <a:pt x="149225" y="732075"/>
                      <a:pt x="149225" y="732075"/>
                      <a:pt x="149225" y="781584"/>
                    </a:cubicBezTo>
                    <a:cubicBezTo>
                      <a:pt x="149225" y="789952"/>
                      <a:pt x="142252" y="796925"/>
                      <a:pt x="133884" y="796925"/>
                    </a:cubicBezTo>
                    <a:cubicBezTo>
                      <a:pt x="133884" y="796925"/>
                      <a:pt x="133884" y="796925"/>
                      <a:pt x="15341" y="796925"/>
                    </a:cubicBezTo>
                    <a:cubicBezTo>
                      <a:pt x="6973" y="796925"/>
                      <a:pt x="0" y="789952"/>
                      <a:pt x="0" y="781584"/>
                    </a:cubicBezTo>
                    <a:lnTo>
                      <a:pt x="0" y="663041"/>
                    </a:lnTo>
                    <a:cubicBezTo>
                      <a:pt x="0" y="654673"/>
                      <a:pt x="6973" y="647700"/>
                      <a:pt x="15341" y="647700"/>
                    </a:cubicBezTo>
                    <a:close/>
                    <a:moveTo>
                      <a:pt x="365125" y="425450"/>
                    </a:moveTo>
                    <a:lnTo>
                      <a:pt x="350837" y="469900"/>
                    </a:lnTo>
                    <a:lnTo>
                      <a:pt x="379412" y="469900"/>
                    </a:lnTo>
                    <a:close/>
                    <a:moveTo>
                      <a:pt x="361950" y="381000"/>
                    </a:moveTo>
                    <a:lnTo>
                      <a:pt x="369888" y="381000"/>
                    </a:lnTo>
                    <a:lnTo>
                      <a:pt x="420688" y="514350"/>
                    </a:lnTo>
                    <a:lnTo>
                      <a:pt x="395288" y="514350"/>
                    </a:lnTo>
                    <a:lnTo>
                      <a:pt x="385763" y="487363"/>
                    </a:lnTo>
                    <a:lnTo>
                      <a:pt x="342900" y="487363"/>
                    </a:lnTo>
                    <a:lnTo>
                      <a:pt x="334963" y="514350"/>
                    </a:lnTo>
                    <a:lnTo>
                      <a:pt x="307975" y="514350"/>
                    </a:lnTo>
                    <a:close/>
                    <a:moveTo>
                      <a:pt x="15341" y="373063"/>
                    </a:moveTo>
                    <a:cubicBezTo>
                      <a:pt x="15341" y="373063"/>
                      <a:pt x="15341" y="373063"/>
                      <a:pt x="105294" y="373063"/>
                    </a:cubicBezTo>
                    <a:cubicBezTo>
                      <a:pt x="105294" y="373063"/>
                      <a:pt x="105294" y="373063"/>
                      <a:pt x="74612" y="403602"/>
                    </a:cubicBezTo>
                    <a:cubicBezTo>
                      <a:pt x="74612" y="403602"/>
                      <a:pt x="74612" y="403602"/>
                      <a:pt x="30682" y="403602"/>
                    </a:cubicBezTo>
                    <a:cubicBezTo>
                      <a:pt x="30682" y="403602"/>
                      <a:pt x="30682" y="403602"/>
                      <a:pt x="30682" y="491749"/>
                    </a:cubicBezTo>
                    <a:cubicBezTo>
                      <a:pt x="30682" y="491749"/>
                      <a:pt x="30682" y="491749"/>
                      <a:pt x="118543" y="491749"/>
                    </a:cubicBezTo>
                    <a:cubicBezTo>
                      <a:pt x="118543" y="491749"/>
                      <a:pt x="118543" y="491749"/>
                      <a:pt x="118543" y="487584"/>
                    </a:cubicBezTo>
                    <a:cubicBezTo>
                      <a:pt x="118543" y="487584"/>
                      <a:pt x="118543" y="487584"/>
                      <a:pt x="149225" y="457045"/>
                    </a:cubicBezTo>
                    <a:cubicBezTo>
                      <a:pt x="149225" y="457045"/>
                      <a:pt x="149225" y="457045"/>
                      <a:pt x="149225" y="507018"/>
                    </a:cubicBezTo>
                    <a:cubicBezTo>
                      <a:pt x="149225" y="515347"/>
                      <a:pt x="142252" y="522288"/>
                      <a:pt x="133884" y="522288"/>
                    </a:cubicBezTo>
                    <a:cubicBezTo>
                      <a:pt x="133884" y="522288"/>
                      <a:pt x="133884" y="522288"/>
                      <a:pt x="15341" y="522288"/>
                    </a:cubicBezTo>
                    <a:cubicBezTo>
                      <a:pt x="6973" y="522288"/>
                      <a:pt x="0" y="515347"/>
                      <a:pt x="0" y="507018"/>
                    </a:cubicBezTo>
                    <a:cubicBezTo>
                      <a:pt x="0" y="507018"/>
                      <a:pt x="0" y="507018"/>
                      <a:pt x="0" y="388332"/>
                    </a:cubicBezTo>
                    <a:cubicBezTo>
                      <a:pt x="0" y="380004"/>
                      <a:pt x="6973" y="373063"/>
                      <a:pt x="15341" y="373063"/>
                    </a:cubicBezTo>
                    <a:close/>
                    <a:moveTo>
                      <a:pt x="215900" y="30163"/>
                    </a:moveTo>
                    <a:cubicBezTo>
                      <a:pt x="208288" y="30163"/>
                      <a:pt x="201369" y="31589"/>
                      <a:pt x="194449" y="33727"/>
                    </a:cubicBezTo>
                    <a:cubicBezTo>
                      <a:pt x="180609" y="39429"/>
                      <a:pt x="168845" y="50833"/>
                      <a:pt x="161925" y="65088"/>
                    </a:cubicBezTo>
                    <a:cubicBezTo>
                      <a:pt x="161925" y="65088"/>
                      <a:pt x="161925" y="65088"/>
                      <a:pt x="269875" y="65088"/>
                    </a:cubicBezTo>
                    <a:cubicBezTo>
                      <a:pt x="262955" y="50833"/>
                      <a:pt x="251192" y="39429"/>
                      <a:pt x="237352" y="33727"/>
                    </a:cubicBezTo>
                    <a:cubicBezTo>
                      <a:pt x="230432" y="31589"/>
                      <a:pt x="223512" y="30163"/>
                      <a:pt x="215900" y="30163"/>
                    </a:cubicBezTo>
                    <a:close/>
                    <a:moveTo>
                      <a:pt x="215900" y="0"/>
                    </a:moveTo>
                    <a:cubicBezTo>
                      <a:pt x="244296" y="0"/>
                      <a:pt x="269921" y="13196"/>
                      <a:pt x="286543" y="34032"/>
                    </a:cubicBezTo>
                    <a:cubicBezTo>
                      <a:pt x="293469" y="43061"/>
                      <a:pt x="299010" y="53479"/>
                      <a:pt x="302473" y="64592"/>
                    </a:cubicBezTo>
                    <a:cubicBezTo>
                      <a:pt x="302473" y="64592"/>
                      <a:pt x="302473" y="64592"/>
                      <a:pt x="350261" y="64592"/>
                    </a:cubicBezTo>
                    <a:cubicBezTo>
                      <a:pt x="353724" y="64592"/>
                      <a:pt x="357187" y="67370"/>
                      <a:pt x="357187" y="71537"/>
                    </a:cubicBezTo>
                    <a:cubicBezTo>
                      <a:pt x="357187" y="71537"/>
                      <a:pt x="357187" y="71537"/>
                      <a:pt x="357187" y="111125"/>
                    </a:cubicBezTo>
                    <a:cubicBezTo>
                      <a:pt x="357187" y="111125"/>
                      <a:pt x="357187" y="111125"/>
                      <a:pt x="357187" y="141685"/>
                    </a:cubicBezTo>
                    <a:cubicBezTo>
                      <a:pt x="357187" y="141685"/>
                      <a:pt x="357187" y="141685"/>
                      <a:pt x="357187" y="173633"/>
                    </a:cubicBezTo>
                    <a:cubicBezTo>
                      <a:pt x="357187" y="181968"/>
                      <a:pt x="350261" y="188913"/>
                      <a:pt x="341950" y="188913"/>
                    </a:cubicBezTo>
                    <a:cubicBezTo>
                      <a:pt x="341950" y="188913"/>
                      <a:pt x="341950" y="188913"/>
                      <a:pt x="89849" y="188913"/>
                    </a:cubicBezTo>
                    <a:cubicBezTo>
                      <a:pt x="81538" y="188913"/>
                      <a:pt x="74612" y="181968"/>
                      <a:pt x="74612" y="173633"/>
                    </a:cubicBezTo>
                    <a:cubicBezTo>
                      <a:pt x="74612" y="173633"/>
                      <a:pt x="74612" y="173633"/>
                      <a:pt x="74612" y="141685"/>
                    </a:cubicBezTo>
                    <a:cubicBezTo>
                      <a:pt x="74612" y="141685"/>
                      <a:pt x="74612" y="141685"/>
                      <a:pt x="74612" y="111125"/>
                    </a:cubicBezTo>
                    <a:cubicBezTo>
                      <a:pt x="74612" y="111125"/>
                      <a:pt x="74612" y="111125"/>
                      <a:pt x="74612" y="71537"/>
                    </a:cubicBezTo>
                    <a:cubicBezTo>
                      <a:pt x="74612" y="67370"/>
                      <a:pt x="78075" y="64592"/>
                      <a:pt x="81538" y="64592"/>
                    </a:cubicBezTo>
                    <a:cubicBezTo>
                      <a:pt x="81538" y="64592"/>
                      <a:pt x="81538" y="64592"/>
                      <a:pt x="129327" y="64592"/>
                    </a:cubicBezTo>
                    <a:cubicBezTo>
                      <a:pt x="132789" y="53479"/>
                      <a:pt x="138330" y="43061"/>
                      <a:pt x="145256" y="34032"/>
                    </a:cubicBezTo>
                    <a:cubicBezTo>
                      <a:pt x="161878" y="13196"/>
                      <a:pt x="187504" y="0"/>
                      <a:pt x="21590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sp>
        <p:nvSpPr>
          <p:cNvPr id="7" name="TextBox 6">
            <a:extLst>
              <a:ext uri="{FF2B5EF4-FFF2-40B4-BE49-F238E27FC236}">
                <a16:creationId xmlns:a16="http://schemas.microsoft.com/office/drawing/2014/main" id="{7C2BC336-A41A-EB28-488F-10A2A6B700D5}"/>
              </a:ext>
            </a:extLst>
          </p:cNvPr>
          <p:cNvSpPr txBox="1"/>
          <p:nvPr/>
        </p:nvSpPr>
        <p:spPr>
          <a:xfrm>
            <a:off x="5893764" y="4062315"/>
            <a:ext cx="5680353" cy="213528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GB" sz="2200">
                <a:solidFill>
                  <a:srgbClr val="004494"/>
                </a:solidFill>
                <a:latin typeface="Verdana" panose="020B0604030504040204" pitchFamily="34" charset="0"/>
                <a:ea typeface="Verdana" panose="020B0604030504040204" pitchFamily="34" charset="0"/>
              </a:rPr>
              <a:t>Indicative SPOC profile for orientation</a:t>
            </a:r>
          </a:p>
          <a:p>
            <a:pPr marL="285750" indent="-285750">
              <a:spcAft>
                <a:spcPts val="600"/>
              </a:spcAft>
              <a:buFont typeface="Wingdings" panose="05000000000000000000" pitchFamily="2" charset="2"/>
              <a:buChar char="§"/>
            </a:pPr>
            <a:r>
              <a:rPr lang="en-GB" sz="1400">
                <a:solidFill>
                  <a:srgbClr val="646567"/>
                </a:solidFill>
                <a:latin typeface="Verdana" panose="020B0604030504040204" pitchFamily="34" charset="0"/>
                <a:ea typeface="Verdana" panose="020B0604030504040204" pitchFamily="34" charset="0"/>
              </a:rPr>
              <a:t>Leadership role in EU policymaking, such as Head of Division/Unit responsible for EU affairs </a:t>
            </a:r>
          </a:p>
          <a:p>
            <a:pPr marL="285750" indent="-285750">
              <a:spcAft>
                <a:spcPts val="600"/>
              </a:spcAft>
              <a:buFont typeface="Wingdings" panose="05000000000000000000" pitchFamily="2" charset="2"/>
              <a:buChar char="§"/>
            </a:pPr>
            <a:r>
              <a:rPr lang="en-GB" sz="1400">
                <a:solidFill>
                  <a:srgbClr val="646567"/>
                </a:solidFill>
                <a:latin typeface="Verdana" panose="020B0604030504040204" pitchFamily="34" charset="0"/>
                <a:ea typeface="Verdana" panose="020B0604030504040204" pitchFamily="34" charset="0"/>
              </a:rPr>
              <a:t>Comprehensive view on staff in the Health Ministry and the national health agencies to identify potential fellows and mentors</a:t>
            </a:r>
          </a:p>
          <a:p>
            <a:pPr marL="285750" indent="-285750">
              <a:spcAft>
                <a:spcPts val="600"/>
              </a:spcAft>
              <a:buFont typeface="Wingdings" panose="05000000000000000000" pitchFamily="2" charset="2"/>
              <a:buChar char="§"/>
            </a:pPr>
            <a:r>
              <a:rPr lang="en-GB" sz="1400">
                <a:solidFill>
                  <a:srgbClr val="646567"/>
                </a:solidFill>
                <a:latin typeface="Verdana" panose="020B0604030504040204" pitchFamily="34" charset="0"/>
                <a:ea typeface="Verdana" panose="020B0604030504040204" pitchFamily="34" charset="0"/>
              </a:rPr>
              <a:t>Ability to coordinate participation in meetings (e.g., validation workshop, information sessions) and manage any related inquiries</a:t>
            </a:r>
            <a:endParaRPr lang="en-GB" sz="1600">
              <a:solidFill>
                <a:srgbClr val="646567"/>
              </a:solidFill>
              <a:latin typeface="Verdana" panose="020B0604030504040204" pitchFamily="34" charset="0"/>
              <a:ea typeface="Verdana" panose="020B0604030504040204" pitchFamily="34" charset="0"/>
            </a:endParaRPr>
          </a:p>
        </p:txBody>
      </p:sp>
      <p:grpSp>
        <p:nvGrpSpPr>
          <p:cNvPr id="19" name="bcgBugs_Gender-neutral Front ">
            <a:extLst>
              <a:ext uri="{FF2B5EF4-FFF2-40B4-BE49-F238E27FC236}">
                <a16:creationId xmlns:a16="http://schemas.microsoft.com/office/drawing/2014/main" id="{43123497-BF0E-FDED-4BE9-2A7CBA2D1C44}"/>
              </a:ext>
            </a:extLst>
          </p:cNvPr>
          <p:cNvGrpSpPr>
            <a:grpSpLocks noChangeAspect="1"/>
          </p:cNvGrpSpPr>
          <p:nvPr/>
        </p:nvGrpSpPr>
        <p:grpSpPr bwMode="auto">
          <a:xfrm>
            <a:off x="5214485" y="3925944"/>
            <a:ext cx="574385" cy="574385"/>
            <a:chOff x="2652" y="972"/>
            <a:chExt cx="2376" cy="2376"/>
          </a:xfrm>
        </p:grpSpPr>
        <p:sp>
          <p:nvSpPr>
            <p:cNvPr id="20" name="AutoShape 3">
              <a:extLst>
                <a:ext uri="{FF2B5EF4-FFF2-40B4-BE49-F238E27FC236}">
                  <a16:creationId xmlns:a16="http://schemas.microsoft.com/office/drawing/2014/main" id="{6E894867-198F-C947-B721-BBE559146DA7}"/>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
              <a:extLst>
                <a:ext uri="{FF2B5EF4-FFF2-40B4-BE49-F238E27FC236}">
                  <a16:creationId xmlns:a16="http://schemas.microsoft.com/office/drawing/2014/main" id="{D0CA4E83-5352-48EB-A2CA-B16E8DDAD10D}"/>
                </a:ext>
              </a:extLst>
            </p:cNvPr>
            <p:cNvSpPr>
              <a:spLocks noEditPoints="1"/>
            </p:cNvSpPr>
            <p:nvPr/>
          </p:nvSpPr>
          <p:spPr bwMode="auto">
            <a:xfrm>
              <a:off x="2795" y="1181"/>
              <a:ext cx="2093" cy="1960"/>
            </a:xfrm>
            <a:custGeom>
              <a:avLst/>
              <a:gdLst>
                <a:gd name="T0" fmla="*/ 241 w 880"/>
                <a:gd name="T1" fmla="*/ 408 h 824"/>
                <a:gd name="T2" fmla="*/ 311 w 880"/>
                <a:gd name="T3" fmla="*/ 556 h 824"/>
                <a:gd name="T4" fmla="*/ 311 w 880"/>
                <a:gd name="T5" fmla="*/ 604 h 824"/>
                <a:gd name="T6" fmla="*/ 315 w 880"/>
                <a:gd name="T7" fmla="*/ 609 h 824"/>
                <a:gd name="T8" fmla="*/ 333 w 880"/>
                <a:gd name="T9" fmla="*/ 628 h 824"/>
                <a:gd name="T10" fmla="*/ 333 w 880"/>
                <a:gd name="T11" fmla="*/ 575 h 824"/>
                <a:gd name="T12" fmla="*/ 440 w 880"/>
                <a:gd name="T13" fmla="*/ 622 h 824"/>
                <a:gd name="T14" fmla="*/ 547 w 880"/>
                <a:gd name="T15" fmla="*/ 575 h 824"/>
                <a:gd name="T16" fmla="*/ 547 w 880"/>
                <a:gd name="T17" fmla="*/ 628 h 824"/>
                <a:gd name="T18" fmla="*/ 565 w 880"/>
                <a:gd name="T19" fmla="*/ 609 h 824"/>
                <a:gd name="T20" fmla="*/ 569 w 880"/>
                <a:gd name="T21" fmla="*/ 604 h 824"/>
                <a:gd name="T22" fmla="*/ 569 w 880"/>
                <a:gd name="T23" fmla="*/ 556 h 824"/>
                <a:gd name="T24" fmla="*/ 639 w 880"/>
                <a:gd name="T25" fmla="*/ 408 h 824"/>
                <a:gd name="T26" fmla="*/ 673 w 880"/>
                <a:gd name="T27" fmla="*/ 355 h 824"/>
                <a:gd name="T28" fmla="*/ 673 w 880"/>
                <a:gd name="T29" fmla="*/ 353 h 824"/>
                <a:gd name="T30" fmla="*/ 648 w 880"/>
                <a:gd name="T31" fmla="*/ 365 h 824"/>
                <a:gd name="T32" fmla="*/ 625 w 880"/>
                <a:gd name="T33" fmla="*/ 391 h 824"/>
                <a:gd name="T34" fmla="*/ 620 w 880"/>
                <a:gd name="T35" fmla="*/ 397 h 824"/>
                <a:gd name="T36" fmla="*/ 550 w 880"/>
                <a:gd name="T37" fmla="*/ 545 h 824"/>
                <a:gd name="T38" fmla="*/ 440 w 880"/>
                <a:gd name="T39" fmla="*/ 601 h 824"/>
                <a:gd name="T40" fmla="*/ 330 w 880"/>
                <a:gd name="T41" fmla="*/ 545 h 824"/>
                <a:gd name="T42" fmla="*/ 260 w 880"/>
                <a:gd name="T43" fmla="*/ 397 h 824"/>
                <a:gd name="T44" fmla="*/ 255 w 880"/>
                <a:gd name="T45" fmla="*/ 391 h 824"/>
                <a:gd name="T46" fmla="*/ 232 w 880"/>
                <a:gd name="T47" fmla="*/ 365 h 824"/>
                <a:gd name="T48" fmla="*/ 207 w 880"/>
                <a:gd name="T49" fmla="*/ 353 h 824"/>
                <a:gd name="T50" fmla="*/ 207 w 880"/>
                <a:gd name="T51" fmla="*/ 356 h 824"/>
                <a:gd name="T52" fmla="*/ 241 w 880"/>
                <a:gd name="T53" fmla="*/ 408 h 824"/>
                <a:gd name="T54" fmla="*/ 877 w 880"/>
                <a:gd name="T55" fmla="*/ 809 h 824"/>
                <a:gd name="T56" fmla="*/ 771 w 880"/>
                <a:gd name="T57" fmla="*/ 654 h 824"/>
                <a:gd name="T58" fmla="*/ 582 w 880"/>
                <a:gd name="T59" fmla="*/ 622 h 824"/>
                <a:gd name="T60" fmla="*/ 569 w 880"/>
                <a:gd name="T61" fmla="*/ 637 h 824"/>
                <a:gd name="T62" fmla="*/ 567 w 880"/>
                <a:gd name="T63" fmla="*/ 639 h 824"/>
                <a:gd name="T64" fmla="*/ 440 w 880"/>
                <a:gd name="T65" fmla="*/ 690 h 824"/>
                <a:gd name="T66" fmla="*/ 313 w 880"/>
                <a:gd name="T67" fmla="*/ 639 h 824"/>
                <a:gd name="T68" fmla="*/ 311 w 880"/>
                <a:gd name="T69" fmla="*/ 637 h 824"/>
                <a:gd name="T70" fmla="*/ 298 w 880"/>
                <a:gd name="T71" fmla="*/ 622 h 824"/>
                <a:gd name="T72" fmla="*/ 109 w 880"/>
                <a:gd name="T73" fmla="*/ 654 h 824"/>
                <a:gd name="T74" fmla="*/ 3 w 880"/>
                <a:gd name="T75" fmla="*/ 809 h 824"/>
                <a:gd name="T76" fmla="*/ 13 w 880"/>
                <a:gd name="T77" fmla="*/ 824 h 824"/>
                <a:gd name="T78" fmla="*/ 867 w 880"/>
                <a:gd name="T79" fmla="*/ 824 h 824"/>
                <a:gd name="T80" fmla="*/ 877 w 880"/>
                <a:gd name="T81" fmla="*/ 809 h 824"/>
                <a:gd name="T82" fmla="*/ 315 w 880"/>
                <a:gd name="T83" fmla="*/ 200 h 824"/>
                <a:gd name="T84" fmla="*/ 328 w 880"/>
                <a:gd name="T85" fmla="*/ 192 h 824"/>
                <a:gd name="T86" fmla="*/ 350 w 880"/>
                <a:gd name="T87" fmla="*/ 186 h 824"/>
                <a:gd name="T88" fmla="*/ 618 w 880"/>
                <a:gd name="T89" fmla="*/ 354 h 824"/>
                <a:gd name="T90" fmla="*/ 651 w 880"/>
                <a:gd name="T91" fmla="*/ 353 h 824"/>
                <a:gd name="T92" fmla="*/ 656 w 880"/>
                <a:gd name="T93" fmla="*/ 351 h 824"/>
                <a:gd name="T94" fmla="*/ 666 w 880"/>
                <a:gd name="T95" fmla="*/ 347 h 824"/>
                <a:gd name="T96" fmla="*/ 672 w 880"/>
                <a:gd name="T97" fmla="*/ 344 h 824"/>
                <a:gd name="T98" fmla="*/ 688 w 880"/>
                <a:gd name="T99" fmla="*/ 333 h 824"/>
                <a:gd name="T100" fmla="*/ 672 w 880"/>
                <a:gd name="T101" fmla="*/ 282 h 824"/>
                <a:gd name="T102" fmla="*/ 673 w 880"/>
                <a:gd name="T103" fmla="*/ 237 h 824"/>
                <a:gd name="T104" fmla="*/ 442 w 880"/>
                <a:gd name="T105" fmla="*/ 0 h 824"/>
                <a:gd name="T106" fmla="*/ 211 w 880"/>
                <a:gd name="T107" fmla="*/ 237 h 824"/>
                <a:gd name="T108" fmla="*/ 224 w 880"/>
                <a:gd name="T109" fmla="*/ 335 h 824"/>
                <a:gd name="T110" fmla="*/ 315 w 880"/>
                <a:gd name="T111" fmla="*/ 20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0" h="824">
                  <a:moveTo>
                    <a:pt x="241" y="408"/>
                  </a:moveTo>
                  <a:cubicBezTo>
                    <a:pt x="252" y="436"/>
                    <a:pt x="289" y="529"/>
                    <a:pt x="311" y="556"/>
                  </a:cubicBezTo>
                  <a:cubicBezTo>
                    <a:pt x="311" y="604"/>
                    <a:pt x="311" y="604"/>
                    <a:pt x="311" y="604"/>
                  </a:cubicBezTo>
                  <a:cubicBezTo>
                    <a:pt x="315" y="609"/>
                    <a:pt x="315" y="609"/>
                    <a:pt x="315" y="609"/>
                  </a:cubicBezTo>
                  <a:cubicBezTo>
                    <a:pt x="316" y="610"/>
                    <a:pt x="321" y="618"/>
                    <a:pt x="333" y="628"/>
                  </a:cubicBezTo>
                  <a:cubicBezTo>
                    <a:pt x="333" y="575"/>
                    <a:pt x="333" y="575"/>
                    <a:pt x="333" y="575"/>
                  </a:cubicBezTo>
                  <a:cubicBezTo>
                    <a:pt x="361" y="596"/>
                    <a:pt x="408" y="622"/>
                    <a:pt x="440" y="622"/>
                  </a:cubicBezTo>
                  <a:cubicBezTo>
                    <a:pt x="472" y="622"/>
                    <a:pt x="519" y="596"/>
                    <a:pt x="547" y="575"/>
                  </a:cubicBezTo>
                  <a:cubicBezTo>
                    <a:pt x="547" y="628"/>
                    <a:pt x="547" y="628"/>
                    <a:pt x="547" y="628"/>
                  </a:cubicBezTo>
                  <a:cubicBezTo>
                    <a:pt x="559" y="618"/>
                    <a:pt x="564" y="610"/>
                    <a:pt x="565" y="609"/>
                  </a:cubicBezTo>
                  <a:cubicBezTo>
                    <a:pt x="569" y="604"/>
                    <a:pt x="569" y="604"/>
                    <a:pt x="569" y="604"/>
                  </a:cubicBezTo>
                  <a:cubicBezTo>
                    <a:pt x="569" y="556"/>
                    <a:pt x="569" y="556"/>
                    <a:pt x="569" y="556"/>
                  </a:cubicBezTo>
                  <a:cubicBezTo>
                    <a:pt x="591" y="529"/>
                    <a:pt x="628" y="436"/>
                    <a:pt x="639" y="408"/>
                  </a:cubicBezTo>
                  <a:cubicBezTo>
                    <a:pt x="664" y="393"/>
                    <a:pt x="671" y="366"/>
                    <a:pt x="673" y="355"/>
                  </a:cubicBezTo>
                  <a:cubicBezTo>
                    <a:pt x="673" y="353"/>
                    <a:pt x="673" y="353"/>
                    <a:pt x="673" y="353"/>
                  </a:cubicBezTo>
                  <a:cubicBezTo>
                    <a:pt x="648" y="365"/>
                    <a:pt x="648" y="365"/>
                    <a:pt x="648" y="365"/>
                  </a:cubicBezTo>
                  <a:cubicBezTo>
                    <a:pt x="644" y="375"/>
                    <a:pt x="638" y="385"/>
                    <a:pt x="625" y="391"/>
                  </a:cubicBezTo>
                  <a:cubicBezTo>
                    <a:pt x="623" y="392"/>
                    <a:pt x="621" y="394"/>
                    <a:pt x="620" y="397"/>
                  </a:cubicBezTo>
                  <a:cubicBezTo>
                    <a:pt x="600" y="447"/>
                    <a:pt x="564" y="532"/>
                    <a:pt x="550" y="545"/>
                  </a:cubicBezTo>
                  <a:cubicBezTo>
                    <a:pt x="528" y="564"/>
                    <a:pt x="471" y="601"/>
                    <a:pt x="440" y="601"/>
                  </a:cubicBezTo>
                  <a:cubicBezTo>
                    <a:pt x="408" y="601"/>
                    <a:pt x="352" y="564"/>
                    <a:pt x="330" y="545"/>
                  </a:cubicBezTo>
                  <a:cubicBezTo>
                    <a:pt x="316" y="532"/>
                    <a:pt x="280" y="447"/>
                    <a:pt x="260" y="397"/>
                  </a:cubicBezTo>
                  <a:cubicBezTo>
                    <a:pt x="259" y="394"/>
                    <a:pt x="257" y="392"/>
                    <a:pt x="255" y="391"/>
                  </a:cubicBezTo>
                  <a:cubicBezTo>
                    <a:pt x="242" y="385"/>
                    <a:pt x="236" y="374"/>
                    <a:pt x="232" y="365"/>
                  </a:cubicBezTo>
                  <a:cubicBezTo>
                    <a:pt x="207" y="353"/>
                    <a:pt x="207" y="353"/>
                    <a:pt x="207" y="353"/>
                  </a:cubicBezTo>
                  <a:cubicBezTo>
                    <a:pt x="207" y="356"/>
                    <a:pt x="207" y="356"/>
                    <a:pt x="207" y="356"/>
                  </a:cubicBezTo>
                  <a:cubicBezTo>
                    <a:pt x="210" y="369"/>
                    <a:pt x="217" y="394"/>
                    <a:pt x="241" y="408"/>
                  </a:cubicBezTo>
                  <a:close/>
                  <a:moveTo>
                    <a:pt x="877" y="809"/>
                  </a:moveTo>
                  <a:cubicBezTo>
                    <a:pt x="864" y="773"/>
                    <a:pt x="825" y="678"/>
                    <a:pt x="771" y="654"/>
                  </a:cubicBezTo>
                  <a:cubicBezTo>
                    <a:pt x="705" y="623"/>
                    <a:pt x="582" y="622"/>
                    <a:pt x="582" y="622"/>
                  </a:cubicBezTo>
                  <a:cubicBezTo>
                    <a:pt x="582" y="622"/>
                    <a:pt x="578" y="628"/>
                    <a:pt x="569" y="637"/>
                  </a:cubicBezTo>
                  <a:cubicBezTo>
                    <a:pt x="568" y="638"/>
                    <a:pt x="567" y="638"/>
                    <a:pt x="567" y="639"/>
                  </a:cubicBezTo>
                  <a:cubicBezTo>
                    <a:pt x="545" y="659"/>
                    <a:pt x="503" y="689"/>
                    <a:pt x="440" y="690"/>
                  </a:cubicBezTo>
                  <a:cubicBezTo>
                    <a:pt x="377" y="689"/>
                    <a:pt x="335" y="659"/>
                    <a:pt x="313" y="639"/>
                  </a:cubicBezTo>
                  <a:cubicBezTo>
                    <a:pt x="313" y="638"/>
                    <a:pt x="312" y="638"/>
                    <a:pt x="311" y="637"/>
                  </a:cubicBezTo>
                  <a:cubicBezTo>
                    <a:pt x="302" y="628"/>
                    <a:pt x="298" y="622"/>
                    <a:pt x="298" y="622"/>
                  </a:cubicBezTo>
                  <a:cubicBezTo>
                    <a:pt x="298" y="622"/>
                    <a:pt x="175" y="623"/>
                    <a:pt x="109" y="654"/>
                  </a:cubicBezTo>
                  <a:cubicBezTo>
                    <a:pt x="55" y="678"/>
                    <a:pt x="16" y="773"/>
                    <a:pt x="3" y="809"/>
                  </a:cubicBezTo>
                  <a:cubicBezTo>
                    <a:pt x="0" y="816"/>
                    <a:pt x="5" y="824"/>
                    <a:pt x="13" y="824"/>
                  </a:cubicBezTo>
                  <a:cubicBezTo>
                    <a:pt x="867" y="824"/>
                    <a:pt x="867" y="824"/>
                    <a:pt x="867" y="824"/>
                  </a:cubicBezTo>
                  <a:cubicBezTo>
                    <a:pt x="875" y="824"/>
                    <a:pt x="880" y="816"/>
                    <a:pt x="877" y="809"/>
                  </a:cubicBezTo>
                  <a:close/>
                  <a:moveTo>
                    <a:pt x="315" y="200"/>
                  </a:moveTo>
                  <a:cubicBezTo>
                    <a:pt x="318" y="197"/>
                    <a:pt x="323" y="194"/>
                    <a:pt x="328" y="192"/>
                  </a:cubicBezTo>
                  <a:cubicBezTo>
                    <a:pt x="335" y="188"/>
                    <a:pt x="342" y="186"/>
                    <a:pt x="350" y="186"/>
                  </a:cubicBezTo>
                  <a:cubicBezTo>
                    <a:pt x="488" y="194"/>
                    <a:pt x="592" y="340"/>
                    <a:pt x="618" y="354"/>
                  </a:cubicBezTo>
                  <a:cubicBezTo>
                    <a:pt x="627" y="360"/>
                    <a:pt x="639" y="358"/>
                    <a:pt x="651" y="353"/>
                  </a:cubicBezTo>
                  <a:cubicBezTo>
                    <a:pt x="653" y="353"/>
                    <a:pt x="655" y="352"/>
                    <a:pt x="656" y="351"/>
                  </a:cubicBezTo>
                  <a:cubicBezTo>
                    <a:pt x="666" y="347"/>
                    <a:pt x="666" y="347"/>
                    <a:pt x="666" y="347"/>
                  </a:cubicBezTo>
                  <a:cubicBezTo>
                    <a:pt x="668" y="346"/>
                    <a:pt x="670" y="345"/>
                    <a:pt x="672" y="344"/>
                  </a:cubicBezTo>
                  <a:cubicBezTo>
                    <a:pt x="682" y="338"/>
                    <a:pt x="688" y="333"/>
                    <a:pt x="688" y="333"/>
                  </a:cubicBezTo>
                  <a:cubicBezTo>
                    <a:pt x="675" y="313"/>
                    <a:pt x="671" y="295"/>
                    <a:pt x="672" y="282"/>
                  </a:cubicBezTo>
                  <a:cubicBezTo>
                    <a:pt x="674" y="268"/>
                    <a:pt x="673" y="252"/>
                    <a:pt x="673" y="237"/>
                  </a:cubicBezTo>
                  <a:cubicBezTo>
                    <a:pt x="673" y="106"/>
                    <a:pt x="573" y="0"/>
                    <a:pt x="442" y="0"/>
                  </a:cubicBezTo>
                  <a:cubicBezTo>
                    <a:pt x="312" y="0"/>
                    <a:pt x="211" y="106"/>
                    <a:pt x="211" y="237"/>
                  </a:cubicBezTo>
                  <a:cubicBezTo>
                    <a:pt x="211" y="266"/>
                    <a:pt x="216" y="324"/>
                    <a:pt x="224" y="335"/>
                  </a:cubicBezTo>
                  <a:cubicBezTo>
                    <a:pt x="247" y="356"/>
                    <a:pt x="250" y="244"/>
                    <a:pt x="315" y="200"/>
                  </a:cubicBez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bcgBugs_Exclamation Point ">
            <a:extLst>
              <a:ext uri="{FF2B5EF4-FFF2-40B4-BE49-F238E27FC236}">
                <a16:creationId xmlns:a16="http://schemas.microsoft.com/office/drawing/2014/main" id="{0BF4D8AA-9201-9E9B-9546-086B0E969AC9}"/>
              </a:ext>
            </a:extLst>
          </p:cNvPr>
          <p:cNvGrpSpPr>
            <a:grpSpLocks noChangeAspect="1"/>
          </p:cNvGrpSpPr>
          <p:nvPr/>
        </p:nvGrpSpPr>
        <p:grpSpPr bwMode="auto">
          <a:xfrm>
            <a:off x="7566631" y="1233488"/>
            <a:ext cx="456753" cy="457200"/>
            <a:chOff x="2818" y="1137"/>
            <a:chExt cx="2044" cy="2046"/>
          </a:xfrm>
        </p:grpSpPr>
        <p:sp>
          <p:nvSpPr>
            <p:cNvPr id="36" name="AutoShape 39">
              <a:extLst>
                <a:ext uri="{FF2B5EF4-FFF2-40B4-BE49-F238E27FC236}">
                  <a16:creationId xmlns:a16="http://schemas.microsoft.com/office/drawing/2014/main" id="{EF9F46C0-AAD2-75BF-E8F8-04D33851B455}"/>
                </a:ext>
              </a:extLst>
            </p:cNvPr>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1">
              <a:extLst>
                <a:ext uri="{FF2B5EF4-FFF2-40B4-BE49-F238E27FC236}">
                  <a16:creationId xmlns:a16="http://schemas.microsoft.com/office/drawing/2014/main" id="{B8569FFA-6A65-BB03-6E0D-67A3C8D5ADF0}"/>
                </a:ext>
              </a:extLst>
            </p:cNvPr>
            <p:cNvSpPr>
              <a:spLocks noEditPoints="1"/>
            </p:cNvSpPr>
            <p:nvPr/>
          </p:nvSpPr>
          <p:spPr bwMode="auto">
            <a:xfrm>
              <a:off x="3632" y="1262"/>
              <a:ext cx="418" cy="1800"/>
            </a:xfrm>
            <a:custGeom>
              <a:avLst/>
              <a:gdLst>
                <a:gd name="T0" fmla="*/ 102 w 204"/>
                <a:gd name="T1" fmla="*/ 879 h 879"/>
                <a:gd name="T2" fmla="*/ 30 w 204"/>
                <a:gd name="T3" fmla="*/ 849 h 879"/>
                <a:gd name="T4" fmla="*/ 0 w 204"/>
                <a:gd name="T5" fmla="*/ 777 h 879"/>
                <a:gd name="T6" fmla="*/ 30 w 204"/>
                <a:gd name="T7" fmla="*/ 705 h 879"/>
                <a:gd name="T8" fmla="*/ 102 w 204"/>
                <a:gd name="T9" fmla="*/ 675 h 879"/>
                <a:gd name="T10" fmla="*/ 174 w 204"/>
                <a:gd name="T11" fmla="*/ 705 h 879"/>
                <a:gd name="T12" fmla="*/ 204 w 204"/>
                <a:gd name="T13" fmla="*/ 777 h 879"/>
                <a:gd name="T14" fmla="*/ 174 w 204"/>
                <a:gd name="T15" fmla="*/ 849 h 879"/>
                <a:gd name="T16" fmla="*/ 102 w 204"/>
                <a:gd name="T17" fmla="*/ 879 h 879"/>
                <a:gd name="T18" fmla="*/ 139 w 204"/>
                <a:gd name="T19" fmla="*/ 604 h 879"/>
                <a:gd name="T20" fmla="*/ 142 w 204"/>
                <a:gd name="T21" fmla="*/ 585 h 879"/>
                <a:gd name="T22" fmla="*/ 183 w 204"/>
                <a:gd name="T23" fmla="*/ 210 h 879"/>
                <a:gd name="T24" fmla="*/ 183 w 204"/>
                <a:gd name="T25" fmla="*/ 0 h 879"/>
                <a:gd name="T26" fmla="*/ 18 w 204"/>
                <a:gd name="T27" fmla="*/ 0 h 879"/>
                <a:gd name="T28" fmla="*/ 18 w 204"/>
                <a:gd name="T29" fmla="*/ 211 h 879"/>
                <a:gd name="T30" fmla="*/ 59 w 204"/>
                <a:gd name="T31" fmla="*/ 585 h 879"/>
                <a:gd name="T32" fmla="*/ 62 w 204"/>
                <a:gd name="T33" fmla="*/ 604 h 879"/>
                <a:gd name="T34" fmla="*/ 139 w 204"/>
                <a:gd name="T35" fmla="*/ 604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 h="879">
                  <a:moveTo>
                    <a:pt x="102" y="879"/>
                  </a:moveTo>
                  <a:cubicBezTo>
                    <a:pt x="74" y="879"/>
                    <a:pt x="50" y="869"/>
                    <a:pt x="30" y="849"/>
                  </a:cubicBezTo>
                  <a:cubicBezTo>
                    <a:pt x="10" y="829"/>
                    <a:pt x="0" y="805"/>
                    <a:pt x="0" y="777"/>
                  </a:cubicBezTo>
                  <a:cubicBezTo>
                    <a:pt x="0" y="749"/>
                    <a:pt x="10" y="724"/>
                    <a:pt x="30" y="705"/>
                  </a:cubicBezTo>
                  <a:cubicBezTo>
                    <a:pt x="50" y="685"/>
                    <a:pt x="74" y="675"/>
                    <a:pt x="102" y="675"/>
                  </a:cubicBezTo>
                  <a:cubicBezTo>
                    <a:pt x="130" y="675"/>
                    <a:pt x="154" y="685"/>
                    <a:pt x="174" y="705"/>
                  </a:cubicBezTo>
                  <a:cubicBezTo>
                    <a:pt x="194" y="724"/>
                    <a:pt x="204" y="749"/>
                    <a:pt x="204" y="777"/>
                  </a:cubicBezTo>
                  <a:cubicBezTo>
                    <a:pt x="204" y="805"/>
                    <a:pt x="194" y="829"/>
                    <a:pt x="174" y="849"/>
                  </a:cubicBezTo>
                  <a:cubicBezTo>
                    <a:pt x="154" y="869"/>
                    <a:pt x="130" y="879"/>
                    <a:pt x="102" y="879"/>
                  </a:cubicBezTo>
                  <a:close/>
                  <a:moveTo>
                    <a:pt x="139" y="604"/>
                  </a:moveTo>
                  <a:cubicBezTo>
                    <a:pt x="142" y="585"/>
                    <a:pt x="142" y="585"/>
                    <a:pt x="142" y="585"/>
                  </a:cubicBezTo>
                  <a:cubicBezTo>
                    <a:pt x="170" y="402"/>
                    <a:pt x="183" y="280"/>
                    <a:pt x="183" y="210"/>
                  </a:cubicBezTo>
                  <a:cubicBezTo>
                    <a:pt x="183" y="0"/>
                    <a:pt x="183" y="0"/>
                    <a:pt x="183" y="0"/>
                  </a:cubicBezTo>
                  <a:cubicBezTo>
                    <a:pt x="18" y="0"/>
                    <a:pt x="18" y="0"/>
                    <a:pt x="18" y="0"/>
                  </a:cubicBezTo>
                  <a:cubicBezTo>
                    <a:pt x="18" y="211"/>
                    <a:pt x="18" y="211"/>
                    <a:pt x="18" y="211"/>
                  </a:cubicBezTo>
                  <a:cubicBezTo>
                    <a:pt x="18" y="281"/>
                    <a:pt x="32" y="407"/>
                    <a:pt x="59" y="585"/>
                  </a:cubicBezTo>
                  <a:cubicBezTo>
                    <a:pt x="62" y="604"/>
                    <a:pt x="62" y="604"/>
                    <a:pt x="62" y="604"/>
                  </a:cubicBezTo>
                  <a:lnTo>
                    <a:pt x="139" y="604"/>
                  </a:ln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IllustrativeStamp">
            <a:extLst>
              <a:ext uri="{FF2B5EF4-FFF2-40B4-BE49-F238E27FC236}">
                <a16:creationId xmlns:a16="http://schemas.microsoft.com/office/drawing/2014/main" id="{3B4E6E73-4108-672C-5C3F-3654FD026ADE}"/>
              </a:ext>
            </a:extLst>
          </p:cNvPr>
          <p:cNvSpPr/>
          <p:nvPr/>
        </p:nvSpPr>
        <p:spPr>
          <a:xfrm>
            <a:off x="8033093" y="1158628"/>
            <a:ext cx="3855853" cy="568603"/>
          </a:xfrm>
          <a:prstGeom prst="rect">
            <a:avLst/>
          </a:prstGeom>
          <a:solidFill>
            <a:srgbClr val="30C1D7"/>
          </a:solidFill>
          <a:ln w="9525" cap="flat" cmpd="sng" algn="ctr">
            <a:solidFill>
              <a:srgbClr val="30C1D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l"/>
            <a:r>
              <a:rPr lang="en-US" sz="1200" b="1" dirty="0">
                <a:solidFill>
                  <a:srgbClr val="FFFFFF"/>
                </a:solidFill>
              </a:rPr>
              <a:t>Deadline</a:t>
            </a:r>
            <a:r>
              <a:rPr lang="en-US" sz="1200" dirty="0">
                <a:solidFill>
                  <a:srgbClr val="FFFFFF"/>
                </a:solidFill>
              </a:rPr>
              <a:t>: Please share your SPOC and your workshop participant by Wednesday October 16</a:t>
            </a:r>
            <a:r>
              <a:rPr lang="en-US" sz="1200" baseline="30000" dirty="0">
                <a:solidFill>
                  <a:srgbClr val="FFFFFF"/>
                </a:solidFill>
              </a:rPr>
              <a:t>th</a:t>
            </a:r>
            <a:r>
              <a:rPr lang="en-US" sz="1200" dirty="0">
                <a:solidFill>
                  <a:srgbClr val="FFFFFF"/>
                </a:solidFill>
              </a:rPr>
              <a:t> (end of business)</a:t>
            </a:r>
          </a:p>
        </p:txBody>
      </p:sp>
    </p:spTree>
    <p:extLst>
      <p:ext uri="{BB962C8B-B14F-4D97-AF65-F5344CB8AC3E}">
        <p14:creationId xmlns:p14="http://schemas.microsoft.com/office/powerpoint/2010/main" val="45267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E758F-966A-BB62-BFB6-9C78766307AA}"/>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C652349-03EB-187A-E953-A3DDA5877F5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5" name="think-cell data - do not delete" hidden="1">
                        <a:extLst>
                          <a:ext uri="{FF2B5EF4-FFF2-40B4-BE49-F238E27FC236}">
                            <a16:creationId xmlns:a16="http://schemas.microsoft.com/office/drawing/2014/main" id="{FC652349-03EB-187A-E953-A3DDA5877F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a:extLst>
              <a:ext uri="{FF2B5EF4-FFF2-40B4-BE49-F238E27FC236}">
                <a16:creationId xmlns:a16="http://schemas.microsoft.com/office/drawing/2014/main" id="{88006ADF-6E20-E0E5-9021-32C39EB2C40A}"/>
              </a:ext>
            </a:extLst>
          </p:cNvPr>
          <p:cNvPicPr>
            <a:picLocks noChangeAspect="1"/>
          </p:cNvPicPr>
          <p:nvPr/>
        </p:nvPicPr>
        <p:blipFill>
          <a:blip r:embed="rId6">
            <a:alphaModFix amt="18000"/>
          </a:blip>
          <a:srcRect r="-2"/>
          <a:stretch/>
        </p:blipFill>
        <p:spPr>
          <a:xfrm>
            <a:off x="267749" y="-1"/>
            <a:ext cx="11924251" cy="6858001"/>
          </a:xfrm>
          <a:prstGeom prst="rect">
            <a:avLst/>
          </a:prstGeom>
        </p:spPr>
      </p:pic>
      <p:sp>
        <p:nvSpPr>
          <p:cNvPr id="24" name="Rectangle 23">
            <a:extLst>
              <a:ext uri="{FF2B5EF4-FFF2-40B4-BE49-F238E27FC236}">
                <a16:creationId xmlns:a16="http://schemas.microsoft.com/office/drawing/2014/main" id="{76EC1EDF-E500-9FC8-FEB2-F3F3A60CE506}"/>
              </a:ext>
            </a:extLst>
          </p:cNvPr>
          <p:cNvSpPr/>
          <p:nvPr/>
        </p:nvSpPr>
        <p:spPr>
          <a:xfrm flipH="1">
            <a:off x="267749" y="-2"/>
            <a:ext cx="11924251" cy="6858001"/>
          </a:xfrm>
          <a:prstGeom prst="rect">
            <a:avLst/>
          </a:prstGeom>
          <a:gradFill>
            <a:gsLst>
              <a:gs pos="0">
                <a:schemeClr val="bg1">
                  <a:alpha val="0"/>
                </a:schemeClr>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740EDD9-AE16-E925-B6B0-530452106E0B}"/>
              </a:ext>
            </a:extLst>
          </p:cNvPr>
          <p:cNvSpPr>
            <a:spLocks noGrp="1"/>
          </p:cNvSpPr>
          <p:nvPr>
            <p:ph type="title"/>
          </p:nvPr>
        </p:nvSpPr>
        <p:spPr>
          <a:xfrm>
            <a:off x="838200" y="365125"/>
            <a:ext cx="10515600" cy="424732"/>
          </a:xfrm>
        </p:spPr>
        <p:txBody>
          <a:bodyPr vert="horz"/>
          <a:lstStyle/>
          <a:p>
            <a:r>
              <a:rPr lang="en-GB"/>
              <a:t>Frequently asked questions (1/2)</a:t>
            </a:r>
            <a:endParaRPr lang="en-US"/>
          </a:p>
        </p:txBody>
      </p:sp>
      <p:sp>
        <p:nvSpPr>
          <p:cNvPr id="73" name="Slide Number Placeholder 5">
            <a:extLst>
              <a:ext uri="{FF2B5EF4-FFF2-40B4-BE49-F238E27FC236}">
                <a16:creationId xmlns:a16="http://schemas.microsoft.com/office/drawing/2014/main" id="{5914A4A4-7BA0-DE33-72AA-934C3B4CE094}"/>
              </a:ext>
            </a:extLst>
          </p:cNvPr>
          <p:cNvSpPr>
            <a:spLocks noGrp="1"/>
          </p:cNvSpPr>
          <p:nvPr>
            <p:ph type="sldNum" sz="quarter" idx="12"/>
          </p:nvPr>
        </p:nvSpPr>
        <p:spPr>
          <a:xfrm>
            <a:off x="11608139" y="6417923"/>
            <a:ext cx="316112" cy="241980"/>
          </a:xfrm>
        </p:spPr>
        <p:txBody>
          <a:bodyPr wrap="none" bIns="7200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800" b="0" i="0" u="none" strike="noStrike" kern="1200" cap="none" spc="0" normalizeH="0" baseline="0" noProof="0" dirty="0">
                <a:ln>
                  <a:noFill/>
                </a:ln>
                <a:solidFill>
                  <a:prstClr val="black">
                    <a:tint val="82000"/>
                  </a:prstClr>
                </a:solidFill>
                <a:effectLst/>
                <a:uLnTx/>
                <a:uFillTx/>
                <a:latin typeface="Verdana" panose="020B0604030504040204" pitchFamily="34" charset="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prstClr val="black">
                  <a:tint val="82000"/>
                </a:prstClr>
              </a:solidFill>
              <a:effectLst/>
              <a:uLnTx/>
              <a:uFillTx/>
              <a:latin typeface="Verdana" panose="020B0604030504040204" pitchFamily="34" charset="0"/>
              <a:ea typeface="Verdana" panose="020B0604030504040204" pitchFamily="34" charset="0"/>
            </a:endParaRPr>
          </a:p>
        </p:txBody>
      </p:sp>
      <p:grpSp>
        <p:nvGrpSpPr>
          <p:cNvPr id="60" name="Group 59">
            <a:extLst>
              <a:ext uri="{FF2B5EF4-FFF2-40B4-BE49-F238E27FC236}">
                <a16:creationId xmlns:a16="http://schemas.microsoft.com/office/drawing/2014/main" id="{9D554BA1-AD62-FEB7-2465-32076E47515E}"/>
              </a:ext>
            </a:extLst>
          </p:cNvPr>
          <p:cNvGrpSpPr/>
          <p:nvPr/>
        </p:nvGrpSpPr>
        <p:grpSpPr>
          <a:xfrm>
            <a:off x="838200" y="1317812"/>
            <a:ext cx="3173633" cy="5147333"/>
            <a:chOff x="500749" y="1317812"/>
            <a:chExt cx="3173633" cy="5147333"/>
          </a:xfrm>
        </p:grpSpPr>
        <p:sp>
          <p:nvSpPr>
            <p:cNvPr id="13" name="TextBox 12">
              <a:extLst>
                <a:ext uri="{FF2B5EF4-FFF2-40B4-BE49-F238E27FC236}">
                  <a16:creationId xmlns:a16="http://schemas.microsoft.com/office/drawing/2014/main" id="{E8F61EC4-0C90-B0D0-86AE-A5C24520A295}"/>
                </a:ext>
              </a:extLst>
            </p:cNvPr>
            <p:cNvSpPr txBox="1"/>
            <p:nvPr/>
          </p:nvSpPr>
          <p:spPr>
            <a:xfrm>
              <a:off x="500751" y="1333507"/>
              <a:ext cx="3173631" cy="288147"/>
            </a:xfrm>
            <a:prstGeom prst="rect">
              <a:avLst/>
            </a:prstGeom>
            <a:noFill/>
            <a:effectLst/>
          </p:spPr>
          <p:txBody>
            <a:bodyPr wrap="none" lIns="396000" tIns="36000" rIns="72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Health Academy: Structure</a:t>
              </a:r>
            </a:p>
          </p:txBody>
        </p:sp>
        <p:grpSp>
          <p:nvGrpSpPr>
            <p:cNvPr id="31" name="bcgBugs_Fellowship : Diversity;People;Group;Friedship;Companion;Unity;Heart">
              <a:extLst>
                <a:ext uri="{FF2B5EF4-FFF2-40B4-BE49-F238E27FC236}">
                  <a16:creationId xmlns:a16="http://schemas.microsoft.com/office/drawing/2014/main" id="{86A56DF1-4C01-5618-C19D-DADABCA36A72}"/>
                </a:ext>
              </a:extLst>
            </p:cNvPr>
            <p:cNvGrpSpPr>
              <a:grpSpLocks noChangeAspect="1"/>
            </p:cNvGrpSpPr>
            <p:nvPr/>
          </p:nvGrpSpPr>
          <p:grpSpPr>
            <a:xfrm>
              <a:off x="500750" y="1317812"/>
              <a:ext cx="306000" cy="306000"/>
              <a:chOff x="5272088" y="2305050"/>
              <a:chExt cx="1652587" cy="1644650"/>
            </a:xfrm>
          </p:grpSpPr>
          <p:sp>
            <p:nvSpPr>
              <p:cNvPr id="38" name="AutoShape 222">
                <a:extLst>
                  <a:ext uri="{FF2B5EF4-FFF2-40B4-BE49-F238E27FC236}">
                    <a16:creationId xmlns:a16="http://schemas.microsoft.com/office/drawing/2014/main" id="{B2528C33-D8C9-4638-2FC5-7B3BD811A2D0}"/>
                  </a:ext>
                </a:extLst>
              </p:cNvPr>
              <p:cNvSpPr>
                <a:spLocks noChangeAspect="1" noChangeArrowheads="1" noTextEdit="1"/>
              </p:cNvSpPr>
              <p:nvPr/>
            </p:nvSpPr>
            <p:spPr bwMode="auto">
              <a:xfrm>
                <a:off x="5272088" y="2305050"/>
                <a:ext cx="165258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Freeform 224">
                <a:extLst>
                  <a:ext uri="{FF2B5EF4-FFF2-40B4-BE49-F238E27FC236}">
                    <a16:creationId xmlns:a16="http://schemas.microsoft.com/office/drawing/2014/main" id="{869BD7B2-AEC2-EED2-0499-110551B9795F}"/>
                  </a:ext>
                </a:extLst>
              </p:cNvPr>
              <p:cNvSpPr>
                <a:spLocks noEditPoints="1"/>
              </p:cNvSpPr>
              <p:nvPr/>
            </p:nvSpPr>
            <p:spPr bwMode="auto">
              <a:xfrm>
                <a:off x="5486400" y="2454275"/>
                <a:ext cx="1223962" cy="1343025"/>
              </a:xfrm>
              <a:custGeom>
                <a:avLst/>
                <a:gdLst>
                  <a:gd name="T0" fmla="*/ 232 w 476"/>
                  <a:gd name="T1" fmla="*/ 379 h 522"/>
                  <a:gd name="T2" fmla="*/ 211 w 476"/>
                  <a:gd name="T3" fmla="*/ 479 h 522"/>
                  <a:gd name="T4" fmla="*/ 210 w 476"/>
                  <a:gd name="T5" fmla="*/ 422 h 522"/>
                  <a:gd name="T6" fmla="*/ 240 w 476"/>
                  <a:gd name="T7" fmla="*/ 184 h 522"/>
                  <a:gd name="T8" fmla="*/ 203 w 476"/>
                  <a:gd name="T9" fmla="*/ 48 h 522"/>
                  <a:gd name="T10" fmla="*/ 276 w 476"/>
                  <a:gd name="T11" fmla="*/ 76 h 522"/>
                  <a:gd name="T12" fmla="*/ 203 w 476"/>
                  <a:gd name="T13" fmla="*/ 48 h 522"/>
                  <a:gd name="T14" fmla="*/ 313 w 476"/>
                  <a:gd name="T15" fmla="*/ 278 h 522"/>
                  <a:gd name="T16" fmla="*/ 347 w 476"/>
                  <a:gd name="T17" fmla="*/ 209 h 522"/>
                  <a:gd name="T18" fmla="*/ 363 w 476"/>
                  <a:gd name="T19" fmla="*/ 224 h 522"/>
                  <a:gd name="T20" fmla="*/ 428 w 476"/>
                  <a:gd name="T21" fmla="*/ 233 h 522"/>
                  <a:gd name="T22" fmla="*/ 367 w 476"/>
                  <a:gd name="T23" fmla="*/ 104 h 522"/>
                  <a:gd name="T24" fmla="*/ 373 w 476"/>
                  <a:gd name="T25" fmla="*/ 148 h 522"/>
                  <a:gd name="T26" fmla="*/ 392 w 476"/>
                  <a:gd name="T27" fmla="*/ 193 h 522"/>
                  <a:gd name="T28" fmla="*/ 469 w 476"/>
                  <a:gd name="T29" fmla="*/ 325 h 522"/>
                  <a:gd name="T30" fmla="*/ 461 w 476"/>
                  <a:gd name="T31" fmla="*/ 313 h 522"/>
                  <a:gd name="T32" fmla="*/ 452 w 476"/>
                  <a:gd name="T33" fmla="*/ 303 h 522"/>
                  <a:gd name="T34" fmla="*/ 431 w 476"/>
                  <a:gd name="T35" fmla="*/ 290 h 522"/>
                  <a:gd name="T36" fmla="*/ 404 w 476"/>
                  <a:gd name="T37" fmla="*/ 285 h 522"/>
                  <a:gd name="T38" fmla="*/ 383 w 476"/>
                  <a:gd name="T39" fmla="*/ 288 h 522"/>
                  <a:gd name="T40" fmla="*/ 350 w 476"/>
                  <a:gd name="T41" fmla="*/ 310 h 522"/>
                  <a:gd name="T42" fmla="*/ 257 w 476"/>
                  <a:gd name="T43" fmla="*/ 341 h 522"/>
                  <a:gd name="T44" fmla="*/ 334 w 476"/>
                  <a:gd name="T45" fmla="*/ 369 h 522"/>
                  <a:gd name="T46" fmla="*/ 338 w 476"/>
                  <a:gd name="T47" fmla="*/ 384 h 522"/>
                  <a:gd name="T48" fmla="*/ 400 w 476"/>
                  <a:gd name="T49" fmla="*/ 428 h 522"/>
                  <a:gd name="T50" fmla="*/ 421 w 476"/>
                  <a:gd name="T51" fmla="*/ 427 h 522"/>
                  <a:gd name="T52" fmla="*/ 439 w 476"/>
                  <a:gd name="T53" fmla="*/ 419 h 522"/>
                  <a:gd name="T54" fmla="*/ 457 w 476"/>
                  <a:gd name="T55" fmla="*/ 405 h 522"/>
                  <a:gd name="T56" fmla="*/ 377 w 476"/>
                  <a:gd name="T57" fmla="*/ 385 h 522"/>
                  <a:gd name="T58" fmla="*/ 376 w 476"/>
                  <a:gd name="T59" fmla="*/ 328 h 522"/>
                  <a:gd name="T60" fmla="*/ 142 w 476"/>
                  <a:gd name="T61" fmla="*/ 339 h 522"/>
                  <a:gd name="T62" fmla="*/ 171 w 476"/>
                  <a:gd name="T63" fmla="*/ 299 h 522"/>
                  <a:gd name="T64" fmla="*/ 126 w 476"/>
                  <a:gd name="T65" fmla="*/ 310 h 522"/>
                  <a:gd name="T66" fmla="*/ 60 w 476"/>
                  <a:gd name="T67" fmla="*/ 286 h 522"/>
                  <a:gd name="T68" fmla="*/ 27 w 476"/>
                  <a:gd name="T69" fmla="*/ 300 h 522"/>
                  <a:gd name="T70" fmla="*/ 32 w 476"/>
                  <a:gd name="T71" fmla="*/ 417 h 522"/>
                  <a:gd name="T72" fmla="*/ 50 w 476"/>
                  <a:gd name="T73" fmla="*/ 425 h 522"/>
                  <a:gd name="T74" fmla="*/ 68 w 476"/>
                  <a:gd name="T75" fmla="*/ 429 h 522"/>
                  <a:gd name="T76" fmla="*/ 91 w 476"/>
                  <a:gd name="T77" fmla="*/ 426 h 522"/>
                  <a:gd name="T78" fmla="*/ 108 w 476"/>
                  <a:gd name="T79" fmla="*/ 419 h 522"/>
                  <a:gd name="T80" fmla="*/ 143 w 476"/>
                  <a:gd name="T81" fmla="*/ 349 h 522"/>
                  <a:gd name="T82" fmla="*/ 58 w 476"/>
                  <a:gd name="T83" fmla="*/ 396 h 522"/>
                  <a:gd name="T84" fmla="*/ 2 w 476"/>
                  <a:gd name="T85" fmla="*/ 180 h 522"/>
                  <a:gd name="T86" fmla="*/ 9 w 476"/>
                  <a:gd name="T87" fmla="*/ 199 h 522"/>
                  <a:gd name="T88" fmla="*/ 16 w 476"/>
                  <a:gd name="T89" fmla="*/ 211 h 522"/>
                  <a:gd name="T90" fmla="*/ 27 w 476"/>
                  <a:gd name="T91" fmla="*/ 222 h 522"/>
                  <a:gd name="T92" fmla="*/ 52 w 476"/>
                  <a:gd name="T93" fmla="*/ 234 h 522"/>
                  <a:gd name="T94" fmla="*/ 79 w 476"/>
                  <a:gd name="T95" fmla="*/ 237 h 522"/>
                  <a:gd name="T96" fmla="*/ 99 w 476"/>
                  <a:gd name="T97" fmla="*/ 232 h 522"/>
                  <a:gd name="T98" fmla="*/ 128 w 476"/>
                  <a:gd name="T99" fmla="*/ 211 h 522"/>
                  <a:gd name="T100" fmla="*/ 215 w 476"/>
                  <a:gd name="T101" fmla="*/ 188 h 522"/>
                  <a:gd name="T102" fmla="*/ 142 w 476"/>
                  <a:gd name="T103" fmla="*/ 153 h 522"/>
                  <a:gd name="T104" fmla="*/ 138 w 476"/>
                  <a:gd name="T105" fmla="*/ 136 h 522"/>
                  <a:gd name="T106" fmla="*/ 72 w 476"/>
                  <a:gd name="T107" fmla="*/ 94 h 522"/>
                  <a:gd name="T108" fmla="*/ 52 w 476"/>
                  <a:gd name="T109" fmla="*/ 96 h 522"/>
                  <a:gd name="T110" fmla="*/ 27 w 476"/>
                  <a:gd name="T111" fmla="*/ 109 h 522"/>
                  <a:gd name="T112" fmla="*/ 18 w 476"/>
                  <a:gd name="T113" fmla="*/ 118 h 522"/>
                  <a:gd name="T114" fmla="*/ 100 w 476"/>
                  <a:gd name="T115" fmla="*/ 146 h 522"/>
                  <a:gd name="T116" fmla="*/ 83 w 476"/>
                  <a:gd name="T117" fmla="*/ 209 h 522"/>
                  <a:gd name="T118" fmla="*/ 180 w 476"/>
                  <a:gd name="T119" fmla="*/ 24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6" h="522">
                    <a:moveTo>
                      <a:pt x="244" y="379"/>
                    </a:moveTo>
                    <a:cubicBezTo>
                      <a:pt x="244" y="343"/>
                      <a:pt x="244" y="343"/>
                      <a:pt x="244" y="343"/>
                    </a:cubicBezTo>
                    <a:cubicBezTo>
                      <a:pt x="244" y="340"/>
                      <a:pt x="242" y="338"/>
                      <a:pt x="239" y="338"/>
                    </a:cubicBezTo>
                    <a:cubicBezTo>
                      <a:pt x="238" y="338"/>
                      <a:pt x="238" y="338"/>
                      <a:pt x="238" y="338"/>
                    </a:cubicBezTo>
                    <a:cubicBezTo>
                      <a:pt x="237" y="338"/>
                      <a:pt x="236" y="338"/>
                      <a:pt x="235" y="338"/>
                    </a:cubicBezTo>
                    <a:cubicBezTo>
                      <a:pt x="235" y="338"/>
                      <a:pt x="235" y="338"/>
                      <a:pt x="235" y="338"/>
                    </a:cubicBezTo>
                    <a:cubicBezTo>
                      <a:pt x="217" y="337"/>
                      <a:pt x="199" y="330"/>
                      <a:pt x="186" y="318"/>
                    </a:cubicBezTo>
                    <a:cubicBezTo>
                      <a:pt x="184" y="316"/>
                      <a:pt x="180" y="315"/>
                      <a:pt x="178" y="317"/>
                    </a:cubicBezTo>
                    <a:cubicBezTo>
                      <a:pt x="175" y="319"/>
                      <a:pt x="175" y="324"/>
                      <a:pt x="177" y="327"/>
                    </a:cubicBezTo>
                    <a:cubicBezTo>
                      <a:pt x="192" y="340"/>
                      <a:pt x="212" y="349"/>
                      <a:pt x="232" y="350"/>
                    </a:cubicBezTo>
                    <a:cubicBezTo>
                      <a:pt x="232" y="379"/>
                      <a:pt x="232" y="379"/>
                      <a:pt x="232" y="379"/>
                    </a:cubicBezTo>
                    <a:cubicBezTo>
                      <a:pt x="195" y="382"/>
                      <a:pt x="166" y="413"/>
                      <a:pt x="166" y="450"/>
                    </a:cubicBezTo>
                    <a:cubicBezTo>
                      <a:pt x="166" y="490"/>
                      <a:pt x="198" y="522"/>
                      <a:pt x="238" y="522"/>
                    </a:cubicBezTo>
                    <a:cubicBezTo>
                      <a:pt x="278" y="522"/>
                      <a:pt x="310" y="490"/>
                      <a:pt x="310" y="450"/>
                    </a:cubicBezTo>
                    <a:cubicBezTo>
                      <a:pt x="310" y="413"/>
                      <a:pt x="281" y="382"/>
                      <a:pt x="244" y="379"/>
                    </a:cubicBezTo>
                    <a:close/>
                    <a:moveTo>
                      <a:pt x="262" y="468"/>
                    </a:moveTo>
                    <a:cubicBezTo>
                      <a:pt x="262" y="468"/>
                      <a:pt x="262" y="468"/>
                      <a:pt x="262" y="488"/>
                    </a:cubicBezTo>
                    <a:cubicBezTo>
                      <a:pt x="262" y="489"/>
                      <a:pt x="261" y="490"/>
                      <a:pt x="260" y="490"/>
                    </a:cubicBezTo>
                    <a:cubicBezTo>
                      <a:pt x="247" y="495"/>
                      <a:pt x="230" y="495"/>
                      <a:pt x="229" y="495"/>
                    </a:cubicBezTo>
                    <a:cubicBezTo>
                      <a:pt x="228" y="495"/>
                      <a:pt x="227" y="495"/>
                      <a:pt x="227" y="494"/>
                    </a:cubicBezTo>
                    <a:cubicBezTo>
                      <a:pt x="227" y="494"/>
                      <a:pt x="227" y="494"/>
                      <a:pt x="227" y="480"/>
                    </a:cubicBezTo>
                    <a:cubicBezTo>
                      <a:pt x="219" y="480"/>
                      <a:pt x="212" y="480"/>
                      <a:pt x="211" y="479"/>
                    </a:cubicBezTo>
                    <a:cubicBezTo>
                      <a:pt x="209" y="478"/>
                      <a:pt x="208" y="475"/>
                      <a:pt x="208" y="470"/>
                    </a:cubicBezTo>
                    <a:cubicBezTo>
                      <a:pt x="208" y="470"/>
                      <a:pt x="208" y="470"/>
                      <a:pt x="208" y="469"/>
                    </a:cubicBezTo>
                    <a:cubicBezTo>
                      <a:pt x="208" y="466"/>
                      <a:pt x="208" y="461"/>
                      <a:pt x="209" y="459"/>
                    </a:cubicBezTo>
                    <a:cubicBezTo>
                      <a:pt x="202" y="458"/>
                      <a:pt x="201" y="455"/>
                      <a:pt x="200" y="454"/>
                    </a:cubicBezTo>
                    <a:cubicBezTo>
                      <a:pt x="200" y="452"/>
                      <a:pt x="202" y="449"/>
                      <a:pt x="204" y="447"/>
                    </a:cubicBezTo>
                    <a:cubicBezTo>
                      <a:pt x="204" y="447"/>
                      <a:pt x="205" y="446"/>
                      <a:pt x="205" y="446"/>
                    </a:cubicBezTo>
                    <a:cubicBezTo>
                      <a:pt x="206" y="445"/>
                      <a:pt x="207" y="442"/>
                      <a:pt x="208" y="440"/>
                    </a:cubicBezTo>
                    <a:cubicBezTo>
                      <a:pt x="208" y="439"/>
                      <a:pt x="209" y="437"/>
                      <a:pt x="209" y="436"/>
                    </a:cubicBezTo>
                    <a:cubicBezTo>
                      <a:pt x="209" y="434"/>
                      <a:pt x="210" y="432"/>
                      <a:pt x="210" y="431"/>
                    </a:cubicBezTo>
                    <a:cubicBezTo>
                      <a:pt x="211" y="429"/>
                      <a:pt x="211" y="424"/>
                      <a:pt x="211" y="422"/>
                    </a:cubicBezTo>
                    <a:cubicBezTo>
                      <a:pt x="211" y="422"/>
                      <a:pt x="210" y="422"/>
                      <a:pt x="210" y="422"/>
                    </a:cubicBezTo>
                    <a:cubicBezTo>
                      <a:pt x="210" y="422"/>
                      <a:pt x="210" y="422"/>
                      <a:pt x="210" y="422"/>
                    </a:cubicBezTo>
                    <a:cubicBezTo>
                      <a:pt x="209" y="417"/>
                      <a:pt x="202" y="410"/>
                      <a:pt x="205" y="410"/>
                    </a:cubicBezTo>
                    <a:cubicBezTo>
                      <a:pt x="225" y="411"/>
                      <a:pt x="219" y="405"/>
                      <a:pt x="240" y="405"/>
                    </a:cubicBezTo>
                    <a:cubicBezTo>
                      <a:pt x="259" y="405"/>
                      <a:pt x="269" y="416"/>
                      <a:pt x="273" y="426"/>
                    </a:cubicBezTo>
                    <a:cubicBezTo>
                      <a:pt x="282" y="444"/>
                      <a:pt x="268" y="461"/>
                      <a:pt x="262" y="468"/>
                    </a:cubicBezTo>
                    <a:close/>
                    <a:moveTo>
                      <a:pt x="232" y="144"/>
                    </a:moveTo>
                    <a:cubicBezTo>
                      <a:pt x="232" y="179"/>
                      <a:pt x="232" y="179"/>
                      <a:pt x="232" y="179"/>
                    </a:cubicBezTo>
                    <a:cubicBezTo>
                      <a:pt x="232" y="182"/>
                      <a:pt x="234" y="184"/>
                      <a:pt x="238" y="184"/>
                    </a:cubicBezTo>
                    <a:cubicBezTo>
                      <a:pt x="238" y="184"/>
                      <a:pt x="238" y="184"/>
                      <a:pt x="238" y="184"/>
                    </a:cubicBezTo>
                    <a:cubicBezTo>
                      <a:pt x="239" y="184"/>
                      <a:pt x="239" y="184"/>
                      <a:pt x="240" y="184"/>
                    </a:cubicBezTo>
                    <a:cubicBezTo>
                      <a:pt x="240" y="184"/>
                      <a:pt x="240" y="184"/>
                      <a:pt x="240" y="184"/>
                    </a:cubicBezTo>
                    <a:cubicBezTo>
                      <a:pt x="259" y="185"/>
                      <a:pt x="276" y="192"/>
                      <a:pt x="290" y="205"/>
                    </a:cubicBezTo>
                    <a:cubicBezTo>
                      <a:pt x="291" y="206"/>
                      <a:pt x="293" y="206"/>
                      <a:pt x="294" y="206"/>
                    </a:cubicBezTo>
                    <a:cubicBezTo>
                      <a:pt x="296" y="206"/>
                      <a:pt x="298" y="206"/>
                      <a:pt x="299" y="204"/>
                    </a:cubicBezTo>
                    <a:cubicBezTo>
                      <a:pt x="301" y="202"/>
                      <a:pt x="300" y="198"/>
                      <a:pt x="298" y="196"/>
                    </a:cubicBezTo>
                    <a:cubicBezTo>
                      <a:pt x="283" y="182"/>
                      <a:pt x="264" y="174"/>
                      <a:pt x="244" y="172"/>
                    </a:cubicBezTo>
                    <a:cubicBezTo>
                      <a:pt x="244" y="144"/>
                      <a:pt x="244" y="144"/>
                      <a:pt x="244" y="144"/>
                    </a:cubicBezTo>
                    <a:cubicBezTo>
                      <a:pt x="281" y="141"/>
                      <a:pt x="310" y="110"/>
                      <a:pt x="310" y="72"/>
                    </a:cubicBezTo>
                    <a:cubicBezTo>
                      <a:pt x="310" y="32"/>
                      <a:pt x="278" y="0"/>
                      <a:pt x="238" y="0"/>
                    </a:cubicBezTo>
                    <a:cubicBezTo>
                      <a:pt x="198" y="0"/>
                      <a:pt x="166" y="32"/>
                      <a:pt x="166" y="72"/>
                    </a:cubicBezTo>
                    <a:cubicBezTo>
                      <a:pt x="166" y="110"/>
                      <a:pt x="195" y="141"/>
                      <a:pt x="232" y="144"/>
                    </a:cubicBezTo>
                    <a:close/>
                    <a:moveTo>
                      <a:pt x="203" y="48"/>
                    </a:moveTo>
                    <a:cubicBezTo>
                      <a:pt x="207" y="38"/>
                      <a:pt x="217" y="27"/>
                      <a:pt x="236" y="27"/>
                    </a:cubicBezTo>
                    <a:cubicBezTo>
                      <a:pt x="258" y="27"/>
                      <a:pt x="251" y="32"/>
                      <a:pt x="272" y="32"/>
                    </a:cubicBezTo>
                    <a:cubicBezTo>
                      <a:pt x="274" y="32"/>
                      <a:pt x="267" y="39"/>
                      <a:pt x="266" y="43"/>
                    </a:cubicBezTo>
                    <a:cubicBezTo>
                      <a:pt x="266" y="44"/>
                      <a:pt x="266" y="44"/>
                      <a:pt x="266" y="44"/>
                    </a:cubicBezTo>
                    <a:cubicBezTo>
                      <a:pt x="266" y="44"/>
                      <a:pt x="265" y="43"/>
                      <a:pt x="265" y="43"/>
                    </a:cubicBezTo>
                    <a:cubicBezTo>
                      <a:pt x="265" y="46"/>
                      <a:pt x="265" y="51"/>
                      <a:pt x="266" y="53"/>
                    </a:cubicBezTo>
                    <a:cubicBezTo>
                      <a:pt x="267" y="54"/>
                      <a:pt x="267" y="56"/>
                      <a:pt x="267" y="58"/>
                    </a:cubicBezTo>
                    <a:cubicBezTo>
                      <a:pt x="268" y="59"/>
                      <a:pt x="268" y="61"/>
                      <a:pt x="268" y="61"/>
                    </a:cubicBezTo>
                    <a:cubicBezTo>
                      <a:pt x="269" y="64"/>
                      <a:pt x="270" y="67"/>
                      <a:pt x="271" y="68"/>
                    </a:cubicBezTo>
                    <a:cubicBezTo>
                      <a:pt x="272" y="68"/>
                      <a:pt x="272" y="68"/>
                      <a:pt x="272" y="69"/>
                    </a:cubicBezTo>
                    <a:cubicBezTo>
                      <a:pt x="274" y="71"/>
                      <a:pt x="277" y="73"/>
                      <a:pt x="276" y="76"/>
                    </a:cubicBezTo>
                    <a:cubicBezTo>
                      <a:pt x="275" y="77"/>
                      <a:pt x="274" y="80"/>
                      <a:pt x="268" y="80"/>
                    </a:cubicBezTo>
                    <a:cubicBezTo>
                      <a:pt x="268" y="83"/>
                      <a:pt x="268" y="88"/>
                      <a:pt x="268" y="91"/>
                    </a:cubicBezTo>
                    <a:cubicBezTo>
                      <a:pt x="268" y="92"/>
                      <a:pt x="268" y="92"/>
                      <a:pt x="268" y="92"/>
                    </a:cubicBezTo>
                    <a:cubicBezTo>
                      <a:pt x="268" y="97"/>
                      <a:pt x="268" y="99"/>
                      <a:pt x="265" y="101"/>
                    </a:cubicBezTo>
                    <a:cubicBezTo>
                      <a:pt x="264" y="101"/>
                      <a:pt x="258" y="102"/>
                      <a:pt x="249" y="101"/>
                    </a:cubicBezTo>
                    <a:cubicBezTo>
                      <a:pt x="249" y="115"/>
                      <a:pt x="249" y="115"/>
                      <a:pt x="249" y="115"/>
                    </a:cubicBezTo>
                    <a:cubicBezTo>
                      <a:pt x="249" y="116"/>
                      <a:pt x="249" y="117"/>
                      <a:pt x="247" y="117"/>
                    </a:cubicBezTo>
                    <a:cubicBezTo>
                      <a:pt x="246" y="117"/>
                      <a:pt x="229" y="117"/>
                      <a:pt x="216" y="112"/>
                    </a:cubicBezTo>
                    <a:cubicBezTo>
                      <a:pt x="215" y="111"/>
                      <a:pt x="215" y="111"/>
                      <a:pt x="215" y="110"/>
                    </a:cubicBezTo>
                    <a:cubicBezTo>
                      <a:pt x="215" y="90"/>
                      <a:pt x="215" y="90"/>
                      <a:pt x="215" y="90"/>
                    </a:cubicBezTo>
                    <a:cubicBezTo>
                      <a:pt x="208" y="83"/>
                      <a:pt x="195" y="66"/>
                      <a:pt x="203" y="48"/>
                    </a:cubicBezTo>
                    <a:close/>
                    <a:moveTo>
                      <a:pt x="339" y="196"/>
                    </a:moveTo>
                    <a:cubicBezTo>
                      <a:pt x="326" y="204"/>
                      <a:pt x="315" y="210"/>
                      <a:pt x="306" y="215"/>
                    </a:cubicBezTo>
                    <a:cubicBezTo>
                      <a:pt x="303" y="216"/>
                      <a:pt x="303" y="220"/>
                      <a:pt x="304" y="222"/>
                    </a:cubicBezTo>
                    <a:cubicBezTo>
                      <a:pt x="304" y="223"/>
                      <a:pt x="305" y="223"/>
                      <a:pt x="305" y="224"/>
                    </a:cubicBezTo>
                    <a:cubicBezTo>
                      <a:pt x="305" y="224"/>
                      <a:pt x="305" y="224"/>
                      <a:pt x="305" y="224"/>
                    </a:cubicBezTo>
                    <a:cubicBezTo>
                      <a:pt x="312" y="236"/>
                      <a:pt x="315" y="250"/>
                      <a:pt x="315" y="264"/>
                    </a:cubicBezTo>
                    <a:cubicBezTo>
                      <a:pt x="314" y="268"/>
                      <a:pt x="314" y="272"/>
                      <a:pt x="313" y="276"/>
                    </a:cubicBezTo>
                    <a:cubicBezTo>
                      <a:pt x="313" y="276"/>
                      <a:pt x="313" y="276"/>
                      <a:pt x="313" y="276"/>
                    </a:cubicBezTo>
                    <a:cubicBezTo>
                      <a:pt x="313" y="277"/>
                      <a:pt x="313" y="277"/>
                      <a:pt x="313" y="277"/>
                    </a:cubicBezTo>
                    <a:cubicBezTo>
                      <a:pt x="313" y="277"/>
                      <a:pt x="313" y="277"/>
                      <a:pt x="313" y="277"/>
                    </a:cubicBezTo>
                    <a:cubicBezTo>
                      <a:pt x="313" y="277"/>
                      <a:pt x="313" y="278"/>
                      <a:pt x="313" y="278"/>
                    </a:cubicBezTo>
                    <a:cubicBezTo>
                      <a:pt x="312" y="281"/>
                      <a:pt x="314" y="284"/>
                      <a:pt x="316" y="285"/>
                    </a:cubicBezTo>
                    <a:cubicBezTo>
                      <a:pt x="317" y="285"/>
                      <a:pt x="318" y="286"/>
                      <a:pt x="319" y="286"/>
                    </a:cubicBezTo>
                    <a:cubicBezTo>
                      <a:pt x="322" y="286"/>
                      <a:pt x="324" y="284"/>
                      <a:pt x="325" y="281"/>
                    </a:cubicBezTo>
                    <a:cubicBezTo>
                      <a:pt x="325" y="280"/>
                      <a:pt x="325" y="280"/>
                      <a:pt x="325" y="280"/>
                    </a:cubicBezTo>
                    <a:cubicBezTo>
                      <a:pt x="325" y="279"/>
                      <a:pt x="325" y="279"/>
                      <a:pt x="325" y="279"/>
                    </a:cubicBezTo>
                    <a:cubicBezTo>
                      <a:pt x="325" y="279"/>
                      <a:pt x="325" y="279"/>
                      <a:pt x="325" y="279"/>
                    </a:cubicBezTo>
                    <a:cubicBezTo>
                      <a:pt x="326" y="274"/>
                      <a:pt x="327" y="269"/>
                      <a:pt x="327" y="264"/>
                    </a:cubicBezTo>
                    <a:cubicBezTo>
                      <a:pt x="327" y="250"/>
                      <a:pt x="324" y="235"/>
                      <a:pt x="318" y="222"/>
                    </a:cubicBezTo>
                    <a:cubicBezTo>
                      <a:pt x="345" y="206"/>
                      <a:pt x="345" y="206"/>
                      <a:pt x="345" y="206"/>
                    </a:cubicBezTo>
                    <a:cubicBezTo>
                      <a:pt x="346" y="207"/>
                      <a:pt x="346" y="208"/>
                      <a:pt x="347" y="209"/>
                    </a:cubicBezTo>
                    <a:cubicBezTo>
                      <a:pt x="347" y="209"/>
                      <a:pt x="347" y="209"/>
                      <a:pt x="347" y="209"/>
                    </a:cubicBezTo>
                    <a:cubicBezTo>
                      <a:pt x="348" y="210"/>
                      <a:pt x="349" y="211"/>
                      <a:pt x="350" y="212"/>
                    </a:cubicBezTo>
                    <a:cubicBezTo>
                      <a:pt x="350" y="212"/>
                      <a:pt x="350" y="213"/>
                      <a:pt x="350" y="213"/>
                    </a:cubicBezTo>
                    <a:cubicBezTo>
                      <a:pt x="351" y="214"/>
                      <a:pt x="352" y="215"/>
                      <a:pt x="353" y="215"/>
                    </a:cubicBezTo>
                    <a:cubicBezTo>
                      <a:pt x="353" y="216"/>
                      <a:pt x="353" y="216"/>
                      <a:pt x="353" y="216"/>
                    </a:cubicBezTo>
                    <a:cubicBezTo>
                      <a:pt x="354" y="217"/>
                      <a:pt x="355" y="218"/>
                      <a:pt x="356" y="219"/>
                    </a:cubicBezTo>
                    <a:cubicBezTo>
                      <a:pt x="356" y="219"/>
                      <a:pt x="356" y="219"/>
                      <a:pt x="356" y="219"/>
                    </a:cubicBezTo>
                    <a:cubicBezTo>
                      <a:pt x="356" y="219"/>
                      <a:pt x="357" y="219"/>
                      <a:pt x="357" y="219"/>
                    </a:cubicBezTo>
                    <a:cubicBezTo>
                      <a:pt x="357" y="220"/>
                      <a:pt x="358" y="220"/>
                      <a:pt x="358" y="221"/>
                    </a:cubicBezTo>
                    <a:cubicBezTo>
                      <a:pt x="359" y="221"/>
                      <a:pt x="359" y="221"/>
                      <a:pt x="360" y="222"/>
                    </a:cubicBezTo>
                    <a:cubicBezTo>
                      <a:pt x="360" y="222"/>
                      <a:pt x="360" y="222"/>
                      <a:pt x="360" y="222"/>
                    </a:cubicBezTo>
                    <a:cubicBezTo>
                      <a:pt x="361" y="223"/>
                      <a:pt x="362" y="224"/>
                      <a:pt x="363" y="224"/>
                    </a:cubicBezTo>
                    <a:cubicBezTo>
                      <a:pt x="363" y="224"/>
                      <a:pt x="363" y="224"/>
                      <a:pt x="363" y="224"/>
                    </a:cubicBezTo>
                    <a:cubicBezTo>
                      <a:pt x="376" y="233"/>
                      <a:pt x="390" y="237"/>
                      <a:pt x="404" y="237"/>
                    </a:cubicBezTo>
                    <a:cubicBezTo>
                      <a:pt x="408" y="237"/>
                      <a:pt x="412" y="237"/>
                      <a:pt x="415" y="236"/>
                    </a:cubicBezTo>
                    <a:cubicBezTo>
                      <a:pt x="415" y="236"/>
                      <a:pt x="415" y="236"/>
                      <a:pt x="416" y="236"/>
                    </a:cubicBezTo>
                    <a:cubicBezTo>
                      <a:pt x="417" y="236"/>
                      <a:pt x="417" y="236"/>
                      <a:pt x="418" y="236"/>
                    </a:cubicBezTo>
                    <a:cubicBezTo>
                      <a:pt x="419" y="236"/>
                      <a:pt x="420" y="236"/>
                      <a:pt x="420" y="236"/>
                    </a:cubicBezTo>
                    <a:cubicBezTo>
                      <a:pt x="421" y="235"/>
                      <a:pt x="421" y="235"/>
                      <a:pt x="422" y="235"/>
                    </a:cubicBezTo>
                    <a:cubicBezTo>
                      <a:pt x="423" y="235"/>
                      <a:pt x="423" y="235"/>
                      <a:pt x="424" y="234"/>
                    </a:cubicBezTo>
                    <a:cubicBezTo>
                      <a:pt x="424" y="234"/>
                      <a:pt x="425" y="234"/>
                      <a:pt x="425" y="234"/>
                    </a:cubicBezTo>
                    <a:cubicBezTo>
                      <a:pt x="426" y="234"/>
                      <a:pt x="427" y="234"/>
                      <a:pt x="428" y="233"/>
                    </a:cubicBezTo>
                    <a:cubicBezTo>
                      <a:pt x="428" y="233"/>
                      <a:pt x="428" y="233"/>
                      <a:pt x="428" y="233"/>
                    </a:cubicBezTo>
                    <a:cubicBezTo>
                      <a:pt x="456" y="223"/>
                      <a:pt x="476" y="197"/>
                      <a:pt x="476" y="166"/>
                    </a:cubicBezTo>
                    <a:cubicBezTo>
                      <a:pt x="476" y="163"/>
                      <a:pt x="476" y="160"/>
                      <a:pt x="476" y="157"/>
                    </a:cubicBezTo>
                    <a:cubicBezTo>
                      <a:pt x="474" y="141"/>
                      <a:pt x="466" y="124"/>
                      <a:pt x="452" y="112"/>
                    </a:cubicBezTo>
                    <a:cubicBezTo>
                      <a:pt x="449" y="109"/>
                      <a:pt x="446" y="107"/>
                      <a:pt x="442" y="105"/>
                    </a:cubicBezTo>
                    <a:cubicBezTo>
                      <a:pt x="442" y="104"/>
                      <a:pt x="441" y="104"/>
                      <a:pt x="441" y="104"/>
                    </a:cubicBezTo>
                    <a:cubicBezTo>
                      <a:pt x="441" y="104"/>
                      <a:pt x="440" y="103"/>
                      <a:pt x="440" y="103"/>
                    </a:cubicBezTo>
                    <a:cubicBezTo>
                      <a:pt x="439" y="103"/>
                      <a:pt x="438" y="102"/>
                      <a:pt x="438" y="102"/>
                    </a:cubicBezTo>
                    <a:cubicBezTo>
                      <a:pt x="438" y="102"/>
                      <a:pt x="437" y="102"/>
                      <a:pt x="437" y="102"/>
                    </a:cubicBezTo>
                    <a:cubicBezTo>
                      <a:pt x="427" y="97"/>
                      <a:pt x="416" y="94"/>
                      <a:pt x="404" y="94"/>
                    </a:cubicBezTo>
                    <a:cubicBezTo>
                      <a:pt x="391" y="94"/>
                      <a:pt x="379" y="97"/>
                      <a:pt x="368" y="103"/>
                    </a:cubicBezTo>
                    <a:cubicBezTo>
                      <a:pt x="368" y="104"/>
                      <a:pt x="368" y="104"/>
                      <a:pt x="367" y="104"/>
                    </a:cubicBezTo>
                    <a:cubicBezTo>
                      <a:pt x="367" y="104"/>
                      <a:pt x="367" y="104"/>
                      <a:pt x="366" y="105"/>
                    </a:cubicBezTo>
                    <a:cubicBezTo>
                      <a:pt x="361" y="108"/>
                      <a:pt x="355" y="112"/>
                      <a:pt x="351" y="118"/>
                    </a:cubicBezTo>
                    <a:cubicBezTo>
                      <a:pt x="344" y="126"/>
                      <a:pt x="338" y="135"/>
                      <a:pt x="335" y="145"/>
                    </a:cubicBezTo>
                    <a:cubicBezTo>
                      <a:pt x="335" y="146"/>
                      <a:pt x="335" y="146"/>
                      <a:pt x="335" y="146"/>
                    </a:cubicBezTo>
                    <a:cubicBezTo>
                      <a:pt x="334" y="149"/>
                      <a:pt x="334" y="152"/>
                      <a:pt x="333" y="155"/>
                    </a:cubicBezTo>
                    <a:cubicBezTo>
                      <a:pt x="333" y="156"/>
                      <a:pt x="333" y="156"/>
                      <a:pt x="333" y="156"/>
                    </a:cubicBezTo>
                    <a:cubicBezTo>
                      <a:pt x="332" y="162"/>
                      <a:pt x="332" y="167"/>
                      <a:pt x="333" y="172"/>
                    </a:cubicBezTo>
                    <a:cubicBezTo>
                      <a:pt x="333" y="180"/>
                      <a:pt x="336" y="189"/>
                      <a:pt x="339" y="196"/>
                    </a:cubicBezTo>
                    <a:close/>
                    <a:moveTo>
                      <a:pt x="369" y="162"/>
                    </a:moveTo>
                    <a:cubicBezTo>
                      <a:pt x="370" y="161"/>
                      <a:pt x="372" y="158"/>
                      <a:pt x="372" y="156"/>
                    </a:cubicBezTo>
                    <a:cubicBezTo>
                      <a:pt x="373" y="155"/>
                      <a:pt x="373" y="150"/>
                      <a:pt x="373" y="148"/>
                    </a:cubicBezTo>
                    <a:cubicBezTo>
                      <a:pt x="372" y="142"/>
                      <a:pt x="375" y="139"/>
                      <a:pt x="376" y="137"/>
                    </a:cubicBezTo>
                    <a:cubicBezTo>
                      <a:pt x="376" y="137"/>
                      <a:pt x="375" y="136"/>
                      <a:pt x="375" y="135"/>
                    </a:cubicBezTo>
                    <a:cubicBezTo>
                      <a:pt x="374" y="131"/>
                      <a:pt x="382" y="121"/>
                      <a:pt x="404" y="121"/>
                    </a:cubicBezTo>
                    <a:cubicBezTo>
                      <a:pt x="422" y="121"/>
                      <a:pt x="433" y="131"/>
                      <a:pt x="438" y="141"/>
                    </a:cubicBezTo>
                    <a:cubicBezTo>
                      <a:pt x="453" y="173"/>
                      <a:pt x="433" y="188"/>
                      <a:pt x="420" y="193"/>
                    </a:cubicBezTo>
                    <a:cubicBezTo>
                      <a:pt x="420" y="193"/>
                      <a:pt x="420" y="193"/>
                      <a:pt x="419" y="203"/>
                    </a:cubicBezTo>
                    <a:cubicBezTo>
                      <a:pt x="419" y="204"/>
                      <a:pt x="419" y="204"/>
                      <a:pt x="418" y="204"/>
                    </a:cubicBezTo>
                    <a:cubicBezTo>
                      <a:pt x="410" y="209"/>
                      <a:pt x="400" y="210"/>
                      <a:pt x="396" y="210"/>
                    </a:cubicBezTo>
                    <a:cubicBezTo>
                      <a:pt x="395" y="210"/>
                      <a:pt x="394" y="210"/>
                      <a:pt x="394" y="210"/>
                    </a:cubicBezTo>
                    <a:cubicBezTo>
                      <a:pt x="393" y="210"/>
                      <a:pt x="392" y="209"/>
                      <a:pt x="392" y="208"/>
                    </a:cubicBezTo>
                    <a:cubicBezTo>
                      <a:pt x="392" y="208"/>
                      <a:pt x="392" y="208"/>
                      <a:pt x="392" y="193"/>
                    </a:cubicBezTo>
                    <a:cubicBezTo>
                      <a:pt x="390" y="193"/>
                      <a:pt x="387" y="193"/>
                      <a:pt x="386" y="193"/>
                    </a:cubicBezTo>
                    <a:cubicBezTo>
                      <a:pt x="379" y="193"/>
                      <a:pt x="376" y="192"/>
                      <a:pt x="375" y="191"/>
                    </a:cubicBezTo>
                    <a:cubicBezTo>
                      <a:pt x="374" y="190"/>
                      <a:pt x="373" y="188"/>
                      <a:pt x="374" y="180"/>
                    </a:cubicBezTo>
                    <a:cubicBezTo>
                      <a:pt x="374" y="177"/>
                      <a:pt x="374" y="175"/>
                      <a:pt x="374" y="174"/>
                    </a:cubicBezTo>
                    <a:cubicBezTo>
                      <a:pt x="368" y="174"/>
                      <a:pt x="366" y="171"/>
                      <a:pt x="365" y="170"/>
                    </a:cubicBezTo>
                    <a:cubicBezTo>
                      <a:pt x="365" y="167"/>
                      <a:pt x="367" y="164"/>
                      <a:pt x="369" y="162"/>
                    </a:cubicBezTo>
                    <a:close/>
                    <a:moveTo>
                      <a:pt x="472" y="332"/>
                    </a:moveTo>
                    <a:cubicBezTo>
                      <a:pt x="471" y="331"/>
                      <a:pt x="471" y="330"/>
                      <a:pt x="470" y="329"/>
                    </a:cubicBezTo>
                    <a:cubicBezTo>
                      <a:pt x="470" y="329"/>
                      <a:pt x="470" y="329"/>
                      <a:pt x="470" y="329"/>
                    </a:cubicBezTo>
                    <a:cubicBezTo>
                      <a:pt x="470" y="328"/>
                      <a:pt x="469" y="327"/>
                      <a:pt x="469" y="326"/>
                    </a:cubicBezTo>
                    <a:cubicBezTo>
                      <a:pt x="469" y="326"/>
                      <a:pt x="469" y="325"/>
                      <a:pt x="469" y="325"/>
                    </a:cubicBezTo>
                    <a:cubicBezTo>
                      <a:pt x="468" y="324"/>
                      <a:pt x="468" y="323"/>
                      <a:pt x="467" y="322"/>
                    </a:cubicBezTo>
                    <a:cubicBezTo>
                      <a:pt x="467" y="322"/>
                      <a:pt x="467" y="322"/>
                      <a:pt x="467" y="322"/>
                    </a:cubicBezTo>
                    <a:cubicBezTo>
                      <a:pt x="467" y="322"/>
                      <a:pt x="467" y="321"/>
                      <a:pt x="466" y="320"/>
                    </a:cubicBezTo>
                    <a:cubicBezTo>
                      <a:pt x="466" y="320"/>
                      <a:pt x="466" y="320"/>
                      <a:pt x="466" y="320"/>
                    </a:cubicBezTo>
                    <a:cubicBezTo>
                      <a:pt x="466" y="319"/>
                      <a:pt x="466" y="319"/>
                      <a:pt x="465" y="319"/>
                    </a:cubicBezTo>
                    <a:cubicBezTo>
                      <a:pt x="465" y="318"/>
                      <a:pt x="464" y="318"/>
                      <a:pt x="464" y="317"/>
                    </a:cubicBezTo>
                    <a:cubicBezTo>
                      <a:pt x="464" y="317"/>
                      <a:pt x="464" y="317"/>
                      <a:pt x="464" y="317"/>
                    </a:cubicBezTo>
                    <a:cubicBezTo>
                      <a:pt x="464" y="316"/>
                      <a:pt x="464" y="316"/>
                      <a:pt x="463" y="316"/>
                    </a:cubicBezTo>
                    <a:cubicBezTo>
                      <a:pt x="463" y="316"/>
                      <a:pt x="463" y="316"/>
                      <a:pt x="463" y="316"/>
                    </a:cubicBezTo>
                    <a:cubicBezTo>
                      <a:pt x="463" y="315"/>
                      <a:pt x="462" y="315"/>
                      <a:pt x="462" y="314"/>
                    </a:cubicBezTo>
                    <a:cubicBezTo>
                      <a:pt x="462" y="314"/>
                      <a:pt x="461" y="313"/>
                      <a:pt x="461" y="313"/>
                    </a:cubicBezTo>
                    <a:cubicBezTo>
                      <a:pt x="461" y="313"/>
                      <a:pt x="461" y="313"/>
                      <a:pt x="461" y="312"/>
                    </a:cubicBezTo>
                    <a:cubicBezTo>
                      <a:pt x="460" y="312"/>
                      <a:pt x="460" y="312"/>
                      <a:pt x="460" y="311"/>
                    </a:cubicBezTo>
                    <a:cubicBezTo>
                      <a:pt x="459" y="311"/>
                      <a:pt x="459" y="311"/>
                      <a:pt x="459" y="310"/>
                    </a:cubicBezTo>
                    <a:cubicBezTo>
                      <a:pt x="459" y="310"/>
                      <a:pt x="458" y="310"/>
                      <a:pt x="458" y="309"/>
                    </a:cubicBezTo>
                    <a:cubicBezTo>
                      <a:pt x="458" y="309"/>
                      <a:pt x="458" y="309"/>
                      <a:pt x="458" y="309"/>
                    </a:cubicBezTo>
                    <a:cubicBezTo>
                      <a:pt x="457" y="308"/>
                      <a:pt x="456" y="307"/>
                      <a:pt x="456" y="307"/>
                    </a:cubicBezTo>
                    <a:cubicBezTo>
                      <a:pt x="456" y="307"/>
                      <a:pt x="456" y="307"/>
                      <a:pt x="455" y="306"/>
                    </a:cubicBezTo>
                    <a:cubicBezTo>
                      <a:pt x="455" y="306"/>
                      <a:pt x="455" y="306"/>
                      <a:pt x="455" y="306"/>
                    </a:cubicBezTo>
                    <a:cubicBezTo>
                      <a:pt x="455" y="306"/>
                      <a:pt x="454" y="305"/>
                      <a:pt x="454" y="305"/>
                    </a:cubicBezTo>
                    <a:cubicBezTo>
                      <a:pt x="454" y="305"/>
                      <a:pt x="453" y="304"/>
                      <a:pt x="453" y="304"/>
                    </a:cubicBezTo>
                    <a:cubicBezTo>
                      <a:pt x="453" y="304"/>
                      <a:pt x="452" y="303"/>
                      <a:pt x="452" y="303"/>
                    </a:cubicBezTo>
                    <a:cubicBezTo>
                      <a:pt x="451" y="303"/>
                      <a:pt x="451" y="303"/>
                      <a:pt x="451" y="302"/>
                    </a:cubicBezTo>
                    <a:cubicBezTo>
                      <a:pt x="449" y="301"/>
                      <a:pt x="447" y="299"/>
                      <a:pt x="445" y="298"/>
                    </a:cubicBezTo>
                    <a:cubicBezTo>
                      <a:pt x="445" y="298"/>
                      <a:pt x="445" y="298"/>
                      <a:pt x="445" y="298"/>
                    </a:cubicBezTo>
                    <a:cubicBezTo>
                      <a:pt x="444" y="297"/>
                      <a:pt x="444" y="297"/>
                      <a:pt x="443" y="296"/>
                    </a:cubicBezTo>
                    <a:cubicBezTo>
                      <a:pt x="443" y="296"/>
                      <a:pt x="443" y="296"/>
                      <a:pt x="443" y="296"/>
                    </a:cubicBezTo>
                    <a:cubicBezTo>
                      <a:pt x="442" y="296"/>
                      <a:pt x="441" y="295"/>
                      <a:pt x="441" y="295"/>
                    </a:cubicBezTo>
                    <a:cubicBezTo>
                      <a:pt x="440" y="295"/>
                      <a:pt x="440" y="295"/>
                      <a:pt x="440" y="295"/>
                    </a:cubicBezTo>
                    <a:cubicBezTo>
                      <a:pt x="438" y="293"/>
                      <a:pt x="436" y="292"/>
                      <a:pt x="433" y="291"/>
                    </a:cubicBezTo>
                    <a:cubicBezTo>
                      <a:pt x="433" y="291"/>
                      <a:pt x="433" y="291"/>
                      <a:pt x="433" y="291"/>
                    </a:cubicBezTo>
                    <a:cubicBezTo>
                      <a:pt x="432" y="291"/>
                      <a:pt x="432" y="290"/>
                      <a:pt x="431" y="290"/>
                    </a:cubicBezTo>
                    <a:cubicBezTo>
                      <a:pt x="431" y="290"/>
                      <a:pt x="431" y="290"/>
                      <a:pt x="431" y="290"/>
                    </a:cubicBezTo>
                    <a:cubicBezTo>
                      <a:pt x="427" y="289"/>
                      <a:pt x="424" y="288"/>
                      <a:pt x="420" y="287"/>
                    </a:cubicBezTo>
                    <a:cubicBezTo>
                      <a:pt x="420" y="287"/>
                      <a:pt x="420" y="287"/>
                      <a:pt x="420" y="287"/>
                    </a:cubicBezTo>
                    <a:cubicBezTo>
                      <a:pt x="419" y="287"/>
                      <a:pt x="418" y="286"/>
                      <a:pt x="417" y="286"/>
                    </a:cubicBezTo>
                    <a:cubicBezTo>
                      <a:pt x="417" y="286"/>
                      <a:pt x="417" y="286"/>
                      <a:pt x="417" y="286"/>
                    </a:cubicBezTo>
                    <a:cubicBezTo>
                      <a:pt x="417" y="286"/>
                      <a:pt x="417" y="286"/>
                      <a:pt x="417" y="286"/>
                    </a:cubicBezTo>
                    <a:cubicBezTo>
                      <a:pt x="416" y="286"/>
                      <a:pt x="415" y="286"/>
                      <a:pt x="414" y="286"/>
                    </a:cubicBezTo>
                    <a:cubicBezTo>
                      <a:pt x="413" y="286"/>
                      <a:pt x="413" y="285"/>
                      <a:pt x="412" y="285"/>
                    </a:cubicBezTo>
                    <a:cubicBezTo>
                      <a:pt x="412" y="285"/>
                      <a:pt x="412" y="285"/>
                      <a:pt x="411" y="285"/>
                    </a:cubicBezTo>
                    <a:cubicBezTo>
                      <a:pt x="410" y="285"/>
                      <a:pt x="409" y="285"/>
                      <a:pt x="408" y="285"/>
                    </a:cubicBezTo>
                    <a:cubicBezTo>
                      <a:pt x="408" y="285"/>
                      <a:pt x="408" y="285"/>
                      <a:pt x="407" y="285"/>
                    </a:cubicBezTo>
                    <a:cubicBezTo>
                      <a:pt x="406" y="285"/>
                      <a:pt x="405" y="285"/>
                      <a:pt x="404" y="285"/>
                    </a:cubicBezTo>
                    <a:cubicBezTo>
                      <a:pt x="404" y="285"/>
                      <a:pt x="403" y="285"/>
                      <a:pt x="403" y="285"/>
                    </a:cubicBezTo>
                    <a:cubicBezTo>
                      <a:pt x="403" y="285"/>
                      <a:pt x="402" y="285"/>
                      <a:pt x="402" y="285"/>
                    </a:cubicBezTo>
                    <a:cubicBezTo>
                      <a:pt x="402" y="285"/>
                      <a:pt x="401" y="285"/>
                      <a:pt x="401" y="285"/>
                    </a:cubicBezTo>
                    <a:cubicBezTo>
                      <a:pt x="401" y="285"/>
                      <a:pt x="401" y="285"/>
                      <a:pt x="401" y="285"/>
                    </a:cubicBezTo>
                    <a:cubicBezTo>
                      <a:pt x="400" y="285"/>
                      <a:pt x="400" y="285"/>
                      <a:pt x="400" y="285"/>
                    </a:cubicBezTo>
                    <a:cubicBezTo>
                      <a:pt x="399" y="285"/>
                      <a:pt x="399" y="285"/>
                      <a:pt x="398" y="285"/>
                    </a:cubicBezTo>
                    <a:cubicBezTo>
                      <a:pt x="398" y="285"/>
                      <a:pt x="398" y="285"/>
                      <a:pt x="398" y="285"/>
                    </a:cubicBezTo>
                    <a:cubicBezTo>
                      <a:pt x="397" y="285"/>
                      <a:pt x="396" y="285"/>
                      <a:pt x="394" y="286"/>
                    </a:cubicBezTo>
                    <a:cubicBezTo>
                      <a:pt x="394" y="286"/>
                      <a:pt x="394" y="286"/>
                      <a:pt x="394" y="286"/>
                    </a:cubicBezTo>
                    <a:cubicBezTo>
                      <a:pt x="391" y="286"/>
                      <a:pt x="387" y="287"/>
                      <a:pt x="384" y="288"/>
                    </a:cubicBezTo>
                    <a:cubicBezTo>
                      <a:pt x="383" y="288"/>
                      <a:pt x="383" y="288"/>
                      <a:pt x="383" y="288"/>
                    </a:cubicBezTo>
                    <a:cubicBezTo>
                      <a:pt x="383" y="288"/>
                      <a:pt x="382" y="288"/>
                      <a:pt x="382" y="289"/>
                    </a:cubicBezTo>
                    <a:cubicBezTo>
                      <a:pt x="382" y="289"/>
                      <a:pt x="382" y="289"/>
                      <a:pt x="381" y="289"/>
                    </a:cubicBezTo>
                    <a:cubicBezTo>
                      <a:pt x="379" y="290"/>
                      <a:pt x="376" y="291"/>
                      <a:pt x="373" y="292"/>
                    </a:cubicBezTo>
                    <a:cubicBezTo>
                      <a:pt x="373" y="292"/>
                      <a:pt x="373" y="292"/>
                      <a:pt x="373" y="292"/>
                    </a:cubicBezTo>
                    <a:cubicBezTo>
                      <a:pt x="372" y="292"/>
                      <a:pt x="371" y="293"/>
                      <a:pt x="371" y="293"/>
                    </a:cubicBezTo>
                    <a:cubicBezTo>
                      <a:pt x="371" y="293"/>
                      <a:pt x="371" y="293"/>
                      <a:pt x="371" y="293"/>
                    </a:cubicBezTo>
                    <a:cubicBezTo>
                      <a:pt x="364" y="297"/>
                      <a:pt x="358" y="301"/>
                      <a:pt x="353" y="307"/>
                    </a:cubicBezTo>
                    <a:cubicBezTo>
                      <a:pt x="352" y="307"/>
                      <a:pt x="352" y="308"/>
                      <a:pt x="352" y="308"/>
                    </a:cubicBezTo>
                    <a:cubicBezTo>
                      <a:pt x="352" y="308"/>
                      <a:pt x="352" y="308"/>
                      <a:pt x="352" y="308"/>
                    </a:cubicBezTo>
                    <a:cubicBezTo>
                      <a:pt x="351" y="309"/>
                      <a:pt x="350" y="309"/>
                      <a:pt x="350" y="310"/>
                    </a:cubicBezTo>
                    <a:cubicBezTo>
                      <a:pt x="350" y="310"/>
                      <a:pt x="350" y="310"/>
                      <a:pt x="350" y="310"/>
                    </a:cubicBezTo>
                    <a:cubicBezTo>
                      <a:pt x="349" y="310"/>
                      <a:pt x="349" y="311"/>
                      <a:pt x="348" y="312"/>
                    </a:cubicBezTo>
                    <a:cubicBezTo>
                      <a:pt x="348" y="312"/>
                      <a:pt x="348" y="312"/>
                      <a:pt x="348" y="312"/>
                    </a:cubicBezTo>
                    <a:cubicBezTo>
                      <a:pt x="348" y="312"/>
                      <a:pt x="347" y="313"/>
                      <a:pt x="347" y="313"/>
                    </a:cubicBezTo>
                    <a:cubicBezTo>
                      <a:pt x="347" y="314"/>
                      <a:pt x="347" y="314"/>
                      <a:pt x="347" y="314"/>
                    </a:cubicBezTo>
                    <a:cubicBezTo>
                      <a:pt x="346" y="315"/>
                      <a:pt x="346" y="315"/>
                      <a:pt x="345" y="316"/>
                    </a:cubicBezTo>
                    <a:cubicBezTo>
                      <a:pt x="332" y="308"/>
                      <a:pt x="321" y="302"/>
                      <a:pt x="312" y="297"/>
                    </a:cubicBezTo>
                    <a:cubicBezTo>
                      <a:pt x="310" y="295"/>
                      <a:pt x="306" y="296"/>
                      <a:pt x="305" y="299"/>
                    </a:cubicBezTo>
                    <a:cubicBezTo>
                      <a:pt x="304" y="300"/>
                      <a:pt x="304" y="301"/>
                      <a:pt x="303" y="302"/>
                    </a:cubicBezTo>
                    <a:cubicBezTo>
                      <a:pt x="303" y="302"/>
                      <a:pt x="303" y="302"/>
                      <a:pt x="303" y="302"/>
                    </a:cubicBezTo>
                    <a:cubicBezTo>
                      <a:pt x="293" y="317"/>
                      <a:pt x="278" y="329"/>
                      <a:pt x="261" y="334"/>
                    </a:cubicBezTo>
                    <a:cubicBezTo>
                      <a:pt x="258" y="335"/>
                      <a:pt x="256" y="338"/>
                      <a:pt x="257" y="341"/>
                    </a:cubicBezTo>
                    <a:cubicBezTo>
                      <a:pt x="257" y="344"/>
                      <a:pt x="260" y="346"/>
                      <a:pt x="263" y="346"/>
                    </a:cubicBezTo>
                    <a:cubicBezTo>
                      <a:pt x="263" y="346"/>
                      <a:pt x="264" y="346"/>
                      <a:pt x="265" y="346"/>
                    </a:cubicBezTo>
                    <a:cubicBezTo>
                      <a:pt x="284" y="340"/>
                      <a:pt x="301" y="327"/>
                      <a:pt x="312" y="311"/>
                    </a:cubicBezTo>
                    <a:cubicBezTo>
                      <a:pt x="339" y="326"/>
                      <a:pt x="339" y="326"/>
                      <a:pt x="339" y="326"/>
                    </a:cubicBezTo>
                    <a:cubicBezTo>
                      <a:pt x="335" y="336"/>
                      <a:pt x="332" y="346"/>
                      <a:pt x="332" y="357"/>
                    </a:cubicBezTo>
                    <a:cubicBezTo>
                      <a:pt x="332" y="358"/>
                      <a:pt x="332" y="359"/>
                      <a:pt x="333" y="360"/>
                    </a:cubicBezTo>
                    <a:cubicBezTo>
                      <a:pt x="333" y="360"/>
                      <a:pt x="333" y="361"/>
                      <a:pt x="333" y="361"/>
                    </a:cubicBezTo>
                    <a:cubicBezTo>
                      <a:pt x="333" y="362"/>
                      <a:pt x="333" y="362"/>
                      <a:pt x="333" y="363"/>
                    </a:cubicBezTo>
                    <a:cubicBezTo>
                      <a:pt x="333" y="364"/>
                      <a:pt x="333" y="364"/>
                      <a:pt x="333" y="364"/>
                    </a:cubicBezTo>
                    <a:cubicBezTo>
                      <a:pt x="333" y="365"/>
                      <a:pt x="333" y="366"/>
                      <a:pt x="333" y="367"/>
                    </a:cubicBezTo>
                    <a:cubicBezTo>
                      <a:pt x="333" y="368"/>
                      <a:pt x="333" y="368"/>
                      <a:pt x="334" y="369"/>
                    </a:cubicBezTo>
                    <a:cubicBezTo>
                      <a:pt x="334" y="369"/>
                      <a:pt x="334" y="370"/>
                      <a:pt x="334" y="370"/>
                    </a:cubicBezTo>
                    <a:cubicBezTo>
                      <a:pt x="334" y="371"/>
                      <a:pt x="334" y="371"/>
                      <a:pt x="334" y="372"/>
                    </a:cubicBezTo>
                    <a:cubicBezTo>
                      <a:pt x="334" y="372"/>
                      <a:pt x="334" y="372"/>
                      <a:pt x="334" y="373"/>
                    </a:cubicBezTo>
                    <a:cubicBezTo>
                      <a:pt x="335" y="374"/>
                      <a:pt x="335" y="376"/>
                      <a:pt x="335" y="377"/>
                    </a:cubicBezTo>
                    <a:cubicBezTo>
                      <a:pt x="335" y="377"/>
                      <a:pt x="335" y="377"/>
                      <a:pt x="335" y="377"/>
                    </a:cubicBezTo>
                    <a:cubicBezTo>
                      <a:pt x="336" y="378"/>
                      <a:pt x="336" y="379"/>
                      <a:pt x="336" y="380"/>
                    </a:cubicBezTo>
                    <a:cubicBezTo>
                      <a:pt x="336" y="380"/>
                      <a:pt x="336" y="380"/>
                      <a:pt x="337" y="381"/>
                    </a:cubicBezTo>
                    <a:cubicBezTo>
                      <a:pt x="337" y="381"/>
                      <a:pt x="337" y="381"/>
                      <a:pt x="337" y="381"/>
                    </a:cubicBezTo>
                    <a:cubicBezTo>
                      <a:pt x="337" y="381"/>
                      <a:pt x="337" y="382"/>
                      <a:pt x="337" y="382"/>
                    </a:cubicBezTo>
                    <a:cubicBezTo>
                      <a:pt x="337" y="383"/>
                      <a:pt x="337" y="383"/>
                      <a:pt x="338" y="383"/>
                    </a:cubicBezTo>
                    <a:cubicBezTo>
                      <a:pt x="338" y="384"/>
                      <a:pt x="338" y="384"/>
                      <a:pt x="338" y="384"/>
                    </a:cubicBezTo>
                    <a:cubicBezTo>
                      <a:pt x="338" y="385"/>
                      <a:pt x="338" y="385"/>
                      <a:pt x="338" y="385"/>
                    </a:cubicBezTo>
                    <a:cubicBezTo>
                      <a:pt x="339" y="386"/>
                      <a:pt x="339" y="387"/>
                      <a:pt x="339" y="388"/>
                    </a:cubicBezTo>
                    <a:cubicBezTo>
                      <a:pt x="340" y="388"/>
                      <a:pt x="340" y="388"/>
                      <a:pt x="340" y="388"/>
                    </a:cubicBezTo>
                    <a:cubicBezTo>
                      <a:pt x="349" y="408"/>
                      <a:pt x="368" y="422"/>
                      <a:pt x="390" y="427"/>
                    </a:cubicBezTo>
                    <a:cubicBezTo>
                      <a:pt x="390" y="427"/>
                      <a:pt x="390" y="427"/>
                      <a:pt x="390" y="427"/>
                    </a:cubicBezTo>
                    <a:cubicBezTo>
                      <a:pt x="391" y="427"/>
                      <a:pt x="392" y="428"/>
                      <a:pt x="393" y="428"/>
                    </a:cubicBezTo>
                    <a:cubicBezTo>
                      <a:pt x="393" y="428"/>
                      <a:pt x="393" y="428"/>
                      <a:pt x="393" y="428"/>
                    </a:cubicBezTo>
                    <a:cubicBezTo>
                      <a:pt x="393" y="428"/>
                      <a:pt x="393" y="428"/>
                      <a:pt x="394" y="428"/>
                    </a:cubicBezTo>
                    <a:cubicBezTo>
                      <a:pt x="394" y="428"/>
                      <a:pt x="395" y="428"/>
                      <a:pt x="395" y="428"/>
                    </a:cubicBezTo>
                    <a:cubicBezTo>
                      <a:pt x="397" y="428"/>
                      <a:pt x="398" y="428"/>
                      <a:pt x="399" y="428"/>
                    </a:cubicBezTo>
                    <a:cubicBezTo>
                      <a:pt x="399" y="428"/>
                      <a:pt x="400" y="428"/>
                      <a:pt x="400" y="428"/>
                    </a:cubicBezTo>
                    <a:cubicBezTo>
                      <a:pt x="400" y="428"/>
                      <a:pt x="401" y="428"/>
                      <a:pt x="401" y="429"/>
                    </a:cubicBezTo>
                    <a:cubicBezTo>
                      <a:pt x="402" y="429"/>
                      <a:pt x="403" y="429"/>
                      <a:pt x="404" y="429"/>
                    </a:cubicBezTo>
                    <a:cubicBezTo>
                      <a:pt x="406" y="429"/>
                      <a:pt x="407" y="429"/>
                      <a:pt x="408" y="428"/>
                    </a:cubicBezTo>
                    <a:cubicBezTo>
                      <a:pt x="408" y="428"/>
                      <a:pt x="409" y="428"/>
                      <a:pt x="409" y="428"/>
                    </a:cubicBezTo>
                    <a:cubicBezTo>
                      <a:pt x="410" y="428"/>
                      <a:pt x="410" y="428"/>
                      <a:pt x="411" y="428"/>
                    </a:cubicBezTo>
                    <a:cubicBezTo>
                      <a:pt x="412" y="428"/>
                      <a:pt x="412" y="428"/>
                      <a:pt x="413" y="428"/>
                    </a:cubicBezTo>
                    <a:cubicBezTo>
                      <a:pt x="413" y="428"/>
                      <a:pt x="414" y="428"/>
                      <a:pt x="415" y="428"/>
                    </a:cubicBezTo>
                    <a:cubicBezTo>
                      <a:pt x="415" y="428"/>
                      <a:pt x="415" y="428"/>
                      <a:pt x="416" y="428"/>
                    </a:cubicBezTo>
                    <a:cubicBezTo>
                      <a:pt x="417" y="428"/>
                      <a:pt x="417" y="427"/>
                      <a:pt x="418" y="427"/>
                    </a:cubicBezTo>
                    <a:cubicBezTo>
                      <a:pt x="418" y="427"/>
                      <a:pt x="419" y="427"/>
                      <a:pt x="419" y="427"/>
                    </a:cubicBezTo>
                    <a:cubicBezTo>
                      <a:pt x="420" y="427"/>
                      <a:pt x="420" y="427"/>
                      <a:pt x="421" y="427"/>
                    </a:cubicBezTo>
                    <a:cubicBezTo>
                      <a:pt x="422" y="426"/>
                      <a:pt x="422" y="426"/>
                      <a:pt x="423" y="426"/>
                    </a:cubicBezTo>
                    <a:cubicBezTo>
                      <a:pt x="423" y="426"/>
                      <a:pt x="424" y="426"/>
                      <a:pt x="424" y="426"/>
                    </a:cubicBezTo>
                    <a:cubicBezTo>
                      <a:pt x="425" y="425"/>
                      <a:pt x="426" y="425"/>
                      <a:pt x="428" y="425"/>
                    </a:cubicBezTo>
                    <a:cubicBezTo>
                      <a:pt x="428" y="425"/>
                      <a:pt x="428" y="424"/>
                      <a:pt x="428" y="424"/>
                    </a:cubicBezTo>
                    <a:cubicBezTo>
                      <a:pt x="429" y="424"/>
                      <a:pt x="430" y="424"/>
                      <a:pt x="430" y="424"/>
                    </a:cubicBezTo>
                    <a:cubicBezTo>
                      <a:pt x="431" y="423"/>
                      <a:pt x="431" y="423"/>
                      <a:pt x="431" y="423"/>
                    </a:cubicBezTo>
                    <a:cubicBezTo>
                      <a:pt x="432" y="423"/>
                      <a:pt x="433" y="423"/>
                      <a:pt x="433" y="422"/>
                    </a:cubicBezTo>
                    <a:cubicBezTo>
                      <a:pt x="434" y="422"/>
                      <a:pt x="434" y="422"/>
                      <a:pt x="434" y="422"/>
                    </a:cubicBezTo>
                    <a:cubicBezTo>
                      <a:pt x="435" y="422"/>
                      <a:pt x="436" y="421"/>
                      <a:pt x="436" y="421"/>
                    </a:cubicBezTo>
                    <a:cubicBezTo>
                      <a:pt x="437" y="421"/>
                      <a:pt x="437" y="421"/>
                      <a:pt x="437" y="421"/>
                    </a:cubicBezTo>
                    <a:cubicBezTo>
                      <a:pt x="438" y="420"/>
                      <a:pt x="438" y="420"/>
                      <a:pt x="439" y="419"/>
                    </a:cubicBezTo>
                    <a:cubicBezTo>
                      <a:pt x="439" y="419"/>
                      <a:pt x="439" y="419"/>
                      <a:pt x="439" y="419"/>
                    </a:cubicBezTo>
                    <a:cubicBezTo>
                      <a:pt x="443" y="417"/>
                      <a:pt x="446" y="415"/>
                      <a:pt x="449" y="413"/>
                    </a:cubicBezTo>
                    <a:cubicBezTo>
                      <a:pt x="449" y="413"/>
                      <a:pt x="449" y="413"/>
                      <a:pt x="449" y="413"/>
                    </a:cubicBezTo>
                    <a:cubicBezTo>
                      <a:pt x="450" y="412"/>
                      <a:pt x="451" y="411"/>
                      <a:pt x="451" y="411"/>
                    </a:cubicBezTo>
                    <a:cubicBezTo>
                      <a:pt x="451" y="411"/>
                      <a:pt x="452" y="411"/>
                      <a:pt x="452" y="410"/>
                    </a:cubicBezTo>
                    <a:cubicBezTo>
                      <a:pt x="452" y="410"/>
                      <a:pt x="452" y="410"/>
                      <a:pt x="452" y="410"/>
                    </a:cubicBezTo>
                    <a:cubicBezTo>
                      <a:pt x="453" y="410"/>
                      <a:pt x="453" y="409"/>
                      <a:pt x="453" y="409"/>
                    </a:cubicBezTo>
                    <a:cubicBezTo>
                      <a:pt x="454" y="409"/>
                      <a:pt x="454" y="408"/>
                      <a:pt x="455" y="408"/>
                    </a:cubicBezTo>
                    <a:cubicBezTo>
                      <a:pt x="455" y="407"/>
                      <a:pt x="455" y="407"/>
                      <a:pt x="455" y="407"/>
                    </a:cubicBezTo>
                    <a:cubicBezTo>
                      <a:pt x="455" y="407"/>
                      <a:pt x="455" y="407"/>
                      <a:pt x="455" y="407"/>
                    </a:cubicBezTo>
                    <a:cubicBezTo>
                      <a:pt x="456" y="407"/>
                      <a:pt x="457" y="406"/>
                      <a:pt x="457" y="405"/>
                    </a:cubicBezTo>
                    <a:cubicBezTo>
                      <a:pt x="457" y="405"/>
                      <a:pt x="457" y="405"/>
                      <a:pt x="458" y="405"/>
                    </a:cubicBezTo>
                    <a:cubicBezTo>
                      <a:pt x="469" y="392"/>
                      <a:pt x="476" y="375"/>
                      <a:pt x="476" y="357"/>
                    </a:cubicBezTo>
                    <a:cubicBezTo>
                      <a:pt x="476" y="348"/>
                      <a:pt x="474" y="340"/>
                      <a:pt x="472" y="332"/>
                    </a:cubicBezTo>
                    <a:cubicBezTo>
                      <a:pt x="472" y="332"/>
                      <a:pt x="472" y="332"/>
                      <a:pt x="472" y="332"/>
                    </a:cubicBezTo>
                    <a:close/>
                    <a:moveTo>
                      <a:pt x="428" y="375"/>
                    </a:moveTo>
                    <a:cubicBezTo>
                      <a:pt x="428" y="375"/>
                      <a:pt x="428" y="375"/>
                      <a:pt x="428" y="395"/>
                    </a:cubicBezTo>
                    <a:cubicBezTo>
                      <a:pt x="428" y="395"/>
                      <a:pt x="427" y="396"/>
                      <a:pt x="426" y="396"/>
                    </a:cubicBezTo>
                    <a:cubicBezTo>
                      <a:pt x="413" y="402"/>
                      <a:pt x="396" y="402"/>
                      <a:pt x="395" y="402"/>
                    </a:cubicBezTo>
                    <a:cubicBezTo>
                      <a:pt x="394" y="402"/>
                      <a:pt x="393" y="401"/>
                      <a:pt x="393" y="400"/>
                    </a:cubicBezTo>
                    <a:cubicBezTo>
                      <a:pt x="393" y="400"/>
                      <a:pt x="393" y="400"/>
                      <a:pt x="393" y="386"/>
                    </a:cubicBezTo>
                    <a:cubicBezTo>
                      <a:pt x="385" y="387"/>
                      <a:pt x="379" y="386"/>
                      <a:pt x="377" y="385"/>
                    </a:cubicBezTo>
                    <a:cubicBezTo>
                      <a:pt x="375" y="384"/>
                      <a:pt x="374" y="381"/>
                      <a:pt x="374" y="376"/>
                    </a:cubicBezTo>
                    <a:cubicBezTo>
                      <a:pt x="374" y="376"/>
                      <a:pt x="374" y="376"/>
                      <a:pt x="374" y="376"/>
                    </a:cubicBezTo>
                    <a:cubicBezTo>
                      <a:pt x="374" y="373"/>
                      <a:pt x="374" y="368"/>
                      <a:pt x="375" y="365"/>
                    </a:cubicBezTo>
                    <a:cubicBezTo>
                      <a:pt x="368" y="365"/>
                      <a:pt x="367" y="362"/>
                      <a:pt x="366" y="361"/>
                    </a:cubicBezTo>
                    <a:cubicBezTo>
                      <a:pt x="366" y="358"/>
                      <a:pt x="368" y="356"/>
                      <a:pt x="370" y="353"/>
                    </a:cubicBezTo>
                    <a:cubicBezTo>
                      <a:pt x="370" y="353"/>
                      <a:pt x="371" y="353"/>
                      <a:pt x="371" y="353"/>
                    </a:cubicBezTo>
                    <a:cubicBezTo>
                      <a:pt x="372" y="351"/>
                      <a:pt x="373" y="349"/>
                      <a:pt x="374" y="346"/>
                    </a:cubicBezTo>
                    <a:cubicBezTo>
                      <a:pt x="374" y="345"/>
                      <a:pt x="375" y="344"/>
                      <a:pt x="375" y="343"/>
                    </a:cubicBezTo>
                    <a:cubicBezTo>
                      <a:pt x="375" y="341"/>
                      <a:pt x="376" y="339"/>
                      <a:pt x="376" y="338"/>
                    </a:cubicBezTo>
                    <a:cubicBezTo>
                      <a:pt x="377" y="336"/>
                      <a:pt x="377" y="331"/>
                      <a:pt x="378" y="328"/>
                    </a:cubicBezTo>
                    <a:cubicBezTo>
                      <a:pt x="377" y="328"/>
                      <a:pt x="376" y="328"/>
                      <a:pt x="376" y="328"/>
                    </a:cubicBezTo>
                    <a:cubicBezTo>
                      <a:pt x="376" y="328"/>
                      <a:pt x="376" y="328"/>
                      <a:pt x="376" y="328"/>
                    </a:cubicBezTo>
                    <a:cubicBezTo>
                      <a:pt x="375" y="324"/>
                      <a:pt x="369" y="317"/>
                      <a:pt x="371" y="317"/>
                    </a:cubicBezTo>
                    <a:cubicBezTo>
                      <a:pt x="391" y="317"/>
                      <a:pt x="385" y="312"/>
                      <a:pt x="406" y="312"/>
                    </a:cubicBezTo>
                    <a:cubicBezTo>
                      <a:pt x="425" y="312"/>
                      <a:pt x="435" y="323"/>
                      <a:pt x="439" y="333"/>
                    </a:cubicBezTo>
                    <a:cubicBezTo>
                      <a:pt x="448" y="350"/>
                      <a:pt x="434" y="368"/>
                      <a:pt x="428" y="375"/>
                    </a:cubicBezTo>
                    <a:close/>
                    <a:moveTo>
                      <a:pt x="143" y="349"/>
                    </a:moveTo>
                    <a:cubicBezTo>
                      <a:pt x="143" y="348"/>
                      <a:pt x="143" y="348"/>
                      <a:pt x="143" y="348"/>
                    </a:cubicBezTo>
                    <a:cubicBezTo>
                      <a:pt x="143" y="347"/>
                      <a:pt x="143" y="346"/>
                      <a:pt x="143" y="346"/>
                    </a:cubicBezTo>
                    <a:cubicBezTo>
                      <a:pt x="143" y="345"/>
                      <a:pt x="143" y="344"/>
                      <a:pt x="142" y="343"/>
                    </a:cubicBezTo>
                    <a:cubicBezTo>
                      <a:pt x="142" y="343"/>
                      <a:pt x="142" y="343"/>
                      <a:pt x="142" y="343"/>
                    </a:cubicBezTo>
                    <a:cubicBezTo>
                      <a:pt x="142" y="342"/>
                      <a:pt x="142" y="340"/>
                      <a:pt x="142" y="339"/>
                    </a:cubicBezTo>
                    <a:cubicBezTo>
                      <a:pt x="141" y="339"/>
                      <a:pt x="141" y="338"/>
                      <a:pt x="141" y="338"/>
                    </a:cubicBezTo>
                    <a:cubicBezTo>
                      <a:pt x="141" y="337"/>
                      <a:pt x="141" y="337"/>
                      <a:pt x="141" y="336"/>
                    </a:cubicBezTo>
                    <a:cubicBezTo>
                      <a:pt x="141" y="336"/>
                      <a:pt x="140" y="335"/>
                      <a:pt x="140" y="334"/>
                    </a:cubicBezTo>
                    <a:cubicBezTo>
                      <a:pt x="140" y="334"/>
                      <a:pt x="140" y="333"/>
                      <a:pt x="140" y="333"/>
                    </a:cubicBezTo>
                    <a:cubicBezTo>
                      <a:pt x="139" y="332"/>
                      <a:pt x="139" y="331"/>
                      <a:pt x="139" y="330"/>
                    </a:cubicBezTo>
                    <a:cubicBezTo>
                      <a:pt x="139" y="330"/>
                      <a:pt x="139" y="330"/>
                      <a:pt x="138" y="329"/>
                    </a:cubicBezTo>
                    <a:cubicBezTo>
                      <a:pt x="138" y="328"/>
                      <a:pt x="137" y="327"/>
                      <a:pt x="137" y="326"/>
                    </a:cubicBezTo>
                    <a:cubicBezTo>
                      <a:pt x="150" y="319"/>
                      <a:pt x="161" y="313"/>
                      <a:pt x="170" y="308"/>
                    </a:cubicBezTo>
                    <a:cubicBezTo>
                      <a:pt x="172" y="306"/>
                      <a:pt x="173" y="303"/>
                      <a:pt x="172" y="300"/>
                    </a:cubicBezTo>
                    <a:cubicBezTo>
                      <a:pt x="171" y="300"/>
                      <a:pt x="171" y="300"/>
                      <a:pt x="171" y="300"/>
                    </a:cubicBezTo>
                    <a:cubicBezTo>
                      <a:pt x="171" y="299"/>
                      <a:pt x="171" y="299"/>
                      <a:pt x="171" y="299"/>
                    </a:cubicBezTo>
                    <a:cubicBezTo>
                      <a:pt x="164" y="287"/>
                      <a:pt x="161" y="273"/>
                      <a:pt x="161" y="258"/>
                    </a:cubicBezTo>
                    <a:cubicBezTo>
                      <a:pt x="161" y="254"/>
                      <a:pt x="162" y="249"/>
                      <a:pt x="163" y="244"/>
                    </a:cubicBezTo>
                    <a:cubicBezTo>
                      <a:pt x="163" y="241"/>
                      <a:pt x="162" y="238"/>
                      <a:pt x="159" y="237"/>
                    </a:cubicBezTo>
                    <a:cubicBezTo>
                      <a:pt x="155" y="236"/>
                      <a:pt x="152" y="238"/>
                      <a:pt x="151" y="242"/>
                    </a:cubicBezTo>
                    <a:cubicBezTo>
                      <a:pt x="150" y="247"/>
                      <a:pt x="149" y="252"/>
                      <a:pt x="149" y="258"/>
                    </a:cubicBezTo>
                    <a:cubicBezTo>
                      <a:pt x="148" y="273"/>
                      <a:pt x="151" y="287"/>
                      <a:pt x="158" y="300"/>
                    </a:cubicBezTo>
                    <a:cubicBezTo>
                      <a:pt x="131" y="316"/>
                      <a:pt x="131" y="316"/>
                      <a:pt x="131" y="316"/>
                    </a:cubicBezTo>
                    <a:cubicBezTo>
                      <a:pt x="130" y="315"/>
                      <a:pt x="129" y="313"/>
                      <a:pt x="128" y="312"/>
                    </a:cubicBezTo>
                    <a:cubicBezTo>
                      <a:pt x="128" y="312"/>
                      <a:pt x="128" y="312"/>
                      <a:pt x="128" y="312"/>
                    </a:cubicBezTo>
                    <a:cubicBezTo>
                      <a:pt x="127" y="311"/>
                      <a:pt x="127" y="311"/>
                      <a:pt x="126" y="310"/>
                    </a:cubicBezTo>
                    <a:cubicBezTo>
                      <a:pt x="126" y="310"/>
                      <a:pt x="126" y="310"/>
                      <a:pt x="126" y="310"/>
                    </a:cubicBezTo>
                    <a:cubicBezTo>
                      <a:pt x="126" y="309"/>
                      <a:pt x="126" y="309"/>
                      <a:pt x="125" y="309"/>
                    </a:cubicBezTo>
                    <a:cubicBezTo>
                      <a:pt x="125" y="308"/>
                      <a:pt x="125" y="308"/>
                      <a:pt x="124" y="308"/>
                    </a:cubicBezTo>
                    <a:cubicBezTo>
                      <a:pt x="124" y="308"/>
                      <a:pt x="124" y="308"/>
                      <a:pt x="124" y="307"/>
                    </a:cubicBezTo>
                    <a:cubicBezTo>
                      <a:pt x="111" y="294"/>
                      <a:pt x="93" y="285"/>
                      <a:pt x="72" y="285"/>
                    </a:cubicBezTo>
                    <a:cubicBezTo>
                      <a:pt x="71" y="285"/>
                      <a:pt x="69" y="285"/>
                      <a:pt x="68" y="285"/>
                    </a:cubicBezTo>
                    <a:cubicBezTo>
                      <a:pt x="68" y="285"/>
                      <a:pt x="68" y="285"/>
                      <a:pt x="68" y="285"/>
                    </a:cubicBezTo>
                    <a:cubicBezTo>
                      <a:pt x="67" y="285"/>
                      <a:pt x="66" y="285"/>
                      <a:pt x="65" y="285"/>
                    </a:cubicBezTo>
                    <a:cubicBezTo>
                      <a:pt x="65" y="285"/>
                      <a:pt x="64" y="285"/>
                      <a:pt x="64" y="285"/>
                    </a:cubicBezTo>
                    <a:cubicBezTo>
                      <a:pt x="63" y="285"/>
                      <a:pt x="62" y="286"/>
                      <a:pt x="61" y="286"/>
                    </a:cubicBezTo>
                    <a:cubicBezTo>
                      <a:pt x="61" y="286"/>
                      <a:pt x="61" y="286"/>
                      <a:pt x="60" y="286"/>
                    </a:cubicBezTo>
                    <a:cubicBezTo>
                      <a:pt x="60" y="286"/>
                      <a:pt x="60" y="286"/>
                      <a:pt x="60" y="286"/>
                    </a:cubicBezTo>
                    <a:cubicBezTo>
                      <a:pt x="59" y="286"/>
                      <a:pt x="59" y="286"/>
                      <a:pt x="58" y="286"/>
                    </a:cubicBezTo>
                    <a:cubicBezTo>
                      <a:pt x="58" y="286"/>
                      <a:pt x="57" y="286"/>
                      <a:pt x="57" y="287"/>
                    </a:cubicBezTo>
                    <a:cubicBezTo>
                      <a:pt x="56" y="287"/>
                      <a:pt x="56" y="287"/>
                      <a:pt x="56" y="287"/>
                    </a:cubicBezTo>
                    <a:cubicBezTo>
                      <a:pt x="56" y="287"/>
                      <a:pt x="56" y="287"/>
                      <a:pt x="55" y="287"/>
                    </a:cubicBezTo>
                    <a:cubicBezTo>
                      <a:pt x="55" y="287"/>
                      <a:pt x="54" y="287"/>
                      <a:pt x="53" y="287"/>
                    </a:cubicBezTo>
                    <a:cubicBezTo>
                      <a:pt x="53" y="288"/>
                      <a:pt x="53" y="288"/>
                      <a:pt x="53" y="288"/>
                    </a:cubicBezTo>
                    <a:cubicBezTo>
                      <a:pt x="53" y="288"/>
                      <a:pt x="53" y="288"/>
                      <a:pt x="53" y="288"/>
                    </a:cubicBezTo>
                    <a:cubicBezTo>
                      <a:pt x="48" y="289"/>
                      <a:pt x="44" y="291"/>
                      <a:pt x="39" y="293"/>
                    </a:cubicBezTo>
                    <a:cubicBezTo>
                      <a:pt x="39" y="293"/>
                      <a:pt x="39" y="293"/>
                      <a:pt x="39" y="293"/>
                    </a:cubicBezTo>
                    <a:cubicBezTo>
                      <a:pt x="35" y="295"/>
                      <a:pt x="31" y="297"/>
                      <a:pt x="28" y="300"/>
                    </a:cubicBezTo>
                    <a:cubicBezTo>
                      <a:pt x="28" y="300"/>
                      <a:pt x="27" y="300"/>
                      <a:pt x="27" y="300"/>
                    </a:cubicBezTo>
                    <a:cubicBezTo>
                      <a:pt x="23" y="304"/>
                      <a:pt x="19" y="308"/>
                      <a:pt x="16" y="312"/>
                    </a:cubicBezTo>
                    <a:cubicBezTo>
                      <a:pt x="16" y="312"/>
                      <a:pt x="16" y="312"/>
                      <a:pt x="16" y="312"/>
                    </a:cubicBezTo>
                    <a:cubicBezTo>
                      <a:pt x="6" y="324"/>
                      <a:pt x="1" y="339"/>
                      <a:pt x="0" y="355"/>
                    </a:cubicBezTo>
                    <a:cubicBezTo>
                      <a:pt x="0" y="355"/>
                      <a:pt x="0" y="356"/>
                      <a:pt x="0" y="357"/>
                    </a:cubicBezTo>
                    <a:cubicBezTo>
                      <a:pt x="0" y="357"/>
                      <a:pt x="0" y="358"/>
                      <a:pt x="0" y="359"/>
                    </a:cubicBezTo>
                    <a:cubicBezTo>
                      <a:pt x="0" y="359"/>
                      <a:pt x="0" y="360"/>
                      <a:pt x="0" y="360"/>
                    </a:cubicBezTo>
                    <a:cubicBezTo>
                      <a:pt x="0" y="360"/>
                      <a:pt x="0" y="360"/>
                      <a:pt x="0" y="361"/>
                    </a:cubicBezTo>
                    <a:cubicBezTo>
                      <a:pt x="0" y="362"/>
                      <a:pt x="0" y="363"/>
                      <a:pt x="1" y="364"/>
                    </a:cubicBezTo>
                    <a:cubicBezTo>
                      <a:pt x="1" y="364"/>
                      <a:pt x="1" y="364"/>
                      <a:pt x="1" y="364"/>
                    </a:cubicBezTo>
                    <a:cubicBezTo>
                      <a:pt x="3" y="386"/>
                      <a:pt x="15" y="405"/>
                      <a:pt x="32" y="416"/>
                    </a:cubicBezTo>
                    <a:cubicBezTo>
                      <a:pt x="32" y="416"/>
                      <a:pt x="32" y="416"/>
                      <a:pt x="32" y="417"/>
                    </a:cubicBezTo>
                    <a:cubicBezTo>
                      <a:pt x="33" y="417"/>
                      <a:pt x="34" y="417"/>
                      <a:pt x="34" y="418"/>
                    </a:cubicBezTo>
                    <a:cubicBezTo>
                      <a:pt x="35" y="418"/>
                      <a:pt x="35" y="418"/>
                      <a:pt x="35" y="418"/>
                    </a:cubicBezTo>
                    <a:cubicBezTo>
                      <a:pt x="36" y="419"/>
                      <a:pt x="36" y="419"/>
                      <a:pt x="37" y="420"/>
                    </a:cubicBezTo>
                    <a:cubicBezTo>
                      <a:pt x="37" y="420"/>
                      <a:pt x="38" y="420"/>
                      <a:pt x="38" y="420"/>
                    </a:cubicBezTo>
                    <a:cubicBezTo>
                      <a:pt x="39" y="421"/>
                      <a:pt x="40" y="421"/>
                      <a:pt x="41" y="421"/>
                    </a:cubicBezTo>
                    <a:cubicBezTo>
                      <a:pt x="41" y="422"/>
                      <a:pt x="41" y="422"/>
                      <a:pt x="41" y="422"/>
                    </a:cubicBezTo>
                    <a:cubicBezTo>
                      <a:pt x="42" y="422"/>
                      <a:pt x="43" y="422"/>
                      <a:pt x="44" y="423"/>
                    </a:cubicBezTo>
                    <a:cubicBezTo>
                      <a:pt x="44" y="423"/>
                      <a:pt x="44" y="423"/>
                      <a:pt x="45" y="423"/>
                    </a:cubicBezTo>
                    <a:cubicBezTo>
                      <a:pt x="45" y="423"/>
                      <a:pt x="46" y="424"/>
                      <a:pt x="47" y="424"/>
                    </a:cubicBezTo>
                    <a:cubicBezTo>
                      <a:pt x="47" y="424"/>
                      <a:pt x="47" y="424"/>
                      <a:pt x="48" y="424"/>
                    </a:cubicBezTo>
                    <a:cubicBezTo>
                      <a:pt x="49" y="425"/>
                      <a:pt x="49" y="425"/>
                      <a:pt x="50" y="425"/>
                    </a:cubicBezTo>
                    <a:cubicBezTo>
                      <a:pt x="51" y="425"/>
                      <a:pt x="51" y="425"/>
                      <a:pt x="51" y="425"/>
                    </a:cubicBezTo>
                    <a:cubicBezTo>
                      <a:pt x="52" y="426"/>
                      <a:pt x="53" y="426"/>
                      <a:pt x="54" y="426"/>
                    </a:cubicBezTo>
                    <a:cubicBezTo>
                      <a:pt x="54" y="426"/>
                      <a:pt x="54" y="426"/>
                      <a:pt x="55" y="426"/>
                    </a:cubicBezTo>
                    <a:cubicBezTo>
                      <a:pt x="55" y="427"/>
                      <a:pt x="56" y="427"/>
                      <a:pt x="57" y="427"/>
                    </a:cubicBezTo>
                    <a:cubicBezTo>
                      <a:pt x="57" y="427"/>
                      <a:pt x="57" y="427"/>
                      <a:pt x="58" y="427"/>
                    </a:cubicBezTo>
                    <a:cubicBezTo>
                      <a:pt x="59" y="427"/>
                      <a:pt x="60" y="428"/>
                      <a:pt x="61" y="428"/>
                    </a:cubicBezTo>
                    <a:cubicBezTo>
                      <a:pt x="61" y="428"/>
                      <a:pt x="61" y="428"/>
                      <a:pt x="61" y="428"/>
                    </a:cubicBezTo>
                    <a:cubicBezTo>
                      <a:pt x="62" y="428"/>
                      <a:pt x="63" y="428"/>
                      <a:pt x="64" y="428"/>
                    </a:cubicBezTo>
                    <a:cubicBezTo>
                      <a:pt x="64" y="428"/>
                      <a:pt x="65" y="428"/>
                      <a:pt x="65" y="428"/>
                    </a:cubicBezTo>
                    <a:cubicBezTo>
                      <a:pt x="66" y="428"/>
                      <a:pt x="67" y="428"/>
                      <a:pt x="67" y="428"/>
                    </a:cubicBezTo>
                    <a:cubicBezTo>
                      <a:pt x="68" y="428"/>
                      <a:pt x="68" y="428"/>
                      <a:pt x="68" y="429"/>
                    </a:cubicBezTo>
                    <a:cubicBezTo>
                      <a:pt x="70" y="429"/>
                      <a:pt x="71" y="429"/>
                      <a:pt x="72" y="429"/>
                    </a:cubicBezTo>
                    <a:cubicBezTo>
                      <a:pt x="73" y="429"/>
                      <a:pt x="74" y="429"/>
                      <a:pt x="76" y="428"/>
                    </a:cubicBezTo>
                    <a:cubicBezTo>
                      <a:pt x="76" y="428"/>
                      <a:pt x="76" y="428"/>
                      <a:pt x="76" y="428"/>
                    </a:cubicBezTo>
                    <a:cubicBezTo>
                      <a:pt x="77" y="428"/>
                      <a:pt x="78" y="428"/>
                      <a:pt x="79" y="428"/>
                    </a:cubicBezTo>
                    <a:cubicBezTo>
                      <a:pt x="80" y="428"/>
                      <a:pt x="80" y="428"/>
                      <a:pt x="80" y="428"/>
                    </a:cubicBezTo>
                    <a:cubicBezTo>
                      <a:pt x="81" y="428"/>
                      <a:pt x="82" y="428"/>
                      <a:pt x="83" y="428"/>
                    </a:cubicBezTo>
                    <a:cubicBezTo>
                      <a:pt x="83" y="428"/>
                      <a:pt x="84" y="428"/>
                      <a:pt x="84" y="428"/>
                    </a:cubicBezTo>
                    <a:cubicBezTo>
                      <a:pt x="85" y="427"/>
                      <a:pt x="86" y="427"/>
                      <a:pt x="87" y="427"/>
                    </a:cubicBezTo>
                    <a:cubicBezTo>
                      <a:pt x="87" y="427"/>
                      <a:pt x="87" y="427"/>
                      <a:pt x="87" y="427"/>
                    </a:cubicBezTo>
                    <a:cubicBezTo>
                      <a:pt x="88" y="427"/>
                      <a:pt x="89" y="426"/>
                      <a:pt x="91" y="426"/>
                    </a:cubicBezTo>
                    <a:cubicBezTo>
                      <a:pt x="91" y="426"/>
                      <a:pt x="91" y="426"/>
                      <a:pt x="91" y="426"/>
                    </a:cubicBezTo>
                    <a:cubicBezTo>
                      <a:pt x="92" y="426"/>
                      <a:pt x="93" y="425"/>
                      <a:pt x="94" y="425"/>
                    </a:cubicBezTo>
                    <a:cubicBezTo>
                      <a:pt x="94" y="425"/>
                      <a:pt x="94" y="425"/>
                      <a:pt x="94" y="425"/>
                    </a:cubicBezTo>
                    <a:cubicBezTo>
                      <a:pt x="95" y="425"/>
                      <a:pt x="97" y="424"/>
                      <a:pt x="98" y="424"/>
                    </a:cubicBezTo>
                    <a:cubicBezTo>
                      <a:pt x="98" y="424"/>
                      <a:pt x="98" y="424"/>
                      <a:pt x="98" y="424"/>
                    </a:cubicBezTo>
                    <a:cubicBezTo>
                      <a:pt x="99" y="423"/>
                      <a:pt x="100" y="423"/>
                      <a:pt x="101" y="422"/>
                    </a:cubicBezTo>
                    <a:cubicBezTo>
                      <a:pt x="101" y="422"/>
                      <a:pt x="101" y="422"/>
                      <a:pt x="101" y="422"/>
                    </a:cubicBezTo>
                    <a:cubicBezTo>
                      <a:pt x="102" y="422"/>
                      <a:pt x="103" y="421"/>
                      <a:pt x="104" y="421"/>
                    </a:cubicBezTo>
                    <a:cubicBezTo>
                      <a:pt x="104" y="421"/>
                      <a:pt x="105" y="421"/>
                      <a:pt x="105" y="420"/>
                    </a:cubicBezTo>
                    <a:cubicBezTo>
                      <a:pt x="106" y="420"/>
                      <a:pt x="106" y="420"/>
                      <a:pt x="107" y="419"/>
                    </a:cubicBezTo>
                    <a:cubicBezTo>
                      <a:pt x="107" y="419"/>
                      <a:pt x="107" y="419"/>
                      <a:pt x="107" y="419"/>
                    </a:cubicBezTo>
                    <a:cubicBezTo>
                      <a:pt x="108" y="419"/>
                      <a:pt x="108" y="419"/>
                      <a:pt x="108" y="419"/>
                    </a:cubicBezTo>
                    <a:cubicBezTo>
                      <a:pt x="109" y="418"/>
                      <a:pt x="109" y="418"/>
                      <a:pt x="110" y="418"/>
                    </a:cubicBezTo>
                    <a:cubicBezTo>
                      <a:pt x="110" y="418"/>
                      <a:pt x="110" y="417"/>
                      <a:pt x="111" y="417"/>
                    </a:cubicBezTo>
                    <a:cubicBezTo>
                      <a:pt x="111" y="417"/>
                      <a:pt x="111" y="417"/>
                      <a:pt x="112" y="416"/>
                    </a:cubicBezTo>
                    <a:cubicBezTo>
                      <a:pt x="112" y="416"/>
                      <a:pt x="112" y="416"/>
                      <a:pt x="112" y="416"/>
                    </a:cubicBezTo>
                    <a:cubicBezTo>
                      <a:pt x="112" y="416"/>
                      <a:pt x="112" y="416"/>
                      <a:pt x="112" y="416"/>
                    </a:cubicBezTo>
                    <a:cubicBezTo>
                      <a:pt x="123" y="409"/>
                      <a:pt x="131" y="399"/>
                      <a:pt x="137" y="387"/>
                    </a:cubicBezTo>
                    <a:cubicBezTo>
                      <a:pt x="137" y="386"/>
                      <a:pt x="138" y="385"/>
                      <a:pt x="138" y="384"/>
                    </a:cubicBezTo>
                    <a:cubicBezTo>
                      <a:pt x="139" y="383"/>
                      <a:pt x="139" y="383"/>
                      <a:pt x="139" y="383"/>
                    </a:cubicBezTo>
                    <a:cubicBezTo>
                      <a:pt x="139" y="381"/>
                      <a:pt x="140" y="380"/>
                      <a:pt x="140" y="379"/>
                    </a:cubicBezTo>
                    <a:cubicBezTo>
                      <a:pt x="142" y="372"/>
                      <a:pt x="144" y="364"/>
                      <a:pt x="144" y="357"/>
                    </a:cubicBezTo>
                    <a:cubicBezTo>
                      <a:pt x="144" y="354"/>
                      <a:pt x="144" y="351"/>
                      <a:pt x="143" y="349"/>
                    </a:cubicBezTo>
                    <a:cubicBezTo>
                      <a:pt x="143" y="349"/>
                      <a:pt x="143" y="349"/>
                      <a:pt x="143" y="349"/>
                    </a:cubicBezTo>
                    <a:close/>
                    <a:moveTo>
                      <a:pt x="111" y="361"/>
                    </a:moveTo>
                    <a:cubicBezTo>
                      <a:pt x="110" y="362"/>
                      <a:pt x="108" y="365"/>
                      <a:pt x="103" y="365"/>
                    </a:cubicBezTo>
                    <a:cubicBezTo>
                      <a:pt x="103" y="366"/>
                      <a:pt x="103" y="369"/>
                      <a:pt x="103" y="371"/>
                    </a:cubicBezTo>
                    <a:cubicBezTo>
                      <a:pt x="103" y="379"/>
                      <a:pt x="102" y="381"/>
                      <a:pt x="101" y="382"/>
                    </a:cubicBezTo>
                    <a:cubicBezTo>
                      <a:pt x="100" y="383"/>
                      <a:pt x="98" y="385"/>
                      <a:pt x="90" y="384"/>
                    </a:cubicBezTo>
                    <a:cubicBezTo>
                      <a:pt x="89" y="384"/>
                      <a:pt x="86" y="384"/>
                      <a:pt x="84" y="384"/>
                    </a:cubicBezTo>
                    <a:cubicBezTo>
                      <a:pt x="84" y="399"/>
                      <a:pt x="84" y="399"/>
                      <a:pt x="84" y="399"/>
                    </a:cubicBezTo>
                    <a:cubicBezTo>
                      <a:pt x="84" y="400"/>
                      <a:pt x="83" y="401"/>
                      <a:pt x="82" y="401"/>
                    </a:cubicBezTo>
                    <a:cubicBezTo>
                      <a:pt x="82" y="401"/>
                      <a:pt x="81" y="401"/>
                      <a:pt x="80" y="401"/>
                    </a:cubicBezTo>
                    <a:cubicBezTo>
                      <a:pt x="76" y="401"/>
                      <a:pt x="66" y="400"/>
                      <a:pt x="58" y="396"/>
                    </a:cubicBezTo>
                    <a:cubicBezTo>
                      <a:pt x="57" y="395"/>
                      <a:pt x="57" y="395"/>
                      <a:pt x="57" y="394"/>
                    </a:cubicBezTo>
                    <a:cubicBezTo>
                      <a:pt x="56" y="384"/>
                      <a:pt x="56" y="384"/>
                      <a:pt x="56" y="384"/>
                    </a:cubicBezTo>
                    <a:cubicBezTo>
                      <a:pt x="44" y="379"/>
                      <a:pt x="23" y="364"/>
                      <a:pt x="39" y="332"/>
                    </a:cubicBezTo>
                    <a:cubicBezTo>
                      <a:pt x="43" y="322"/>
                      <a:pt x="54" y="312"/>
                      <a:pt x="73" y="312"/>
                    </a:cubicBezTo>
                    <a:cubicBezTo>
                      <a:pt x="94" y="312"/>
                      <a:pt x="103" y="322"/>
                      <a:pt x="102" y="326"/>
                    </a:cubicBezTo>
                    <a:cubicBezTo>
                      <a:pt x="101" y="327"/>
                      <a:pt x="101" y="328"/>
                      <a:pt x="100" y="329"/>
                    </a:cubicBezTo>
                    <a:cubicBezTo>
                      <a:pt x="101" y="330"/>
                      <a:pt x="104" y="333"/>
                      <a:pt x="103" y="339"/>
                    </a:cubicBezTo>
                    <a:cubicBezTo>
                      <a:pt x="103" y="342"/>
                      <a:pt x="103" y="347"/>
                      <a:pt x="104" y="347"/>
                    </a:cubicBezTo>
                    <a:cubicBezTo>
                      <a:pt x="104" y="349"/>
                      <a:pt x="106" y="352"/>
                      <a:pt x="107" y="353"/>
                    </a:cubicBezTo>
                    <a:cubicBezTo>
                      <a:pt x="109" y="355"/>
                      <a:pt x="112" y="359"/>
                      <a:pt x="111" y="361"/>
                    </a:cubicBezTo>
                    <a:close/>
                    <a:moveTo>
                      <a:pt x="2" y="180"/>
                    </a:moveTo>
                    <a:cubicBezTo>
                      <a:pt x="2" y="181"/>
                      <a:pt x="2" y="182"/>
                      <a:pt x="2" y="183"/>
                    </a:cubicBezTo>
                    <a:cubicBezTo>
                      <a:pt x="2" y="184"/>
                      <a:pt x="3" y="184"/>
                      <a:pt x="3" y="185"/>
                    </a:cubicBezTo>
                    <a:cubicBezTo>
                      <a:pt x="3" y="185"/>
                      <a:pt x="3" y="186"/>
                      <a:pt x="3" y="187"/>
                    </a:cubicBezTo>
                    <a:cubicBezTo>
                      <a:pt x="4" y="188"/>
                      <a:pt x="4" y="189"/>
                      <a:pt x="4" y="190"/>
                    </a:cubicBezTo>
                    <a:cubicBezTo>
                      <a:pt x="4" y="190"/>
                      <a:pt x="4" y="190"/>
                      <a:pt x="4" y="190"/>
                    </a:cubicBezTo>
                    <a:cubicBezTo>
                      <a:pt x="5" y="190"/>
                      <a:pt x="5" y="190"/>
                      <a:pt x="5" y="190"/>
                    </a:cubicBezTo>
                    <a:cubicBezTo>
                      <a:pt x="5" y="191"/>
                      <a:pt x="5" y="192"/>
                      <a:pt x="6" y="193"/>
                    </a:cubicBezTo>
                    <a:cubicBezTo>
                      <a:pt x="6" y="194"/>
                      <a:pt x="6" y="194"/>
                      <a:pt x="6" y="194"/>
                    </a:cubicBezTo>
                    <a:cubicBezTo>
                      <a:pt x="6" y="195"/>
                      <a:pt x="7" y="196"/>
                      <a:pt x="7" y="197"/>
                    </a:cubicBezTo>
                    <a:cubicBezTo>
                      <a:pt x="7" y="197"/>
                      <a:pt x="7" y="197"/>
                      <a:pt x="7" y="197"/>
                    </a:cubicBezTo>
                    <a:cubicBezTo>
                      <a:pt x="8" y="198"/>
                      <a:pt x="8" y="199"/>
                      <a:pt x="9" y="199"/>
                    </a:cubicBezTo>
                    <a:cubicBezTo>
                      <a:pt x="9" y="200"/>
                      <a:pt x="9" y="200"/>
                      <a:pt x="9" y="200"/>
                    </a:cubicBezTo>
                    <a:cubicBezTo>
                      <a:pt x="9" y="200"/>
                      <a:pt x="9" y="200"/>
                      <a:pt x="9" y="200"/>
                    </a:cubicBezTo>
                    <a:cubicBezTo>
                      <a:pt x="9" y="201"/>
                      <a:pt x="10" y="202"/>
                      <a:pt x="10" y="203"/>
                    </a:cubicBezTo>
                    <a:cubicBezTo>
                      <a:pt x="11" y="203"/>
                      <a:pt x="11" y="203"/>
                      <a:pt x="11" y="203"/>
                    </a:cubicBezTo>
                    <a:cubicBezTo>
                      <a:pt x="11" y="204"/>
                      <a:pt x="12" y="205"/>
                      <a:pt x="12" y="206"/>
                    </a:cubicBezTo>
                    <a:cubicBezTo>
                      <a:pt x="12" y="206"/>
                      <a:pt x="12" y="206"/>
                      <a:pt x="13" y="206"/>
                    </a:cubicBezTo>
                    <a:cubicBezTo>
                      <a:pt x="13" y="206"/>
                      <a:pt x="13" y="207"/>
                      <a:pt x="13" y="207"/>
                    </a:cubicBezTo>
                    <a:cubicBezTo>
                      <a:pt x="14" y="208"/>
                      <a:pt x="14" y="208"/>
                      <a:pt x="14" y="208"/>
                    </a:cubicBezTo>
                    <a:cubicBezTo>
                      <a:pt x="14" y="209"/>
                      <a:pt x="15" y="209"/>
                      <a:pt x="15" y="209"/>
                    </a:cubicBezTo>
                    <a:cubicBezTo>
                      <a:pt x="15" y="209"/>
                      <a:pt x="15" y="209"/>
                      <a:pt x="15" y="210"/>
                    </a:cubicBezTo>
                    <a:cubicBezTo>
                      <a:pt x="16" y="210"/>
                      <a:pt x="16" y="211"/>
                      <a:pt x="16" y="211"/>
                    </a:cubicBezTo>
                    <a:cubicBezTo>
                      <a:pt x="17" y="211"/>
                      <a:pt x="17" y="211"/>
                      <a:pt x="17" y="212"/>
                    </a:cubicBezTo>
                    <a:cubicBezTo>
                      <a:pt x="17" y="212"/>
                      <a:pt x="18" y="213"/>
                      <a:pt x="19" y="214"/>
                    </a:cubicBezTo>
                    <a:cubicBezTo>
                      <a:pt x="19" y="214"/>
                      <a:pt x="19" y="214"/>
                      <a:pt x="19" y="214"/>
                    </a:cubicBezTo>
                    <a:cubicBezTo>
                      <a:pt x="20" y="215"/>
                      <a:pt x="20" y="215"/>
                      <a:pt x="20" y="215"/>
                    </a:cubicBezTo>
                    <a:cubicBezTo>
                      <a:pt x="20" y="216"/>
                      <a:pt x="21" y="216"/>
                      <a:pt x="21" y="216"/>
                    </a:cubicBezTo>
                    <a:cubicBezTo>
                      <a:pt x="21" y="216"/>
                      <a:pt x="22" y="217"/>
                      <a:pt x="22" y="217"/>
                    </a:cubicBezTo>
                    <a:cubicBezTo>
                      <a:pt x="22" y="217"/>
                      <a:pt x="23" y="218"/>
                      <a:pt x="23" y="218"/>
                    </a:cubicBezTo>
                    <a:cubicBezTo>
                      <a:pt x="23" y="218"/>
                      <a:pt x="23" y="218"/>
                      <a:pt x="23" y="218"/>
                    </a:cubicBezTo>
                    <a:cubicBezTo>
                      <a:pt x="24" y="219"/>
                      <a:pt x="25" y="220"/>
                      <a:pt x="25" y="220"/>
                    </a:cubicBezTo>
                    <a:cubicBezTo>
                      <a:pt x="26" y="220"/>
                      <a:pt x="26" y="220"/>
                      <a:pt x="26" y="220"/>
                    </a:cubicBezTo>
                    <a:cubicBezTo>
                      <a:pt x="26" y="221"/>
                      <a:pt x="27" y="221"/>
                      <a:pt x="27" y="222"/>
                    </a:cubicBezTo>
                    <a:cubicBezTo>
                      <a:pt x="27" y="222"/>
                      <a:pt x="28" y="222"/>
                      <a:pt x="28" y="222"/>
                    </a:cubicBezTo>
                    <a:cubicBezTo>
                      <a:pt x="29" y="223"/>
                      <a:pt x="30" y="224"/>
                      <a:pt x="31" y="225"/>
                    </a:cubicBezTo>
                    <a:cubicBezTo>
                      <a:pt x="31" y="225"/>
                      <a:pt x="31" y="225"/>
                      <a:pt x="31" y="225"/>
                    </a:cubicBezTo>
                    <a:cubicBezTo>
                      <a:pt x="32" y="225"/>
                      <a:pt x="32" y="225"/>
                      <a:pt x="33" y="226"/>
                    </a:cubicBezTo>
                    <a:cubicBezTo>
                      <a:pt x="33" y="226"/>
                      <a:pt x="33" y="226"/>
                      <a:pt x="33" y="226"/>
                    </a:cubicBezTo>
                    <a:cubicBezTo>
                      <a:pt x="35" y="227"/>
                      <a:pt x="37" y="228"/>
                      <a:pt x="39" y="229"/>
                    </a:cubicBezTo>
                    <a:cubicBezTo>
                      <a:pt x="39" y="229"/>
                      <a:pt x="39" y="229"/>
                      <a:pt x="39" y="229"/>
                    </a:cubicBezTo>
                    <a:cubicBezTo>
                      <a:pt x="41" y="230"/>
                      <a:pt x="43" y="231"/>
                      <a:pt x="45" y="232"/>
                    </a:cubicBezTo>
                    <a:cubicBezTo>
                      <a:pt x="45" y="232"/>
                      <a:pt x="45" y="232"/>
                      <a:pt x="45" y="232"/>
                    </a:cubicBezTo>
                    <a:cubicBezTo>
                      <a:pt x="48" y="233"/>
                      <a:pt x="50" y="234"/>
                      <a:pt x="52" y="234"/>
                    </a:cubicBezTo>
                    <a:cubicBezTo>
                      <a:pt x="52" y="234"/>
                      <a:pt x="52" y="234"/>
                      <a:pt x="52" y="234"/>
                    </a:cubicBezTo>
                    <a:cubicBezTo>
                      <a:pt x="54" y="235"/>
                      <a:pt x="56" y="236"/>
                      <a:pt x="59" y="236"/>
                    </a:cubicBezTo>
                    <a:cubicBezTo>
                      <a:pt x="59" y="236"/>
                      <a:pt x="60" y="236"/>
                      <a:pt x="60" y="236"/>
                    </a:cubicBezTo>
                    <a:cubicBezTo>
                      <a:pt x="60" y="236"/>
                      <a:pt x="61" y="236"/>
                      <a:pt x="61" y="237"/>
                    </a:cubicBezTo>
                    <a:cubicBezTo>
                      <a:pt x="62" y="237"/>
                      <a:pt x="63" y="237"/>
                      <a:pt x="64" y="237"/>
                    </a:cubicBezTo>
                    <a:cubicBezTo>
                      <a:pt x="64" y="237"/>
                      <a:pt x="65" y="237"/>
                      <a:pt x="65" y="237"/>
                    </a:cubicBezTo>
                    <a:cubicBezTo>
                      <a:pt x="66" y="237"/>
                      <a:pt x="67" y="237"/>
                      <a:pt x="68" y="237"/>
                    </a:cubicBezTo>
                    <a:cubicBezTo>
                      <a:pt x="69" y="237"/>
                      <a:pt x="71" y="237"/>
                      <a:pt x="72" y="237"/>
                    </a:cubicBezTo>
                    <a:cubicBezTo>
                      <a:pt x="72" y="237"/>
                      <a:pt x="72" y="237"/>
                      <a:pt x="72" y="237"/>
                    </a:cubicBezTo>
                    <a:cubicBezTo>
                      <a:pt x="73" y="237"/>
                      <a:pt x="74" y="237"/>
                      <a:pt x="75" y="237"/>
                    </a:cubicBezTo>
                    <a:cubicBezTo>
                      <a:pt x="75" y="237"/>
                      <a:pt x="75" y="237"/>
                      <a:pt x="76" y="237"/>
                    </a:cubicBezTo>
                    <a:cubicBezTo>
                      <a:pt x="77" y="237"/>
                      <a:pt x="78" y="237"/>
                      <a:pt x="79" y="237"/>
                    </a:cubicBezTo>
                    <a:cubicBezTo>
                      <a:pt x="79" y="237"/>
                      <a:pt x="80" y="237"/>
                      <a:pt x="81" y="237"/>
                    </a:cubicBezTo>
                    <a:cubicBezTo>
                      <a:pt x="81" y="237"/>
                      <a:pt x="82" y="237"/>
                      <a:pt x="82" y="237"/>
                    </a:cubicBezTo>
                    <a:cubicBezTo>
                      <a:pt x="82" y="237"/>
                      <a:pt x="83" y="236"/>
                      <a:pt x="84" y="236"/>
                    </a:cubicBezTo>
                    <a:cubicBezTo>
                      <a:pt x="84" y="236"/>
                      <a:pt x="84" y="236"/>
                      <a:pt x="84" y="236"/>
                    </a:cubicBezTo>
                    <a:cubicBezTo>
                      <a:pt x="85" y="236"/>
                      <a:pt x="86" y="236"/>
                      <a:pt x="86" y="236"/>
                    </a:cubicBezTo>
                    <a:cubicBezTo>
                      <a:pt x="86" y="236"/>
                      <a:pt x="87" y="236"/>
                      <a:pt x="87" y="236"/>
                    </a:cubicBezTo>
                    <a:cubicBezTo>
                      <a:pt x="88" y="236"/>
                      <a:pt x="88" y="235"/>
                      <a:pt x="89" y="235"/>
                    </a:cubicBezTo>
                    <a:cubicBezTo>
                      <a:pt x="89" y="235"/>
                      <a:pt x="89" y="235"/>
                      <a:pt x="89" y="235"/>
                    </a:cubicBezTo>
                    <a:cubicBezTo>
                      <a:pt x="92" y="235"/>
                      <a:pt x="94" y="234"/>
                      <a:pt x="97" y="233"/>
                    </a:cubicBezTo>
                    <a:cubicBezTo>
                      <a:pt x="97" y="233"/>
                      <a:pt x="97" y="233"/>
                      <a:pt x="97" y="233"/>
                    </a:cubicBezTo>
                    <a:cubicBezTo>
                      <a:pt x="98" y="233"/>
                      <a:pt x="98" y="232"/>
                      <a:pt x="99" y="232"/>
                    </a:cubicBezTo>
                    <a:cubicBezTo>
                      <a:pt x="99" y="232"/>
                      <a:pt x="99" y="232"/>
                      <a:pt x="99" y="232"/>
                    </a:cubicBezTo>
                    <a:cubicBezTo>
                      <a:pt x="100" y="232"/>
                      <a:pt x="100" y="232"/>
                      <a:pt x="101" y="231"/>
                    </a:cubicBezTo>
                    <a:cubicBezTo>
                      <a:pt x="101" y="231"/>
                      <a:pt x="101" y="231"/>
                      <a:pt x="101" y="231"/>
                    </a:cubicBezTo>
                    <a:cubicBezTo>
                      <a:pt x="101" y="231"/>
                      <a:pt x="101" y="231"/>
                      <a:pt x="101" y="231"/>
                    </a:cubicBezTo>
                    <a:cubicBezTo>
                      <a:pt x="103" y="230"/>
                      <a:pt x="105" y="229"/>
                      <a:pt x="106" y="229"/>
                    </a:cubicBezTo>
                    <a:cubicBezTo>
                      <a:pt x="106" y="229"/>
                      <a:pt x="106" y="228"/>
                      <a:pt x="107" y="228"/>
                    </a:cubicBezTo>
                    <a:cubicBezTo>
                      <a:pt x="107" y="228"/>
                      <a:pt x="108" y="228"/>
                      <a:pt x="109" y="227"/>
                    </a:cubicBezTo>
                    <a:cubicBezTo>
                      <a:pt x="109" y="227"/>
                      <a:pt x="109" y="227"/>
                      <a:pt x="109" y="227"/>
                    </a:cubicBezTo>
                    <a:cubicBezTo>
                      <a:pt x="110" y="227"/>
                      <a:pt x="111" y="226"/>
                      <a:pt x="111" y="226"/>
                    </a:cubicBezTo>
                    <a:cubicBezTo>
                      <a:pt x="117" y="222"/>
                      <a:pt x="122" y="217"/>
                      <a:pt x="127" y="212"/>
                    </a:cubicBezTo>
                    <a:cubicBezTo>
                      <a:pt x="127" y="212"/>
                      <a:pt x="127" y="211"/>
                      <a:pt x="128" y="211"/>
                    </a:cubicBezTo>
                    <a:cubicBezTo>
                      <a:pt x="128" y="210"/>
                      <a:pt x="128" y="210"/>
                      <a:pt x="129" y="210"/>
                    </a:cubicBezTo>
                    <a:cubicBezTo>
                      <a:pt x="129" y="210"/>
                      <a:pt x="129" y="210"/>
                      <a:pt x="129" y="210"/>
                    </a:cubicBezTo>
                    <a:cubicBezTo>
                      <a:pt x="129" y="209"/>
                      <a:pt x="129" y="209"/>
                      <a:pt x="129" y="209"/>
                    </a:cubicBezTo>
                    <a:cubicBezTo>
                      <a:pt x="129" y="208"/>
                      <a:pt x="130" y="207"/>
                      <a:pt x="131" y="206"/>
                    </a:cubicBezTo>
                    <a:cubicBezTo>
                      <a:pt x="144" y="214"/>
                      <a:pt x="155" y="220"/>
                      <a:pt x="163" y="225"/>
                    </a:cubicBezTo>
                    <a:cubicBezTo>
                      <a:pt x="166" y="227"/>
                      <a:pt x="169" y="226"/>
                      <a:pt x="171" y="223"/>
                    </a:cubicBezTo>
                    <a:cubicBezTo>
                      <a:pt x="171" y="223"/>
                      <a:pt x="171" y="223"/>
                      <a:pt x="171" y="223"/>
                    </a:cubicBezTo>
                    <a:cubicBezTo>
                      <a:pt x="171" y="223"/>
                      <a:pt x="171" y="222"/>
                      <a:pt x="171" y="222"/>
                    </a:cubicBezTo>
                    <a:cubicBezTo>
                      <a:pt x="172" y="221"/>
                      <a:pt x="173" y="220"/>
                      <a:pt x="173" y="219"/>
                    </a:cubicBezTo>
                    <a:cubicBezTo>
                      <a:pt x="173" y="219"/>
                      <a:pt x="173" y="219"/>
                      <a:pt x="173" y="219"/>
                    </a:cubicBezTo>
                    <a:cubicBezTo>
                      <a:pt x="183" y="204"/>
                      <a:pt x="198" y="193"/>
                      <a:pt x="215" y="188"/>
                    </a:cubicBezTo>
                    <a:cubicBezTo>
                      <a:pt x="218" y="187"/>
                      <a:pt x="220" y="184"/>
                      <a:pt x="219" y="181"/>
                    </a:cubicBezTo>
                    <a:cubicBezTo>
                      <a:pt x="219" y="177"/>
                      <a:pt x="215" y="175"/>
                      <a:pt x="211" y="176"/>
                    </a:cubicBezTo>
                    <a:cubicBezTo>
                      <a:pt x="192" y="182"/>
                      <a:pt x="175" y="195"/>
                      <a:pt x="164" y="211"/>
                    </a:cubicBezTo>
                    <a:cubicBezTo>
                      <a:pt x="137" y="196"/>
                      <a:pt x="137" y="196"/>
                      <a:pt x="137" y="196"/>
                    </a:cubicBezTo>
                    <a:cubicBezTo>
                      <a:pt x="141" y="187"/>
                      <a:pt x="144" y="176"/>
                      <a:pt x="144" y="166"/>
                    </a:cubicBezTo>
                    <a:cubicBezTo>
                      <a:pt x="144" y="164"/>
                      <a:pt x="144" y="163"/>
                      <a:pt x="144" y="162"/>
                    </a:cubicBezTo>
                    <a:cubicBezTo>
                      <a:pt x="144" y="161"/>
                      <a:pt x="144" y="161"/>
                      <a:pt x="143" y="160"/>
                    </a:cubicBezTo>
                    <a:cubicBezTo>
                      <a:pt x="143" y="160"/>
                      <a:pt x="143" y="159"/>
                      <a:pt x="143" y="159"/>
                    </a:cubicBezTo>
                    <a:cubicBezTo>
                      <a:pt x="143" y="158"/>
                      <a:pt x="143" y="157"/>
                      <a:pt x="143" y="156"/>
                    </a:cubicBezTo>
                    <a:cubicBezTo>
                      <a:pt x="143" y="156"/>
                      <a:pt x="143" y="156"/>
                      <a:pt x="143" y="155"/>
                    </a:cubicBezTo>
                    <a:cubicBezTo>
                      <a:pt x="143" y="154"/>
                      <a:pt x="143" y="153"/>
                      <a:pt x="142" y="153"/>
                    </a:cubicBezTo>
                    <a:cubicBezTo>
                      <a:pt x="142" y="152"/>
                      <a:pt x="142" y="152"/>
                      <a:pt x="142" y="152"/>
                    </a:cubicBezTo>
                    <a:cubicBezTo>
                      <a:pt x="142" y="151"/>
                      <a:pt x="142" y="150"/>
                      <a:pt x="142" y="149"/>
                    </a:cubicBezTo>
                    <a:cubicBezTo>
                      <a:pt x="142" y="149"/>
                      <a:pt x="142" y="149"/>
                      <a:pt x="142" y="149"/>
                    </a:cubicBezTo>
                    <a:cubicBezTo>
                      <a:pt x="141" y="148"/>
                      <a:pt x="141" y="147"/>
                      <a:pt x="141" y="146"/>
                    </a:cubicBezTo>
                    <a:cubicBezTo>
                      <a:pt x="141" y="145"/>
                      <a:pt x="141" y="145"/>
                      <a:pt x="141" y="145"/>
                    </a:cubicBezTo>
                    <a:cubicBezTo>
                      <a:pt x="140" y="144"/>
                      <a:pt x="140" y="143"/>
                      <a:pt x="140" y="142"/>
                    </a:cubicBezTo>
                    <a:cubicBezTo>
                      <a:pt x="140" y="142"/>
                      <a:pt x="140" y="142"/>
                      <a:pt x="140" y="142"/>
                    </a:cubicBezTo>
                    <a:cubicBezTo>
                      <a:pt x="139" y="141"/>
                      <a:pt x="139" y="140"/>
                      <a:pt x="139" y="139"/>
                    </a:cubicBezTo>
                    <a:cubicBezTo>
                      <a:pt x="139" y="139"/>
                      <a:pt x="139" y="139"/>
                      <a:pt x="138" y="139"/>
                    </a:cubicBezTo>
                    <a:cubicBezTo>
                      <a:pt x="138" y="139"/>
                      <a:pt x="138" y="138"/>
                      <a:pt x="138" y="138"/>
                    </a:cubicBezTo>
                    <a:cubicBezTo>
                      <a:pt x="138" y="138"/>
                      <a:pt x="138" y="137"/>
                      <a:pt x="138" y="136"/>
                    </a:cubicBezTo>
                    <a:cubicBezTo>
                      <a:pt x="137" y="136"/>
                      <a:pt x="137" y="135"/>
                      <a:pt x="137" y="135"/>
                    </a:cubicBezTo>
                    <a:cubicBezTo>
                      <a:pt x="137" y="134"/>
                      <a:pt x="136" y="134"/>
                      <a:pt x="136" y="134"/>
                    </a:cubicBezTo>
                    <a:cubicBezTo>
                      <a:pt x="136" y="134"/>
                      <a:pt x="136" y="134"/>
                      <a:pt x="136" y="134"/>
                    </a:cubicBezTo>
                    <a:cubicBezTo>
                      <a:pt x="136" y="133"/>
                      <a:pt x="136" y="132"/>
                      <a:pt x="135" y="132"/>
                    </a:cubicBezTo>
                    <a:cubicBezTo>
                      <a:pt x="135" y="131"/>
                      <a:pt x="135" y="131"/>
                      <a:pt x="135" y="131"/>
                    </a:cubicBezTo>
                    <a:cubicBezTo>
                      <a:pt x="124" y="111"/>
                      <a:pt x="103" y="97"/>
                      <a:pt x="79" y="94"/>
                    </a:cubicBezTo>
                    <a:cubicBezTo>
                      <a:pt x="79" y="94"/>
                      <a:pt x="79" y="94"/>
                      <a:pt x="79" y="94"/>
                    </a:cubicBezTo>
                    <a:cubicBezTo>
                      <a:pt x="78" y="94"/>
                      <a:pt x="77" y="94"/>
                      <a:pt x="76" y="94"/>
                    </a:cubicBezTo>
                    <a:cubicBezTo>
                      <a:pt x="76" y="94"/>
                      <a:pt x="76" y="94"/>
                      <a:pt x="76" y="94"/>
                    </a:cubicBezTo>
                    <a:cubicBezTo>
                      <a:pt x="76" y="94"/>
                      <a:pt x="75" y="94"/>
                      <a:pt x="75" y="94"/>
                    </a:cubicBezTo>
                    <a:cubicBezTo>
                      <a:pt x="74" y="94"/>
                      <a:pt x="73" y="94"/>
                      <a:pt x="72" y="94"/>
                    </a:cubicBezTo>
                    <a:cubicBezTo>
                      <a:pt x="71" y="94"/>
                      <a:pt x="69" y="94"/>
                      <a:pt x="68" y="94"/>
                    </a:cubicBezTo>
                    <a:cubicBezTo>
                      <a:pt x="68" y="94"/>
                      <a:pt x="68" y="94"/>
                      <a:pt x="67" y="94"/>
                    </a:cubicBezTo>
                    <a:cubicBezTo>
                      <a:pt x="66" y="94"/>
                      <a:pt x="66" y="94"/>
                      <a:pt x="65" y="94"/>
                    </a:cubicBezTo>
                    <a:cubicBezTo>
                      <a:pt x="65" y="94"/>
                      <a:pt x="64" y="94"/>
                      <a:pt x="64" y="94"/>
                    </a:cubicBezTo>
                    <a:cubicBezTo>
                      <a:pt x="63" y="94"/>
                      <a:pt x="62" y="94"/>
                      <a:pt x="62" y="94"/>
                    </a:cubicBezTo>
                    <a:cubicBezTo>
                      <a:pt x="61" y="94"/>
                      <a:pt x="61" y="95"/>
                      <a:pt x="60" y="95"/>
                    </a:cubicBezTo>
                    <a:cubicBezTo>
                      <a:pt x="60" y="95"/>
                      <a:pt x="59" y="95"/>
                      <a:pt x="58" y="95"/>
                    </a:cubicBezTo>
                    <a:cubicBezTo>
                      <a:pt x="58" y="95"/>
                      <a:pt x="57" y="95"/>
                      <a:pt x="57" y="95"/>
                    </a:cubicBezTo>
                    <a:cubicBezTo>
                      <a:pt x="56" y="95"/>
                      <a:pt x="56" y="96"/>
                      <a:pt x="55" y="96"/>
                    </a:cubicBezTo>
                    <a:cubicBezTo>
                      <a:pt x="55" y="96"/>
                      <a:pt x="54" y="96"/>
                      <a:pt x="54" y="96"/>
                    </a:cubicBezTo>
                    <a:cubicBezTo>
                      <a:pt x="53" y="96"/>
                      <a:pt x="53" y="96"/>
                      <a:pt x="52" y="96"/>
                    </a:cubicBezTo>
                    <a:cubicBezTo>
                      <a:pt x="51" y="97"/>
                      <a:pt x="50" y="97"/>
                      <a:pt x="49" y="98"/>
                    </a:cubicBezTo>
                    <a:cubicBezTo>
                      <a:pt x="48" y="98"/>
                      <a:pt x="48" y="98"/>
                      <a:pt x="48" y="98"/>
                    </a:cubicBezTo>
                    <a:cubicBezTo>
                      <a:pt x="47" y="98"/>
                      <a:pt x="46" y="98"/>
                      <a:pt x="46" y="99"/>
                    </a:cubicBezTo>
                    <a:cubicBezTo>
                      <a:pt x="45" y="99"/>
                      <a:pt x="45" y="99"/>
                      <a:pt x="45" y="99"/>
                    </a:cubicBezTo>
                    <a:cubicBezTo>
                      <a:pt x="44" y="99"/>
                      <a:pt x="43" y="100"/>
                      <a:pt x="43" y="100"/>
                    </a:cubicBezTo>
                    <a:cubicBezTo>
                      <a:pt x="42" y="100"/>
                      <a:pt x="42" y="100"/>
                      <a:pt x="42" y="100"/>
                    </a:cubicBezTo>
                    <a:cubicBezTo>
                      <a:pt x="41" y="101"/>
                      <a:pt x="40" y="101"/>
                      <a:pt x="40" y="101"/>
                    </a:cubicBezTo>
                    <a:cubicBezTo>
                      <a:pt x="40" y="101"/>
                      <a:pt x="39" y="101"/>
                      <a:pt x="39" y="102"/>
                    </a:cubicBezTo>
                    <a:cubicBezTo>
                      <a:pt x="38" y="102"/>
                      <a:pt x="38" y="102"/>
                      <a:pt x="37" y="103"/>
                    </a:cubicBezTo>
                    <a:cubicBezTo>
                      <a:pt x="37" y="103"/>
                      <a:pt x="37" y="103"/>
                      <a:pt x="37" y="103"/>
                    </a:cubicBezTo>
                    <a:cubicBezTo>
                      <a:pt x="33" y="105"/>
                      <a:pt x="30" y="107"/>
                      <a:pt x="27" y="109"/>
                    </a:cubicBezTo>
                    <a:cubicBezTo>
                      <a:pt x="27" y="109"/>
                      <a:pt x="27" y="110"/>
                      <a:pt x="27" y="110"/>
                    </a:cubicBezTo>
                    <a:cubicBezTo>
                      <a:pt x="26" y="110"/>
                      <a:pt x="26" y="111"/>
                      <a:pt x="25" y="111"/>
                    </a:cubicBezTo>
                    <a:cubicBezTo>
                      <a:pt x="25" y="112"/>
                      <a:pt x="24" y="112"/>
                      <a:pt x="24" y="112"/>
                    </a:cubicBezTo>
                    <a:cubicBezTo>
                      <a:pt x="24" y="112"/>
                      <a:pt x="23" y="113"/>
                      <a:pt x="23" y="113"/>
                    </a:cubicBezTo>
                    <a:cubicBezTo>
                      <a:pt x="22" y="114"/>
                      <a:pt x="22" y="114"/>
                      <a:pt x="22" y="114"/>
                    </a:cubicBezTo>
                    <a:cubicBezTo>
                      <a:pt x="22" y="114"/>
                      <a:pt x="21" y="115"/>
                      <a:pt x="21" y="115"/>
                    </a:cubicBezTo>
                    <a:cubicBezTo>
                      <a:pt x="21" y="115"/>
                      <a:pt x="21" y="115"/>
                      <a:pt x="21" y="115"/>
                    </a:cubicBezTo>
                    <a:cubicBezTo>
                      <a:pt x="20" y="116"/>
                      <a:pt x="20" y="116"/>
                      <a:pt x="20" y="116"/>
                    </a:cubicBezTo>
                    <a:cubicBezTo>
                      <a:pt x="19" y="117"/>
                      <a:pt x="19" y="117"/>
                      <a:pt x="19" y="117"/>
                    </a:cubicBezTo>
                    <a:cubicBezTo>
                      <a:pt x="19" y="117"/>
                      <a:pt x="19" y="117"/>
                      <a:pt x="19" y="117"/>
                    </a:cubicBezTo>
                    <a:cubicBezTo>
                      <a:pt x="19" y="117"/>
                      <a:pt x="19" y="118"/>
                      <a:pt x="18" y="118"/>
                    </a:cubicBezTo>
                    <a:cubicBezTo>
                      <a:pt x="18" y="118"/>
                      <a:pt x="17" y="119"/>
                      <a:pt x="17" y="120"/>
                    </a:cubicBezTo>
                    <a:cubicBezTo>
                      <a:pt x="6" y="132"/>
                      <a:pt x="0" y="148"/>
                      <a:pt x="0" y="166"/>
                    </a:cubicBezTo>
                    <a:cubicBezTo>
                      <a:pt x="0" y="171"/>
                      <a:pt x="1" y="175"/>
                      <a:pt x="2" y="180"/>
                    </a:cubicBezTo>
                    <a:cubicBezTo>
                      <a:pt x="2" y="180"/>
                      <a:pt x="2" y="180"/>
                      <a:pt x="2" y="180"/>
                    </a:cubicBezTo>
                    <a:close/>
                    <a:moveTo>
                      <a:pt x="37" y="141"/>
                    </a:moveTo>
                    <a:cubicBezTo>
                      <a:pt x="41" y="132"/>
                      <a:pt x="51" y="120"/>
                      <a:pt x="70" y="120"/>
                    </a:cubicBezTo>
                    <a:cubicBezTo>
                      <a:pt x="91" y="120"/>
                      <a:pt x="85" y="126"/>
                      <a:pt x="105" y="125"/>
                    </a:cubicBezTo>
                    <a:cubicBezTo>
                      <a:pt x="108" y="125"/>
                      <a:pt x="101" y="132"/>
                      <a:pt x="100" y="137"/>
                    </a:cubicBezTo>
                    <a:cubicBezTo>
                      <a:pt x="100" y="137"/>
                      <a:pt x="100" y="137"/>
                      <a:pt x="100" y="137"/>
                    </a:cubicBezTo>
                    <a:cubicBezTo>
                      <a:pt x="100" y="137"/>
                      <a:pt x="99" y="137"/>
                      <a:pt x="99" y="137"/>
                    </a:cubicBezTo>
                    <a:cubicBezTo>
                      <a:pt x="99" y="140"/>
                      <a:pt x="99" y="145"/>
                      <a:pt x="100" y="146"/>
                    </a:cubicBezTo>
                    <a:cubicBezTo>
                      <a:pt x="100" y="148"/>
                      <a:pt x="101" y="150"/>
                      <a:pt x="101" y="151"/>
                    </a:cubicBezTo>
                    <a:cubicBezTo>
                      <a:pt x="101" y="153"/>
                      <a:pt x="102" y="154"/>
                      <a:pt x="102" y="155"/>
                    </a:cubicBezTo>
                    <a:cubicBezTo>
                      <a:pt x="103" y="158"/>
                      <a:pt x="104" y="160"/>
                      <a:pt x="105" y="161"/>
                    </a:cubicBezTo>
                    <a:cubicBezTo>
                      <a:pt x="105" y="162"/>
                      <a:pt x="106" y="162"/>
                      <a:pt x="106" y="162"/>
                    </a:cubicBezTo>
                    <a:cubicBezTo>
                      <a:pt x="108" y="165"/>
                      <a:pt x="110" y="167"/>
                      <a:pt x="110" y="169"/>
                    </a:cubicBezTo>
                    <a:cubicBezTo>
                      <a:pt x="109" y="170"/>
                      <a:pt x="108" y="174"/>
                      <a:pt x="101" y="174"/>
                    </a:cubicBezTo>
                    <a:cubicBezTo>
                      <a:pt x="102" y="176"/>
                      <a:pt x="102" y="181"/>
                      <a:pt x="102" y="185"/>
                    </a:cubicBezTo>
                    <a:cubicBezTo>
                      <a:pt x="102" y="185"/>
                      <a:pt x="102" y="185"/>
                      <a:pt x="102" y="185"/>
                    </a:cubicBezTo>
                    <a:cubicBezTo>
                      <a:pt x="102" y="190"/>
                      <a:pt x="101" y="193"/>
                      <a:pt x="99" y="194"/>
                    </a:cubicBezTo>
                    <a:cubicBezTo>
                      <a:pt x="98" y="195"/>
                      <a:pt x="91" y="196"/>
                      <a:pt x="83" y="195"/>
                    </a:cubicBezTo>
                    <a:cubicBezTo>
                      <a:pt x="83" y="209"/>
                      <a:pt x="83" y="209"/>
                      <a:pt x="83" y="209"/>
                    </a:cubicBezTo>
                    <a:cubicBezTo>
                      <a:pt x="83" y="210"/>
                      <a:pt x="83" y="211"/>
                      <a:pt x="81" y="211"/>
                    </a:cubicBezTo>
                    <a:cubicBezTo>
                      <a:pt x="80" y="211"/>
                      <a:pt x="63" y="211"/>
                      <a:pt x="50" y="205"/>
                    </a:cubicBezTo>
                    <a:cubicBezTo>
                      <a:pt x="49" y="205"/>
                      <a:pt x="49" y="204"/>
                      <a:pt x="49" y="203"/>
                    </a:cubicBezTo>
                    <a:cubicBezTo>
                      <a:pt x="49" y="183"/>
                      <a:pt x="49" y="183"/>
                      <a:pt x="49" y="183"/>
                    </a:cubicBezTo>
                    <a:cubicBezTo>
                      <a:pt x="42" y="176"/>
                      <a:pt x="28" y="159"/>
                      <a:pt x="37" y="141"/>
                    </a:cubicBezTo>
                    <a:close/>
                    <a:moveTo>
                      <a:pt x="270" y="219"/>
                    </a:moveTo>
                    <a:cubicBezTo>
                      <a:pt x="263" y="218"/>
                      <a:pt x="257" y="220"/>
                      <a:pt x="251" y="224"/>
                    </a:cubicBezTo>
                    <a:cubicBezTo>
                      <a:pt x="246" y="228"/>
                      <a:pt x="241" y="233"/>
                      <a:pt x="238" y="240"/>
                    </a:cubicBezTo>
                    <a:cubicBezTo>
                      <a:pt x="234" y="233"/>
                      <a:pt x="230" y="228"/>
                      <a:pt x="225" y="224"/>
                    </a:cubicBezTo>
                    <a:cubicBezTo>
                      <a:pt x="219" y="220"/>
                      <a:pt x="212" y="218"/>
                      <a:pt x="206" y="219"/>
                    </a:cubicBezTo>
                    <a:cubicBezTo>
                      <a:pt x="193" y="219"/>
                      <a:pt x="184" y="228"/>
                      <a:pt x="180" y="240"/>
                    </a:cubicBezTo>
                    <a:cubicBezTo>
                      <a:pt x="178" y="247"/>
                      <a:pt x="178" y="259"/>
                      <a:pt x="188" y="276"/>
                    </a:cubicBezTo>
                    <a:cubicBezTo>
                      <a:pt x="197" y="290"/>
                      <a:pt x="231" y="317"/>
                      <a:pt x="237" y="321"/>
                    </a:cubicBezTo>
                    <a:cubicBezTo>
                      <a:pt x="238" y="322"/>
                      <a:pt x="238" y="322"/>
                      <a:pt x="239" y="321"/>
                    </a:cubicBezTo>
                    <a:cubicBezTo>
                      <a:pt x="244" y="317"/>
                      <a:pt x="279" y="290"/>
                      <a:pt x="288" y="276"/>
                    </a:cubicBezTo>
                    <a:cubicBezTo>
                      <a:pt x="298" y="259"/>
                      <a:pt x="297" y="247"/>
                      <a:pt x="295" y="240"/>
                    </a:cubicBezTo>
                    <a:cubicBezTo>
                      <a:pt x="292" y="228"/>
                      <a:pt x="282" y="219"/>
                      <a:pt x="270" y="219"/>
                    </a:cubicBez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53" name="TextBox 52">
              <a:extLst>
                <a:ext uri="{FF2B5EF4-FFF2-40B4-BE49-F238E27FC236}">
                  <a16:creationId xmlns:a16="http://schemas.microsoft.com/office/drawing/2014/main" id="{572DD4E6-3A1C-3503-1667-4030BBB62658}"/>
                </a:ext>
              </a:extLst>
            </p:cNvPr>
            <p:cNvSpPr txBox="1"/>
            <p:nvPr/>
          </p:nvSpPr>
          <p:spPr>
            <a:xfrm>
              <a:off x="500750" y="1917154"/>
              <a:ext cx="3060000" cy="512961"/>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Q: Will there be multiple cohorts?</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A: </a:t>
              </a:r>
              <a:r>
                <a:rPr kumimoji="0" lang="en-GB" sz="10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Yes, this academy is designed to be a long-term programme with new cohorts every year.</a:t>
              </a:r>
            </a:p>
          </p:txBody>
        </p:sp>
        <p:sp>
          <p:nvSpPr>
            <p:cNvPr id="55" name="TextBox 54">
              <a:extLst>
                <a:ext uri="{FF2B5EF4-FFF2-40B4-BE49-F238E27FC236}">
                  <a16:creationId xmlns:a16="http://schemas.microsoft.com/office/drawing/2014/main" id="{5526A714-FE7B-730F-F138-0C99A2339CD5}"/>
                </a:ext>
              </a:extLst>
            </p:cNvPr>
            <p:cNvSpPr txBox="1"/>
            <p:nvPr/>
          </p:nvSpPr>
          <p:spPr>
            <a:xfrm>
              <a:off x="500750" y="2756546"/>
              <a:ext cx="3060000" cy="666849"/>
            </a:xfrm>
            <a:prstGeom prst="rect">
              <a:avLst/>
            </a:prstGeom>
            <a:noFill/>
          </p:spPr>
          <p:txBody>
            <a:bodyPr wrap="square" lIns="0" tIns="0" rIns="0" bIns="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Q: </a:t>
              </a: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rPr>
                <a:t>How long will the programme be?</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A: </a:t>
              </a:r>
              <a:r>
                <a:rPr kumimoji="0" lang="en-GB" sz="10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The 2025 cohort will run from January to September; future cohorts will run from September to September.</a:t>
              </a:r>
            </a:p>
          </p:txBody>
        </p:sp>
        <p:sp>
          <p:nvSpPr>
            <p:cNvPr id="57" name="TextBox 56">
              <a:extLst>
                <a:ext uri="{FF2B5EF4-FFF2-40B4-BE49-F238E27FC236}">
                  <a16:creationId xmlns:a16="http://schemas.microsoft.com/office/drawing/2014/main" id="{D7DBC56C-600D-0FA9-63FF-C55C0FDE1544}"/>
                </a:ext>
              </a:extLst>
            </p:cNvPr>
            <p:cNvSpPr txBox="1"/>
            <p:nvPr/>
          </p:nvSpPr>
          <p:spPr>
            <a:xfrm>
              <a:off x="500750" y="3749826"/>
              <a:ext cx="3060000" cy="1436291"/>
            </a:xfrm>
            <a:prstGeom prst="rect">
              <a:avLst/>
            </a:prstGeom>
            <a:noFill/>
          </p:spPr>
          <p:txBody>
            <a:bodyPr wrap="square" lIns="0" tIns="0" rIns="0" bIns="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Q: </a:t>
              </a:r>
              <a:r>
                <a:rPr kumimoji="0" lang="en-GB" sz="10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rPr>
                <a:t>What are the specific topics the academy will focus on?</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A: </a:t>
              </a:r>
              <a:r>
                <a:rPr kumimoji="0" lang="en-GB" sz="10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The academy seeks to build knowledge on EU health policymaking/implementation, including existing and planned health policies. It also seeks to create a pan-EU community for informal exchange. More details on the training schedule will be shared in the information sessions and the fellow kick-off.</a:t>
              </a:r>
            </a:p>
          </p:txBody>
        </p:sp>
        <p:sp>
          <p:nvSpPr>
            <p:cNvPr id="59" name="TextBox 58">
              <a:extLst>
                <a:ext uri="{FF2B5EF4-FFF2-40B4-BE49-F238E27FC236}">
                  <a16:creationId xmlns:a16="http://schemas.microsoft.com/office/drawing/2014/main" id="{7A3EBD67-146E-C1E9-9AA4-C1BC9F909DDE}"/>
                </a:ext>
              </a:extLst>
            </p:cNvPr>
            <p:cNvSpPr txBox="1"/>
            <p:nvPr/>
          </p:nvSpPr>
          <p:spPr>
            <a:xfrm>
              <a:off x="500749" y="5490519"/>
              <a:ext cx="3110691" cy="974626"/>
            </a:xfrm>
            <a:prstGeom prst="rect">
              <a:avLst/>
            </a:prstGeom>
            <a:noFill/>
          </p:spPr>
          <p:txBody>
            <a:bodyPr wrap="square" lIns="0" tIns="0" rIns="0" bIns="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Q: </a:t>
              </a:r>
              <a:r>
                <a:rPr kumimoji="0" lang="en-US"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rPr>
                <a:t>Can more than one fellow from a Member State participate?</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A: </a:t>
              </a:r>
              <a:r>
                <a:rPr kumimoji="0" lang="en-GB" sz="10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For the first cohort, we plan to have one fellow per Member State; for future cohorts, we will re-assess this and may increase the number.</a:t>
              </a:r>
            </a:p>
          </p:txBody>
        </p:sp>
        <p:cxnSp>
          <p:nvCxnSpPr>
            <p:cNvPr id="9" name="Straight Connector 8">
              <a:extLst>
                <a:ext uri="{FF2B5EF4-FFF2-40B4-BE49-F238E27FC236}">
                  <a16:creationId xmlns:a16="http://schemas.microsoft.com/office/drawing/2014/main" id="{8211DAB6-2AB6-58F1-E561-AE317083C5AE}"/>
                </a:ext>
              </a:extLst>
            </p:cNvPr>
            <p:cNvCxnSpPr>
              <a:cxnSpLocks/>
            </p:cNvCxnSpPr>
            <p:nvPr/>
          </p:nvCxnSpPr>
          <p:spPr>
            <a:xfrm>
              <a:off x="500750" y="2593330"/>
              <a:ext cx="3096000" cy="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BEA64D6-9ACC-FA9E-DF24-81D20FF06816}"/>
                </a:ext>
              </a:extLst>
            </p:cNvPr>
            <p:cNvCxnSpPr>
              <a:cxnSpLocks/>
            </p:cNvCxnSpPr>
            <p:nvPr/>
          </p:nvCxnSpPr>
          <p:spPr>
            <a:xfrm>
              <a:off x="500750" y="3586609"/>
              <a:ext cx="3096000" cy="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68AA08C-FD92-02B7-C7FE-91739595B811}"/>
                </a:ext>
              </a:extLst>
            </p:cNvPr>
            <p:cNvCxnSpPr>
              <a:cxnSpLocks/>
            </p:cNvCxnSpPr>
            <p:nvPr/>
          </p:nvCxnSpPr>
          <p:spPr>
            <a:xfrm>
              <a:off x="500750" y="5327303"/>
              <a:ext cx="3096000" cy="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61" name="Group 60">
            <a:extLst>
              <a:ext uri="{FF2B5EF4-FFF2-40B4-BE49-F238E27FC236}">
                <a16:creationId xmlns:a16="http://schemas.microsoft.com/office/drawing/2014/main" id="{88BBBCA1-0B5B-4899-DF12-298F50DFA8F2}"/>
              </a:ext>
            </a:extLst>
          </p:cNvPr>
          <p:cNvGrpSpPr/>
          <p:nvPr/>
        </p:nvGrpSpPr>
        <p:grpSpPr>
          <a:xfrm>
            <a:off x="4510405" y="1917154"/>
            <a:ext cx="3096000" cy="4503783"/>
            <a:chOff x="4077427" y="1917154"/>
            <a:chExt cx="3096000" cy="4503783"/>
          </a:xfrm>
        </p:grpSpPr>
        <p:grpSp>
          <p:nvGrpSpPr>
            <p:cNvPr id="16" name="Group 15">
              <a:extLst>
                <a:ext uri="{FF2B5EF4-FFF2-40B4-BE49-F238E27FC236}">
                  <a16:creationId xmlns:a16="http://schemas.microsoft.com/office/drawing/2014/main" id="{72154170-89BF-D305-088F-3DA212C6207D}"/>
                </a:ext>
              </a:extLst>
            </p:cNvPr>
            <p:cNvGrpSpPr/>
            <p:nvPr/>
          </p:nvGrpSpPr>
          <p:grpSpPr>
            <a:xfrm>
              <a:off x="4077427" y="2851796"/>
              <a:ext cx="3096000" cy="3569141"/>
              <a:chOff x="8325010" y="1917154"/>
              <a:chExt cx="3096000" cy="3569141"/>
            </a:xfrm>
          </p:grpSpPr>
          <p:sp>
            <p:nvSpPr>
              <p:cNvPr id="64" name="TextBox 63">
                <a:extLst>
                  <a:ext uri="{FF2B5EF4-FFF2-40B4-BE49-F238E27FC236}">
                    <a16:creationId xmlns:a16="http://schemas.microsoft.com/office/drawing/2014/main" id="{495F9EC6-C480-2011-92B3-6CFAF8AB0FDA}"/>
                  </a:ext>
                </a:extLst>
              </p:cNvPr>
              <p:cNvSpPr txBox="1"/>
              <p:nvPr/>
            </p:nvSpPr>
            <p:spPr>
              <a:xfrm>
                <a:off x="8325010" y="1917154"/>
                <a:ext cx="3060000" cy="666849"/>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Q: </a:t>
                </a: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mn-ea"/>
                    <a:cs typeface="+mn-cs"/>
                  </a:rPr>
                  <a:t>Is online participation </a:t>
                </a:r>
                <a:r>
                  <a:rPr lang="en-GB" sz="1000" b="1">
                    <a:solidFill>
                      <a:srgbClr val="004494"/>
                    </a:solidFill>
                    <a:latin typeface="Verdana" panose="020B0604030504040204" pitchFamily="34" charset="0"/>
                  </a:rPr>
                  <a:t>in</a:t>
                </a: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mn-ea"/>
                    <a:cs typeface="+mn-cs"/>
                  </a:rPr>
                  <a:t> the face-to-face training workshops possible?</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a:ln>
                      <a:noFill/>
                    </a:ln>
                    <a:solidFill>
                      <a:srgbClr val="646567"/>
                    </a:solidFill>
                    <a:effectLst/>
                    <a:uLnTx/>
                    <a:uFillTx/>
                    <a:latin typeface="Verdana" panose="020B0604030504040204" pitchFamily="34" charset="0"/>
                    <a:ea typeface="+mn-ea"/>
                    <a:cs typeface="+mn-cs"/>
                  </a:rPr>
                  <a:t>A: </a:t>
                </a:r>
                <a:r>
                  <a:rPr kumimoji="0" lang="en-GB" sz="1000" b="0" i="0" u="none" strike="noStrike" kern="1200" cap="none" spc="0" normalizeH="0" baseline="0" noProof="0">
                    <a:ln>
                      <a:noFill/>
                    </a:ln>
                    <a:solidFill>
                      <a:srgbClr val="646567"/>
                    </a:solidFill>
                    <a:effectLst/>
                    <a:uLnTx/>
                    <a:uFillTx/>
                    <a:latin typeface="Verdana" panose="020B0604030504040204" pitchFamily="34" charset="0"/>
                    <a:ea typeface="+mn-ea"/>
                    <a:cs typeface="+mn-cs"/>
                  </a:rPr>
                  <a:t>Physical attendance at the face-to-face workshops is required.</a:t>
                </a:r>
              </a:p>
            </p:txBody>
          </p:sp>
          <p:sp>
            <p:nvSpPr>
              <p:cNvPr id="66" name="TextBox 65">
                <a:extLst>
                  <a:ext uri="{FF2B5EF4-FFF2-40B4-BE49-F238E27FC236}">
                    <a16:creationId xmlns:a16="http://schemas.microsoft.com/office/drawing/2014/main" id="{ED633A0B-502C-CB7D-0DB7-E06EB71DD94B}"/>
                  </a:ext>
                </a:extLst>
              </p:cNvPr>
              <p:cNvSpPr txBox="1"/>
              <p:nvPr/>
            </p:nvSpPr>
            <p:spPr>
              <a:xfrm>
                <a:off x="8325010" y="2906635"/>
                <a:ext cx="3060000" cy="1128514"/>
              </a:xfrm>
              <a:prstGeom prst="rect">
                <a:avLst/>
              </a:prstGeom>
              <a:noFill/>
            </p:spPr>
            <p:txBody>
              <a:bodyPr wrap="square" lIns="0" tIns="0" rIns="0" bIns="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Q: </a:t>
                </a: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rPr>
                  <a:t>Who will attend the training workshops?</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A: </a:t>
                </a:r>
                <a:r>
                  <a:rPr kumimoji="0" lang="en-GB" sz="10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Fellows are expected to attend the training workshops; attendance by mentors is welcome. Additionally, relevant speakers and facilitators, DG SANTE and </a:t>
                </a:r>
                <a:r>
                  <a:rPr kumimoji="0" lang="en-GB" sz="1000" b="0" i="0" u="none" strike="noStrike" kern="1200" cap="none" spc="0" normalizeH="0" baseline="0" noProof="0" err="1">
                    <a:ln>
                      <a:noFill/>
                    </a:ln>
                    <a:solidFill>
                      <a:srgbClr val="646567"/>
                    </a:solidFill>
                    <a:effectLst/>
                    <a:uLnTx/>
                    <a:uFillTx/>
                    <a:latin typeface="Verdana" panose="020B0604030504040204" pitchFamily="34" charset="0"/>
                    <a:ea typeface="Verdana" panose="020B0604030504040204" pitchFamily="34" charset="0"/>
                  </a:rPr>
                  <a:t>HaDEA</a:t>
                </a:r>
                <a:r>
                  <a:rPr lang="en-GB">
                    <a:solidFill>
                      <a:srgbClr val="646567"/>
                    </a:solidFill>
                  </a:rPr>
                  <a:t>, as well as </a:t>
                </a:r>
                <a:r>
                  <a:rPr kumimoji="0" lang="en-GB" sz="10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BCG and its partners will attend.</a:t>
                </a:r>
              </a:p>
            </p:txBody>
          </p:sp>
          <p:sp>
            <p:nvSpPr>
              <p:cNvPr id="68" name="TextBox 67">
                <a:extLst>
                  <a:ext uri="{FF2B5EF4-FFF2-40B4-BE49-F238E27FC236}">
                    <a16:creationId xmlns:a16="http://schemas.microsoft.com/office/drawing/2014/main" id="{AC48F8A0-3D5D-1DCA-6B2D-09FEBB317A85}"/>
                  </a:ext>
                </a:extLst>
              </p:cNvPr>
              <p:cNvSpPr txBox="1"/>
              <p:nvPr/>
            </p:nvSpPr>
            <p:spPr>
              <a:xfrm>
                <a:off x="8325010" y="4511669"/>
                <a:ext cx="3060000" cy="974626"/>
              </a:xfrm>
              <a:prstGeom prst="rect">
                <a:avLst/>
              </a:prstGeom>
              <a:noFill/>
            </p:spPr>
            <p:txBody>
              <a:bodyPr wrap="square" lIns="0" tIns="0" rIns="0" bIns="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Q: </a:t>
                </a: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rPr>
                  <a:t>Who will pay the attendance of the fellows at the face-to-face workshops?</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A: </a:t>
                </a:r>
                <a:r>
                  <a:rPr kumimoji="0" lang="en-GB" sz="10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We will organise and pay for travel arrangements (train/flight, accommodation, food) for the fellows; other participants need to organise and cover their expenses. </a:t>
                </a:r>
              </a:p>
            </p:txBody>
          </p:sp>
          <p:cxnSp>
            <p:nvCxnSpPr>
              <p:cNvPr id="12" name="Straight Connector 11">
                <a:extLst>
                  <a:ext uri="{FF2B5EF4-FFF2-40B4-BE49-F238E27FC236}">
                    <a16:creationId xmlns:a16="http://schemas.microsoft.com/office/drawing/2014/main" id="{9BCB56C2-24B8-74B4-BE00-419C5014923E}"/>
                  </a:ext>
                </a:extLst>
              </p:cNvPr>
              <p:cNvCxnSpPr>
                <a:cxnSpLocks/>
              </p:cNvCxnSpPr>
              <p:nvPr/>
            </p:nvCxnSpPr>
            <p:spPr>
              <a:xfrm>
                <a:off x="8325010" y="2745319"/>
                <a:ext cx="3096000" cy="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1BFDBD3-3DBF-213D-5CBD-B310880594B2}"/>
                  </a:ext>
                </a:extLst>
              </p:cNvPr>
              <p:cNvCxnSpPr>
                <a:cxnSpLocks/>
              </p:cNvCxnSpPr>
              <p:nvPr/>
            </p:nvCxnSpPr>
            <p:spPr>
              <a:xfrm>
                <a:off x="8325010" y="4350353"/>
                <a:ext cx="3096000" cy="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17" name="TextBox 16">
              <a:extLst>
                <a:ext uri="{FF2B5EF4-FFF2-40B4-BE49-F238E27FC236}">
                  <a16:creationId xmlns:a16="http://schemas.microsoft.com/office/drawing/2014/main" id="{4ACD14C9-5B4B-892A-5425-DC188B7744D3}"/>
                </a:ext>
              </a:extLst>
            </p:cNvPr>
            <p:cNvSpPr txBox="1"/>
            <p:nvPr/>
          </p:nvSpPr>
          <p:spPr>
            <a:xfrm>
              <a:off x="4077427" y="1917154"/>
              <a:ext cx="3060000" cy="666849"/>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Q: Is attendance at the training workshops required?</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A: </a:t>
              </a:r>
              <a:r>
                <a:rPr kumimoji="0" lang="en-US" sz="100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Yes, attendance at the training workshops is mandatory for all fellows</a:t>
              </a:r>
              <a:r>
                <a:rPr kumimoji="0" lang="en-GB" sz="100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cxnSp>
          <p:nvCxnSpPr>
            <p:cNvPr id="19" name="Straight Connector 18">
              <a:extLst>
                <a:ext uri="{FF2B5EF4-FFF2-40B4-BE49-F238E27FC236}">
                  <a16:creationId xmlns:a16="http://schemas.microsoft.com/office/drawing/2014/main" id="{6BEDEB0D-F2A5-749E-26BE-72DDB9A98E8B}"/>
                </a:ext>
              </a:extLst>
            </p:cNvPr>
            <p:cNvCxnSpPr>
              <a:cxnSpLocks/>
            </p:cNvCxnSpPr>
            <p:nvPr/>
          </p:nvCxnSpPr>
          <p:spPr>
            <a:xfrm>
              <a:off x="4077427" y="2717900"/>
              <a:ext cx="3096000" cy="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49" name="TextBox 48">
            <a:extLst>
              <a:ext uri="{FF2B5EF4-FFF2-40B4-BE49-F238E27FC236}">
                <a16:creationId xmlns:a16="http://schemas.microsoft.com/office/drawing/2014/main" id="{68F1B395-17D0-ED20-6CB7-EC9D29AA6B57}"/>
              </a:ext>
            </a:extLst>
          </p:cNvPr>
          <p:cNvSpPr txBox="1"/>
          <p:nvPr/>
        </p:nvSpPr>
        <p:spPr>
          <a:xfrm>
            <a:off x="8167919" y="1917154"/>
            <a:ext cx="3060000" cy="1128514"/>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Q: Who will organise the attendance of fellows at the training workshops?</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A: </a:t>
            </a:r>
            <a:r>
              <a:rPr kumimoji="0" lang="en-GB" sz="10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The group led by BCG will coordinate travel arrangements and hotel accommodation for the fellows. Other participants, e.g., mentors, need to organise their own travel arrangements</a:t>
            </a:r>
            <a:r>
              <a:rPr lang="en-GB" sz="1000" noProof="1">
                <a:solidFill>
                  <a:srgbClr val="646567"/>
                </a:solidFill>
                <a:latin typeface="Verdana" panose="020B0604030504040204" pitchFamily="34" charset="0"/>
                <a:ea typeface="Verdana" panose="020B0604030504040204" pitchFamily="34" charset="0"/>
                <a:cs typeface="Verdana" panose="020B0604030504040204" pitchFamily="34" charset="0"/>
              </a:rPr>
              <a:t> and accommodation.</a:t>
            </a:r>
            <a:endParaRPr kumimoji="0" lang="en-GB" sz="10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1" name="TextBox 50">
            <a:extLst>
              <a:ext uri="{FF2B5EF4-FFF2-40B4-BE49-F238E27FC236}">
                <a16:creationId xmlns:a16="http://schemas.microsoft.com/office/drawing/2014/main" id="{25022625-C25B-CD4A-CCCA-1A0F9C1300D2}"/>
              </a:ext>
            </a:extLst>
          </p:cNvPr>
          <p:cNvSpPr txBox="1"/>
          <p:nvPr/>
        </p:nvSpPr>
        <p:spPr>
          <a:xfrm>
            <a:off x="8167919" y="3320827"/>
            <a:ext cx="3060000" cy="820738"/>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Q: Where and when will the face-to-face training workshops take place?</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A: </a:t>
            </a:r>
            <a:r>
              <a:rPr kumimoji="0" lang="en-GB" sz="10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Exact dates and locations of the training workshops will be announced at a later point in time.</a:t>
            </a:r>
          </a:p>
        </p:txBody>
      </p:sp>
      <p:cxnSp>
        <p:nvCxnSpPr>
          <p:cNvPr id="52" name="Straight Connector 51">
            <a:extLst>
              <a:ext uri="{FF2B5EF4-FFF2-40B4-BE49-F238E27FC236}">
                <a16:creationId xmlns:a16="http://schemas.microsoft.com/office/drawing/2014/main" id="{1495FA70-7AF1-E143-4424-212CD8C1D266}"/>
              </a:ext>
            </a:extLst>
          </p:cNvPr>
          <p:cNvCxnSpPr>
            <a:cxnSpLocks/>
          </p:cNvCxnSpPr>
          <p:nvPr/>
        </p:nvCxnSpPr>
        <p:spPr>
          <a:xfrm>
            <a:off x="8167919" y="3181629"/>
            <a:ext cx="3096000" cy="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10F0AF11-CC9F-14F3-BF02-1E47B77F8410}"/>
              </a:ext>
            </a:extLst>
          </p:cNvPr>
          <p:cNvSpPr txBox="1"/>
          <p:nvPr/>
        </p:nvSpPr>
        <p:spPr>
          <a:xfrm>
            <a:off x="8167919" y="4490395"/>
            <a:ext cx="3060000" cy="666849"/>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Q: Who can I contact if I have </a:t>
            </a:r>
            <a:b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additional questions?</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A: </a:t>
            </a:r>
            <a:r>
              <a:rPr kumimoji="0" lang="en-GB" sz="10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In case of questions, please reach out to </a:t>
            </a:r>
            <a:r>
              <a:rPr kumimoji="0" lang="en-GB" sz="10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hlinkClick r:id="rId7"/>
              </a:rPr>
              <a:t>SANTE-HEALTH-ACADEMY@ec.europa.eu</a:t>
            </a:r>
            <a:endParaRPr kumimoji="0" lang="en-GB" sz="10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56" name="Straight Connector 55">
            <a:extLst>
              <a:ext uri="{FF2B5EF4-FFF2-40B4-BE49-F238E27FC236}">
                <a16:creationId xmlns:a16="http://schemas.microsoft.com/office/drawing/2014/main" id="{AB7D7409-6C5D-7960-6B03-2E78479C456E}"/>
              </a:ext>
            </a:extLst>
          </p:cNvPr>
          <p:cNvCxnSpPr>
            <a:cxnSpLocks/>
          </p:cNvCxnSpPr>
          <p:nvPr/>
        </p:nvCxnSpPr>
        <p:spPr>
          <a:xfrm>
            <a:off x="8167919" y="4351197"/>
            <a:ext cx="3096000" cy="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605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E758F-966A-BB62-BFB6-9C78766307AA}"/>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C652349-03EB-187A-E953-A3DDA5877F5E}"/>
              </a:ext>
            </a:extLst>
          </p:cNvPr>
          <p:cNvGraphicFramePr>
            <a:graphicFrameLocks noChangeAspect="1"/>
          </p:cNvGraphicFramePr>
          <p:nvPr>
            <p:custDataLst>
              <p:tags r:id="rId1"/>
            </p:custDataLst>
            <p:extLst>
              <p:ext uri="{D42A27DB-BD31-4B8C-83A1-F6EECF244321}">
                <p14:modId xmlns:p14="http://schemas.microsoft.com/office/powerpoint/2010/main" val="3970234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5" name="think-cell data - do not delete" hidden="1">
                        <a:extLst>
                          <a:ext uri="{FF2B5EF4-FFF2-40B4-BE49-F238E27FC236}">
                            <a16:creationId xmlns:a16="http://schemas.microsoft.com/office/drawing/2014/main" id="{FC652349-03EB-187A-E953-A3DDA5877F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a:extLst>
              <a:ext uri="{FF2B5EF4-FFF2-40B4-BE49-F238E27FC236}">
                <a16:creationId xmlns:a16="http://schemas.microsoft.com/office/drawing/2014/main" id="{88006ADF-6E20-E0E5-9021-32C39EB2C40A}"/>
              </a:ext>
            </a:extLst>
          </p:cNvPr>
          <p:cNvPicPr>
            <a:picLocks noChangeAspect="1"/>
          </p:cNvPicPr>
          <p:nvPr/>
        </p:nvPicPr>
        <p:blipFill>
          <a:blip r:embed="rId6">
            <a:alphaModFix amt="18000"/>
          </a:blip>
          <a:srcRect r="-2"/>
          <a:stretch/>
        </p:blipFill>
        <p:spPr>
          <a:xfrm>
            <a:off x="267749" y="-1"/>
            <a:ext cx="11924251" cy="6858001"/>
          </a:xfrm>
          <a:prstGeom prst="rect">
            <a:avLst/>
          </a:prstGeom>
        </p:spPr>
      </p:pic>
      <p:sp>
        <p:nvSpPr>
          <p:cNvPr id="24" name="Rectangle 23">
            <a:extLst>
              <a:ext uri="{FF2B5EF4-FFF2-40B4-BE49-F238E27FC236}">
                <a16:creationId xmlns:a16="http://schemas.microsoft.com/office/drawing/2014/main" id="{76EC1EDF-E500-9FC8-FEB2-F3F3A60CE506}"/>
              </a:ext>
            </a:extLst>
          </p:cNvPr>
          <p:cNvSpPr/>
          <p:nvPr/>
        </p:nvSpPr>
        <p:spPr>
          <a:xfrm flipH="1">
            <a:off x="267749" y="-2"/>
            <a:ext cx="11924251" cy="6858001"/>
          </a:xfrm>
          <a:prstGeom prst="rect">
            <a:avLst/>
          </a:prstGeom>
          <a:gradFill>
            <a:gsLst>
              <a:gs pos="0">
                <a:schemeClr val="bg1">
                  <a:alpha val="0"/>
                </a:schemeClr>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740EDD9-AE16-E925-B6B0-530452106E0B}"/>
              </a:ext>
            </a:extLst>
          </p:cNvPr>
          <p:cNvSpPr>
            <a:spLocks noGrp="1"/>
          </p:cNvSpPr>
          <p:nvPr>
            <p:ph type="title"/>
          </p:nvPr>
        </p:nvSpPr>
        <p:spPr>
          <a:xfrm>
            <a:off x="838200" y="365125"/>
            <a:ext cx="10515600" cy="424732"/>
          </a:xfrm>
        </p:spPr>
        <p:txBody>
          <a:bodyPr vert="horz"/>
          <a:lstStyle/>
          <a:p>
            <a:r>
              <a:rPr lang="en-GB"/>
              <a:t>Frequently asked questions (2/2)</a:t>
            </a:r>
            <a:endParaRPr lang="en-US"/>
          </a:p>
        </p:txBody>
      </p:sp>
      <p:sp>
        <p:nvSpPr>
          <p:cNvPr id="3" name="TextBox 2">
            <a:extLst>
              <a:ext uri="{FF2B5EF4-FFF2-40B4-BE49-F238E27FC236}">
                <a16:creationId xmlns:a16="http://schemas.microsoft.com/office/drawing/2014/main" id="{09674338-670F-A729-AF79-5F9D81E3F247}"/>
              </a:ext>
            </a:extLst>
          </p:cNvPr>
          <p:cNvSpPr txBox="1"/>
          <p:nvPr/>
        </p:nvSpPr>
        <p:spPr>
          <a:xfrm>
            <a:off x="838200" y="1333507"/>
            <a:ext cx="3346755" cy="288147"/>
          </a:xfrm>
          <a:prstGeom prst="rect">
            <a:avLst/>
          </a:prstGeom>
          <a:noFill/>
          <a:effectLst/>
        </p:spPr>
        <p:txBody>
          <a:bodyPr wrap="none" lIns="396000" tIns="36000" rIns="72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Fellow &amp; mentor nomination</a:t>
            </a:r>
          </a:p>
        </p:txBody>
      </p:sp>
      <p:grpSp>
        <p:nvGrpSpPr>
          <p:cNvPr id="14" name="bcgBugs_Hammer ">
            <a:extLst>
              <a:ext uri="{FF2B5EF4-FFF2-40B4-BE49-F238E27FC236}">
                <a16:creationId xmlns:a16="http://schemas.microsoft.com/office/drawing/2014/main" id="{8F8BC71E-5154-29B4-6661-4E243CBA6EC6}"/>
              </a:ext>
            </a:extLst>
          </p:cNvPr>
          <p:cNvGrpSpPr>
            <a:grpSpLocks noChangeAspect="1"/>
          </p:cNvGrpSpPr>
          <p:nvPr/>
        </p:nvGrpSpPr>
        <p:grpSpPr bwMode="auto">
          <a:xfrm>
            <a:off x="838200" y="1317812"/>
            <a:ext cx="306000" cy="306000"/>
            <a:chOff x="2652" y="972"/>
            <a:chExt cx="2376" cy="2376"/>
          </a:xfrm>
        </p:grpSpPr>
        <p:sp>
          <p:nvSpPr>
            <p:cNvPr id="29" name="AutoShape 3">
              <a:extLst>
                <a:ext uri="{FF2B5EF4-FFF2-40B4-BE49-F238E27FC236}">
                  <a16:creationId xmlns:a16="http://schemas.microsoft.com/office/drawing/2014/main" id="{D0B67157-BE9B-AF7D-0622-ED4D2F54CA61}"/>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Freeform 5">
              <a:extLst>
                <a:ext uri="{FF2B5EF4-FFF2-40B4-BE49-F238E27FC236}">
                  <a16:creationId xmlns:a16="http://schemas.microsoft.com/office/drawing/2014/main" id="{DF868BC1-2E66-7FD1-42B5-9DF7D20C454B}"/>
                </a:ext>
              </a:extLst>
            </p:cNvPr>
            <p:cNvSpPr>
              <a:spLocks/>
            </p:cNvSpPr>
            <p:nvPr/>
          </p:nvSpPr>
          <p:spPr bwMode="auto">
            <a:xfrm>
              <a:off x="2933" y="1215"/>
              <a:ext cx="1817" cy="1814"/>
            </a:xfrm>
            <a:custGeom>
              <a:avLst/>
              <a:gdLst>
                <a:gd name="T0" fmla="*/ 759 w 764"/>
                <a:gd name="T1" fmla="*/ 278 h 763"/>
                <a:gd name="T2" fmla="*/ 718 w 764"/>
                <a:gd name="T3" fmla="*/ 241 h 763"/>
                <a:gd name="T4" fmla="*/ 705 w 764"/>
                <a:gd name="T5" fmla="*/ 241 h 763"/>
                <a:gd name="T6" fmla="*/ 702 w 764"/>
                <a:gd name="T7" fmla="*/ 245 h 763"/>
                <a:gd name="T8" fmla="*/ 652 w 764"/>
                <a:gd name="T9" fmla="*/ 240 h 763"/>
                <a:gd name="T10" fmla="*/ 636 w 764"/>
                <a:gd name="T11" fmla="*/ 180 h 763"/>
                <a:gd name="T12" fmla="*/ 627 w 764"/>
                <a:gd name="T13" fmla="*/ 152 h 763"/>
                <a:gd name="T14" fmla="*/ 554 w 764"/>
                <a:gd name="T15" fmla="*/ 87 h 763"/>
                <a:gd name="T16" fmla="*/ 266 w 764"/>
                <a:gd name="T17" fmla="*/ 48 h 763"/>
                <a:gd name="T18" fmla="*/ 259 w 764"/>
                <a:gd name="T19" fmla="*/ 59 h 763"/>
                <a:gd name="T20" fmla="*/ 260 w 764"/>
                <a:gd name="T21" fmla="*/ 67 h 763"/>
                <a:gd name="T22" fmla="*/ 270 w 764"/>
                <a:gd name="T23" fmla="*/ 76 h 763"/>
                <a:gd name="T24" fmla="*/ 438 w 764"/>
                <a:gd name="T25" fmla="*/ 139 h 763"/>
                <a:gd name="T26" fmla="*/ 430 w 764"/>
                <a:gd name="T27" fmla="*/ 215 h 763"/>
                <a:gd name="T28" fmla="*/ 430 w 764"/>
                <a:gd name="T29" fmla="*/ 228 h 763"/>
                <a:gd name="T30" fmla="*/ 320 w 764"/>
                <a:gd name="T31" fmla="*/ 347 h 763"/>
                <a:gd name="T32" fmla="*/ 312 w 764"/>
                <a:gd name="T33" fmla="*/ 346 h 763"/>
                <a:gd name="T34" fmla="*/ 300 w 764"/>
                <a:gd name="T35" fmla="*/ 352 h 763"/>
                <a:gd name="T36" fmla="*/ 7 w 764"/>
                <a:gd name="T37" fmla="*/ 663 h 763"/>
                <a:gd name="T38" fmla="*/ 7 w 764"/>
                <a:gd name="T39" fmla="*/ 663 h 763"/>
                <a:gd name="T40" fmla="*/ 8 w 764"/>
                <a:gd name="T41" fmla="*/ 691 h 763"/>
                <a:gd name="T42" fmla="*/ 83 w 764"/>
                <a:gd name="T43" fmla="*/ 758 h 763"/>
                <a:gd name="T44" fmla="*/ 96 w 764"/>
                <a:gd name="T45" fmla="*/ 763 h 763"/>
                <a:gd name="T46" fmla="*/ 110 w 764"/>
                <a:gd name="T47" fmla="*/ 756 h 763"/>
                <a:gd name="T48" fmla="*/ 388 w 764"/>
                <a:gd name="T49" fmla="*/ 431 h 763"/>
                <a:gd name="T50" fmla="*/ 391 w 764"/>
                <a:gd name="T51" fmla="*/ 411 h 763"/>
                <a:gd name="T52" fmla="*/ 502 w 764"/>
                <a:gd name="T53" fmla="*/ 292 h 763"/>
                <a:gd name="T54" fmla="*/ 516 w 764"/>
                <a:gd name="T55" fmla="*/ 291 h 763"/>
                <a:gd name="T56" fmla="*/ 533 w 764"/>
                <a:gd name="T57" fmla="*/ 271 h 763"/>
                <a:gd name="T58" fmla="*/ 602 w 764"/>
                <a:gd name="T59" fmla="*/ 283 h 763"/>
                <a:gd name="T60" fmla="*/ 617 w 764"/>
                <a:gd name="T61" fmla="*/ 340 h 763"/>
                <a:gd name="T62" fmla="*/ 617 w 764"/>
                <a:gd name="T63" fmla="*/ 354 h 763"/>
                <a:gd name="T64" fmla="*/ 659 w 764"/>
                <a:gd name="T65" fmla="*/ 391 h 763"/>
                <a:gd name="T66" fmla="*/ 672 w 764"/>
                <a:gd name="T67" fmla="*/ 390 h 763"/>
                <a:gd name="T68" fmla="*/ 760 w 764"/>
                <a:gd name="T69" fmla="*/ 291 h 763"/>
                <a:gd name="T70" fmla="*/ 759 w 764"/>
                <a:gd name="T71" fmla="*/ 278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4" h="763">
                  <a:moveTo>
                    <a:pt x="759" y="278"/>
                  </a:moveTo>
                  <a:cubicBezTo>
                    <a:pt x="718" y="241"/>
                    <a:pt x="718" y="241"/>
                    <a:pt x="718" y="241"/>
                  </a:cubicBezTo>
                  <a:cubicBezTo>
                    <a:pt x="714" y="237"/>
                    <a:pt x="708" y="238"/>
                    <a:pt x="705" y="241"/>
                  </a:cubicBezTo>
                  <a:cubicBezTo>
                    <a:pt x="702" y="245"/>
                    <a:pt x="702" y="245"/>
                    <a:pt x="702" y="245"/>
                  </a:cubicBezTo>
                  <a:cubicBezTo>
                    <a:pt x="702" y="245"/>
                    <a:pt x="680" y="264"/>
                    <a:pt x="652" y="240"/>
                  </a:cubicBezTo>
                  <a:cubicBezTo>
                    <a:pt x="652" y="240"/>
                    <a:pt x="630" y="226"/>
                    <a:pt x="636" y="180"/>
                  </a:cubicBezTo>
                  <a:cubicBezTo>
                    <a:pt x="636" y="180"/>
                    <a:pt x="639" y="164"/>
                    <a:pt x="627" y="152"/>
                  </a:cubicBezTo>
                  <a:cubicBezTo>
                    <a:pt x="614" y="141"/>
                    <a:pt x="554" y="87"/>
                    <a:pt x="554" y="87"/>
                  </a:cubicBezTo>
                  <a:cubicBezTo>
                    <a:pt x="554" y="87"/>
                    <a:pt x="448" y="0"/>
                    <a:pt x="266" y="48"/>
                  </a:cubicBezTo>
                  <a:cubicBezTo>
                    <a:pt x="261" y="49"/>
                    <a:pt x="258" y="54"/>
                    <a:pt x="259" y="59"/>
                  </a:cubicBezTo>
                  <a:cubicBezTo>
                    <a:pt x="260" y="67"/>
                    <a:pt x="260" y="67"/>
                    <a:pt x="260" y="67"/>
                  </a:cubicBezTo>
                  <a:cubicBezTo>
                    <a:pt x="260" y="72"/>
                    <a:pt x="265" y="76"/>
                    <a:pt x="270" y="76"/>
                  </a:cubicBezTo>
                  <a:cubicBezTo>
                    <a:pt x="295" y="76"/>
                    <a:pt x="374" y="82"/>
                    <a:pt x="438" y="139"/>
                  </a:cubicBezTo>
                  <a:cubicBezTo>
                    <a:pt x="438" y="139"/>
                    <a:pt x="469" y="171"/>
                    <a:pt x="430" y="215"/>
                  </a:cubicBezTo>
                  <a:cubicBezTo>
                    <a:pt x="427" y="219"/>
                    <a:pt x="427" y="224"/>
                    <a:pt x="430" y="228"/>
                  </a:cubicBezTo>
                  <a:cubicBezTo>
                    <a:pt x="386" y="276"/>
                    <a:pt x="344" y="322"/>
                    <a:pt x="320" y="347"/>
                  </a:cubicBezTo>
                  <a:cubicBezTo>
                    <a:pt x="317" y="346"/>
                    <a:pt x="315" y="346"/>
                    <a:pt x="312" y="346"/>
                  </a:cubicBezTo>
                  <a:cubicBezTo>
                    <a:pt x="308" y="346"/>
                    <a:pt x="303" y="348"/>
                    <a:pt x="300" y="352"/>
                  </a:cubicBezTo>
                  <a:cubicBezTo>
                    <a:pt x="7" y="663"/>
                    <a:pt x="7" y="663"/>
                    <a:pt x="7" y="663"/>
                  </a:cubicBezTo>
                  <a:cubicBezTo>
                    <a:pt x="7" y="663"/>
                    <a:pt x="7" y="663"/>
                    <a:pt x="7" y="663"/>
                  </a:cubicBezTo>
                  <a:cubicBezTo>
                    <a:pt x="0" y="672"/>
                    <a:pt x="0" y="684"/>
                    <a:pt x="8" y="691"/>
                  </a:cubicBezTo>
                  <a:cubicBezTo>
                    <a:pt x="83" y="758"/>
                    <a:pt x="83" y="758"/>
                    <a:pt x="83" y="758"/>
                  </a:cubicBezTo>
                  <a:cubicBezTo>
                    <a:pt x="86" y="761"/>
                    <a:pt x="91" y="763"/>
                    <a:pt x="96" y="763"/>
                  </a:cubicBezTo>
                  <a:cubicBezTo>
                    <a:pt x="101" y="763"/>
                    <a:pt x="106" y="761"/>
                    <a:pt x="110" y="756"/>
                  </a:cubicBezTo>
                  <a:cubicBezTo>
                    <a:pt x="388" y="431"/>
                    <a:pt x="388" y="431"/>
                    <a:pt x="388" y="431"/>
                  </a:cubicBezTo>
                  <a:cubicBezTo>
                    <a:pt x="393" y="425"/>
                    <a:pt x="394" y="417"/>
                    <a:pt x="391" y="411"/>
                  </a:cubicBezTo>
                  <a:cubicBezTo>
                    <a:pt x="435" y="362"/>
                    <a:pt x="478" y="317"/>
                    <a:pt x="502" y="292"/>
                  </a:cubicBezTo>
                  <a:cubicBezTo>
                    <a:pt x="506" y="295"/>
                    <a:pt x="512" y="295"/>
                    <a:pt x="516" y="291"/>
                  </a:cubicBezTo>
                  <a:cubicBezTo>
                    <a:pt x="533" y="271"/>
                    <a:pt x="533" y="271"/>
                    <a:pt x="533" y="271"/>
                  </a:cubicBezTo>
                  <a:cubicBezTo>
                    <a:pt x="544" y="266"/>
                    <a:pt x="573" y="256"/>
                    <a:pt x="602" y="283"/>
                  </a:cubicBezTo>
                  <a:cubicBezTo>
                    <a:pt x="602" y="283"/>
                    <a:pt x="638" y="316"/>
                    <a:pt x="617" y="340"/>
                  </a:cubicBezTo>
                  <a:cubicBezTo>
                    <a:pt x="613" y="344"/>
                    <a:pt x="614" y="350"/>
                    <a:pt x="617" y="354"/>
                  </a:cubicBezTo>
                  <a:cubicBezTo>
                    <a:pt x="659" y="391"/>
                    <a:pt x="659" y="391"/>
                    <a:pt x="659" y="391"/>
                  </a:cubicBezTo>
                  <a:cubicBezTo>
                    <a:pt x="663" y="394"/>
                    <a:pt x="668" y="394"/>
                    <a:pt x="672" y="390"/>
                  </a:cubicBezTo>
                  <a:cubicBezTo>
                    <a:pt x="760" y="291"/>
                    <a:pt x="760" y="291"/>
                    <a:pt x="760" y="291"/>
                  </a:cubicBezTo>
                  <a:cubicBezTo>
                    <a:pt x="764" y="287"/>
                    <a:pt x="763" y="281"/>
                    <a:pt x="759" y="278"/>
                  </a:cubicBez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40" name="TextBox 39">
            <a:extLst>
              <a:ext uri="{FF2B5EF4-FFF2-40B4-BE49-F238E27FC236}">
                <a16:creationId xmlns:a16="http://schemas.microsoft.com/office/drawing/2014/main" id="{076E68C7-CAA6-C8C9-E25E-2D7A396D9191}"/>
              </a:ext>
            </a:extLst>
          </p:cNvPr>
          <p:cNvSpPr txBox="1"/>
          <p:nvPr/>
        </p:nvSpPr>
        <p:spPr>
          <a:xfrm>
            <a:off x="838199" y="1917154"/>
            <a:ext cx="3139139" cy="974626"/>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Q: What do I need to do to nominate a </a:t>
            </a:r>
            <a:b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mentor or fellow?</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A: </a:t>
            </a:r>
            <a:r>
              <a:rPr kumimoji="0" lang="en-GB" sz="10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A formal request for nomination, incl. all details on process and </a:t>
            </a:r>
            <a:r>
              <a:rPr lang="en-GB" sz="1000" noProof="1">
                <a:solidFill>
                  <a:srgbClr val="646567"/>
                </a:solidFill>
                <a:latin typeface="Verdana" panose="020B0604030504040204" pitchFamily="34" charset="0"/>
                <a:ea typeface="Verdana" panose="020B0604030504040204" pitchFamily="34" charset="0"/>
                <a:cs typeface="Verdana" panose="020B0604030504040204" pitchFamily="34" charset="0"/>
              </a:rPr>
              <a:t>requirements </a:t>
            </a:r>
            <a:r>
              <a:rPr kumimoji="0" lang="en-GB" sz="10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for fellows and mentor</a:t>
            </a:r>
            <a:r>
              <a:rPr lang="en-GB" sz="1000" noProof="1">
                <a:solidFill>
                  <a:srgbClr val="646567"/>
                </a:solidFill>
                <a:latin typeface="Verdana" panose="020B0604030504040204" pitchFamily="34" charset="0"/>
                <a:ea typeface="Verdana" panose="020B0604030504040204" pitchFamily="34" charset="0"/>
                <a:cs typeface="Verdana" panose="020B0604030504040204" pitchFamily="34" charset="0"/>
              </a:rPr>
              <a:t>s,</a:t>
            </a:r>
            <a:r>
              <a:rPr kumimoji="0" lang="en-GB" sz="10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 will be shared in the MS letter and the respective annexe.</a:t>
            </a:r>
          </a:p>
        </p:txBody>
      </p:sp>
      <p:sp>
        <p:nvSpPr>
          <p:cNvPr id="42" name="TextBox 41">
            <a:extLst>
              <a:ext uri="{FF2B5EF4-FFF2-40B4-BE49-F238E27FC236}">
                <a16:creationId xmlns:a16="http://schemas.microsoft.com/office/drawing/2014/main" id="{AD272E7D-9128-4038-2EBF-5BB7FF79E014}"/>
              </a:ext>
            </a:extLst>
          </p:cNvPr>
          <p:cNvSpPr txBox="1"/>
          <p:nvPr/>
        </p:nvSpPr>
        <p:spPr>
          <a:xfrm>
            <a:off x="838200" y="3401106"/>
            <a:ext cx="3060000" cy="820738"/>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Q: Q: Is nomination for one fellow and one mentor required or optional?</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A: </a:t>
            </a:r>
            <a:r>
              <a:rPr lang="en-GB" sz="1000" noProof="1">
                <a:solidFill>
                  <a:srgbClr val="646567"/>
                </a:solidFill>
                <a:latin typeface="Verdana" panose="020B0604030504040204" pitchFamily="34" charset="0"/>
                <a:ea typeface="Verdana" panose="020B0604030504040204" pitchFamily="34" charset="0"/>
                <a:cs typeface="Verdana" panose="020B0604030504040204" pitchFamily="34" charset="0"/>
              </a:rPr>
              <a:t>A nomination of up to three potential fellows and one potential mentor from each Member State is expected. </a:t>
            </a:r>
            <a:endParaRPr kumimoji="0" lang="en-GB" sz="10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0" name="TextBox 49">
            <a:extLst>
              <a:ext uri="{FF2B5EF4-FFF2-40B4-BE49-F238E27FC236}">
                <a16:creationId xmlns:a16="http://schemas.microsoft.com/office/drawing/2014/main" id="{0C2303F4-EC7E-91EA-9C0C-65127A475F87}"/>
              </a:ext>
            </a:extLst>
          </p:cNvPr>
          <p:cNvSpPr txBox="1"/>
          <p:nvPr/>
        </p:nvSpPr>
        <p:spPr>
          <a:xfrm>
            <a:off x="838200" y="4731169"/>
            <a:ext cx="3060000" cy="1436291"/>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Q: How do </a:t>
            </a:r>
            <a:r>
              <a:rPr lang="en-GB" sz="1000" b="1" dirty="0">
                <a:solidFill>
                  <a:srgbClr val="004494"/>
                </a:solidFill>
                <a:latin typeface="Verdana" panose="020B0604030504040204" pitchFamily="34" charset="0"/>
                <a:ea typeface="Verdana" panose="020B0604030504040204" pitchFamily="34" charset="0"/>
                <a:cs typeface="Verdana" panose="020B0604030504040204" pitchFamily="34" charset="0"/>
              </a:rPr>
              <a:t>I submit the fellow &amp; mentor nomination? </a:t>
            </a:r>
            <a:endParaRPr kumimoji="0" lang="en-GB" sz="10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A: </a:t>
            </a:r>
            <a:r>
              <a:rPr lang="en-GB" sz="1000" noProof="1">
                <a:solidFill>
                  <a:srgbClr val="646567"/>
                </a:solidFill>
                <a:latin typeface="Verdana" panose="020B0604030504040204" pitchFamily="34" charset="0"/>
                <a:ea typeface="Verdana" panose="020B0604030504040204" pitchFamily="34" charset="0"/>
                <a:cs typeface="Verdana" panose="020B0604030504040204" pitchFamily="34" charset="0"/>
              </a:rPr>
              <a:t>The designated Single Point of Contact will coordinate fellow/mentor nomination and submit it via email. This will include the list of ranked fellows (up to three), the nominated mentors and the suggested CVS of both fellows and the mentor, using if possible the provided template. </a:t>
            </a:r>
            <a:endParaRPr kumimoji="0" lang="en-GB" sz="10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48" name="Straight Connector 47">
            <a:extLst>
              <a:ext uri="{FF2B5EF4-FFF2-40B4-BE49-F238E27FC236}">
                <a16:creationId xmlns:a16="http://schemas.microsoft.com/office/drawing/2014/main" id="{41F1A446-1538-D793-9C44-820F507BA4FE}"/>
              </a:ext>
            </a:extLst>
          </p:cNvPr>
          <p:cNvCxnSpPr>
            <a:cxnSpLocks/>
          </p:cNvCxnSpPr>
          <p:nvPr/>
        </p:nvCxnSpPr>
        <p:spPr>
          <a:xfrm>
            <a:off x="838200" y="3146443"/>
            <a:ext cx="3096000" cy="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3" name="Slide Number Placeholder 5">
            <a:extLst>
              <a:ext uri="{FF2B5EF4-FFF2-40B4-BE49-F238E27FC236}">
                <a16:creationId xmlns:a16="http://schemas.microsoft.com/office/drawing/2014/main" id="{5914A4A4-7BA0-DE33-72AA-934C3B4CE094}"/>
              </a:ext>
            </a:extLst>
          </p:cNvPr>
          <p:cNvSpPr>
            <a:spLocks noGrp="1"/>
          </p:cNvSpPr>
          <p:nvPr>
            <p:ph type="sldNum" sz="quarter" idx="12"/>
          </p:nvPr>
        </p:nvSpPr>
        <p:spPr>
          <a:xfrm>
            <a:off x="11608139" y="6417923"/>
            <a:ext cx="316112" cy="241980"/>
          </a:xfrm>
        </p:spPr>
        <p:txBody>
          <a:bodyPr wrap="none" bIns="7200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800" b="0" i="0" u="none" strike="noStrike" kern="1200" cap="none" spc="0" normalizeH="0" baseline="0" noProof="0" dirty="0">
                <a:ln>
                  <a:noFill/>
                </a:ln>
                <a:solidFill>
                  <a:prstClr val="black">
                    <a:tint val="82000"/>
                  </a:prstClr>
                </a:solidFill>
                <a:effectLst/>
                <a:uLnTx/>
                <a:uFillTx/>
                <a:latin typeface="Verdana" panose="020B0604030504040204" pitchFamily="34" charset="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prstClr val="black">
                  <a:tint val="82000"/>
                </a:prstClr>
              </a:solidFill>
              <a:effectLst/>
              <a:uLnTx/>
              <a:uFillTx/>
              <a:latin typeface="Verdana" panose="020B0604030504040204" pitchFamily="34" charset="0"/>
              <a:ea typeface="Verdana" panose="020B0604030504040204" pitchFamily="34" charset="0"/>
            </a:endParaRPr>
          </a:p>
        </p:txBody>
      </p:sp>
      <p:cxnSp>
        <p:nvCxnSpPr>
          <p:cNvPr id="7" name="Straight Connector 6">
            <a:extLst>
              <a:ext uri="{FF2B5EF4-FFF2-40B4-BE49-F238E27FC236}">
                <a16:creationId xmlns:a16="http://schemas.microsoft.com/office/drawing/2014/main" id="{3E6F1913-D7EE-4A91-9AEE-05B56D6671C5}"/>
              </a:ext>
            </a:extLst>
          </p:cNvPr>
          <p:cNvCxnSpPr>
            <a:cxnSpLocks/>
          </p:cNvCxnSpPr>
          <p:nvPr/>
        </p:nvCxnSpPr>
        <p:spPr>
          <a:xfrm>
            <a:off x="838200" y="4476507"/>
            <a:ext cx="3096000" cy="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3586E32-92D7-7C18-6012-86DAE0AC962B}"/>
              </a:ext>
            </a:extLst>
          </p:cNvPr>
          <p:cNvCxnSpPr/>
          <p:nvPr/>
        </p:nvCxnSpPr>
        <p:spPr>
          <a:xfrm>
            <a:off x="4364182" y="1317812"/>
            <a:ext cx="0" cy="5100111"/>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566489D-00E6-F75A-38E2-66769F18A5C3}"/>
              </a:ext>
            </a:extLst>
          </p:cNvPr>
          <p:cNvSpPr txBox="1"/>
          <p:nvPr/>
        </p:nvSpPr>
        <p:spPr>
          <a:xfrm>
            <a:off x="4748334" y="1333507"/>
            <a:ext cx="5138912" cy="288147"/>
          </a:xfrm>
          <a:prstGeom prst="rect">
            <a:avLst/>
          </a:prstGeom>
          <a:noFill/>
          <a:effectLst/>
        </p:spPr>
        <p:txBody>
          <a:bodyPr wrap="none" lIns="396000" tIns="36000" rIns="72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Validation workshop and information sessions</a:t>
            </a:r>
          </a:p>
        </p:txBody>
      </p:sp>
      <p:sp>
        <p:nvSpPr>
          <p:cNvPr id="21" name="TextBox 20">
            <a:extLst>
              <a:ext uri="{FF2B5EF4-FFF2-40B4-BE49-F238E27FC236}">
                <a16:creationId xmlns:a16="http://schemas.microsoft.com/office/drawing/2014/main" id="{013B4838-E3D7-F0D0-A25C-D1C54D3BE249}"/>
              </a:ext>
            </a:extLst>
          </p:cNvPr>
          <p:cNvSpPr txBox="1"/>
          <p:nvPr/>
        </p:nvSpPr>
        <p:spPr>
          <a:xfrm>
            <a:off x="4748333" y="1917154"/>
            <a:ext cx="3060000" cy="1128514"/>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Q: Who is the ideal participant for the validation workshop?</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A: </a:t>
            </a:r>
            <a:r>
              <a:rPr kumimoji="0" lang="en-GB" sz="10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The ideal participant is a senior stakeholder from the National Ministry of Health who is involved in EU health policymaking and can provide </a:t>
            </a:r>
            <a:r>
              <a:rPr kumimoji="0" lang="en-GB" sz="1000" b="0" i="0" u="none" strike="noStrike" kern="1200" cap="none" spc="0" normalizeH="0" baseline="0" noProof="0" dirty="0" err="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inpu</a:t>
            </a:r>
            <a:r>
              <a:rPr lang="en-GB" sz="1000" dirty="0">
                <a:solidFill>
                  <a:srgbClr val="646567"/>
                </a:solidFill>
                <a:latin typeface="Verdana" panose="020B0604030504040204" pitchFamily="34" charset="0"/>
                <a:ea typeface="Verdana" panose="020B0604030504040204" pitchFamily="34" charset="0"/>
                <a:cs typeface="Verdana" panose="020B0604030504040204" pitchFamily="34" charset="0"/>
              </a:rPr>
              <a:t>t for validating the training design and set-up of the academy. </a:t>
            </a:r>
            <a:endParaRPr kumimoji="0" lang="en-GB" sz="10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22" name="bcgBugs_Businesswoman front ">
            <a:extLst>
              <a:ext uri="{FF2B5EF4-FFF2-40B4-BE49-F238E27FC236}">
                <a16:creationId xmlns:a16="http://schemas.microsoft.com/office/drawing/2014/main" id="{87B20A69-529F-9AE7-168A-E45D0A03E400}"/>
              </a:ext>
            </a:extLst>
          </p:cNvPr>
          <p:cNvGrpSpPr>
            <a:grpSpLocks noChangeAspect="1"/>
          </p:cNvGrpSpPr>
          <p:nvPr/>
        </p:nvGrpSpPr>
        <p:grpSpPr>
          <a:xfrm>
            <a:off x="4748333" y="1308887"/>
            <a:ext cx="323849" cy="323849"/>
            <a:chOff x="7324949" y="3200401"/>
            <a:chExt cx="457200" cy="457200"/>
          </a:xfrm>
        </p:grpSpPr>
        <p:sp>
          <p:nvSpPr>
            <p:cNvPr id="25" name="AutoShape 6">
              <a:extLst>
                <a:ext uri="{FF2B5EF4-FFF2-40B4-BE49-F238E27FC236}">
                  <a16:creationId xmlns:a16="http://schemas.microsoft.com/office/drawing/2014/main" id="{BC3D51E6-C680-1CC0-7EA1-4B26F412900B}"/>
                </a:ext>
              </a:extLst>
            </p:cNvPr>
            <p:cNvSpPr>
              <a:spLocks noChangeAspect="1" noChangeArrowheads="1" noTextEdit="1"/>
            </p:cNvSpPr>
            <p:nvPr/>
          </p:nvSpPr>
          <p:spPr bwMode="auto">
            <a:xfrm>
              <a:off x="7324949"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CA539641-16E4-9064-ED5D-D3CA9275DAE8}"/>
                </a:ext>
              </a:extLst>
            </p:cNvPr>
            <p:cNvSpPr>
              <a:spLocks noEditPoints="1"/>
            </p:cNvSpPr>
            <p:nvPr/>
          </p:nvSpPr>
          <p:spPr bwMode="auto">
            <a:xfrm>
              <a:off x="7336494" y="3227918"/>
              <a:ext cx="434686" cy="402744"/>
            </a:xfrm>
            <a:custGeom>
              <a:avLst/>
              <a:gdLst>
                <a:gd name="T0" fmla="*/ 438 w 950"/>
                <a:gd name="T1" fmla="*/ 880 h 880"/>
                <a:gd name="T2" fmla="*/ 3 w 950"/>
                <a:gd name="T3" fmla="*/ 864 h 880"/>
                <a:gd name="T4" fmla="*/ 321 w 950"/>
                <a:gd name="T5" fmla="*/ 664 h 880"/>
                <a:gd name="T6" fmla="*/ 348 w 950"/>
                <a:gd name="T7" fmla="*/ 741 h 880"/>
                <a:gd name="T8" fmla="*/ 833 w 950"/>
                <a:gd name="T9" fmla="*/ 698 h 880"/>
                <a:gd name="T10" fmla="*/ 698 w 950"/>
                <a:gd name="T11" fmla="*/ 741 h 880"/>
                <a:gd name="T12" fmla="*/ 512 w 950"/>
                <a:gd name="T13" fmla="*/ 880 h 880"/>
                <a:gd name="T14" fmla="*/ 947 w 950"/>
                <a:gd name="T15" fmla="*/ 864 h 880"/>
                <a:gd name="T16" fmla="*/ 336 w 950"/>
                <a:gd name="T17" fmla="*/ 594 h 880"/>
                <a:gd name="T18" fmla="*/ 359 w 950"/>
                <a:gd name="T19" fmla="*/ 665 h 880"/>
                <a:gd name="T20" fmla="*/ 475 w 950"/>
                <a:gd name="T21" fmla="*/ 664 h 880"/>
                <a:gd name="T22" fmla="*/ 591 w 950"/>
                <a:gd name="T23" fmla="*/ 665 h 880"/>
                <a:gd name="T24" fmla="*/ 614 w 950"/>
                <a:gd name="T25" fmla="*/ 594 h 880"/>
                <a:gd name="T26" fmla="*/ 726 w 950"/>
                <a:gd name="T27" fmla="*/ 379 h 880"/>
                <a:gd name="T28" fmla="*/ 699 w 950"/>
                <a:gd name="T29" fmla="*/ 390 h 880"/>
                <a:gd name="T30" fmla="*/ 670 w 950"/>
                <a:gd name="T31" fmla="*/ 424 h 880"/>
                <a:gd name="T32" fmla="*/ 475 w 950"/>
                <a:gd name="T33" fmla="*/ 641 h 880"/>
                <a:gd name="T34" fmla="*/ 280 w 950"/>
                <a:gd name="T35" fmla="*/ 424 h 880"/>
                <a:gd name="T36" fmla="*/ 251 w 950"/>
                <a:gd name="T37" fmla="*/ 390 h 880"/>
                <a:gd name="T38" fmla="*/ 224 w 950"/>
                <a:gd name="T39" fmla="*/ 380 h 880"/>
                <a:gd name="T40" fmla="*/ 684 w 950"/>
                <a:gd name="T41" fmla="*/ 515 h 880"/>
                <a:gd name="T42" fmla="*/ 640 w 950"/>
                <a:gd name="T43" fmla="*/ 641 h 880"/>
                <a:gd name="T44" fmla="*/ 761 w 950"/>
                <a:gd name="T45" fmla="*/ 604 h 880"/>
                <a:gd name="T46" fmla="*/ 684 w 950"/>
                <a:gd name="T47" fmla="*/ 515 h 880"/>
                <a:gd name="T48" fmla="*/ 341 w 950"/>
                <a:gd name="T49" fmla="*/ 202 h 880"/>
                <a:gd name="T50" fmla="*/ 671 w 950"/>
                <a:gd name="T51" fmla="*/ 375 h 880"/>
                <a:gd name="T52" fmla="*/ 688 w 950"/>
                <a:gd name="T53" fmla="*/ 376 h 880"/>
                <a:gd name="T54" fmla="*/ 718 w 950"/>
                <a:gd name="T55" fmla="*/ 337 h 880"/>
                <a:gd name="T56" fmla="*/ 727 w 950"/>
                <a:gd name="T57" fmla="*/ 252 h 880"/>
                <a:gd name="T58" fmla="*/ 230 w 950"/>
                <a:gd name="T59" fmla="*/ 252 h 880"/>
                <a:gd name="T60" fmla="*/ 244 w 950"/>
                <a:gd name="T61" fmla="*/ 355 h 880"/>
                <a:gd name="T62" fmla="*/ 317 w 950"/>
                <a:gd name="T63" fmla="*/ 601 h 880"/>
                <a:gd name="T64" fmla="*/ 255 w 950"/>
                <a:gd name="T65" fmla="*/ 474 h 880"/>
                <a:gd name="T66" fmla="*/ 259 w 950"/>
                <a:gd name="T67" fmla="*/ 644 h 880"/>
                <a:gd name="T68" fmla="*/ 482 w 950"/>
                <a:gd name="T69" fmla="*/ 786 h 880"/>
                <a:gd name="T70" fmla="*/ 395 w 950"/>
                <a:gd name="T71" fmla="*/ 721 h 880"/>
                <a:gd name="T72" fmla="*/ 478 w 950"/>
                <a:gd name="T73" fmla="*/ 880 h 880"/>
                <a:gd name="T74" fmla="*/ 562 w 950"/>
                <a:gd name="T75" fmla="*/ 721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0" h="880">
                  <a:moveTo>
                    <a:pt x="348" y="741"/>
                  </a:moveTo>
                  <a:cubicBezTo>
                    <a:pt x="348" y="741"/>
                    <a:pt x="348" y="741"/>
                    <a:pt x="438" y="880"/>
                  </a:cubicBezTo>
                  <a:cubicBezTo>
                    <a:pt x="14" y="880"/>
                    <a:pt x="14" y="880"/>
                    <a:pt x="14" y="880"/>
                  </a:cubicBezTo>
                  <a:cubicBezTo>
                    <a:pt x="5" y="880"/>
                    <a:pt x="0" y="872"/>
                    <a:pt x="3" y="864"/>
                  </a:cubicBezTo>
                  <a:cubicBezTo>
                    <a:pt x="17" y="826"/>
                    <a:pt x="60" y="725"/>
                    <a:pt x="117" y="698"/>
                  </a:cubicBezTo>
                  <a:cubicBezTo>
                    <a:pt x="189" y="665"/>
                    <a:pt x="321" y="664"/>
                    <a:pt x="321" y="664"/>
                  </a:cubicBezTo>
                  <a:cubicBezTo>
                    <a:pt x="321" y="664"/>
                    <a:pt x="321" y="664"/>
                    <a:pt x="252" y="741"/>
                  </a:cubicBezTo>
                  <a:cubicBezTo>
                    <a:pt x="252" y="741"/>
                    <a:pt x="252" y="741"/>
                    <a:pt x="348" y="741"/>
                  </a:cubicBezTo>
                  <a:close/>
                  <a:moveTo>
                    <a:pt x="947" y="864"/>
                  </a:moveTo>
                  <a:cubicBezTo>
                    <a:pt x="933" y="826"/>
                    <a:pt x="890" y="725"/>
                    <a:pt x="833" y="698"/>
                  </a:cubicBezTo>
                  <a:cubicBezTo>
                    <a:pt x="761" y="665"/>
                    <a:pt x="629" y="664"/>
                    <a:pt x="629" y="664"/>
                  </a:cubicBezTo>
                  <a:cubicBezTo>
                    <a:pt x="698" y="741"/>
                    <a:pt x="698" y="741"/>
                    <a:pt x="698" y="741"/>
                  </a:cubicBezTo>
                  <a:cubicBezTo>
                    <a:pt x="602" y="741"/>
                    <a:pt x="602" y="741"/>
                    <a:pt x="602" y="741"/>
                  </a:cubicBezTo>
                  <a:cubicBezTo>
                    <a:pt x="512" y="880"/>
                    <a:pt x="512" y="880"/>
                    <a:pt x="512" y="880"/>
                  </a:cubicBezTo>
                  <a:cubicBezTo>
                    <a:pt x="936" y="880"/>
                    <a:pt x="936" y="880"/>
                    <a:pt x="936" y="880"/>
                  </a:cubicBezTo>
                  <a:cubicBezTo>
                    <a:pt x="945" y="880"/>
                    <a:pt x="950" y="872"/>
                    <a:pt x="947" y="864"/>
                  </a:cubicBezTo>
                  <a:close/>
                  <a:moveTo>
                    <a:pt x="260" y="436"/>
                  </a:moveTo>
                  <a:cubicBezTo>
                    <a:pt x="272" y="465"/>
                    <a:pt x="312" y="565"/>
                    <a:pt x="336" y="594"/>
                  </a:cubicBezTo>
                  <a:cubicBezTo>
                    <a:pt x="336" y="594"/>
                    <a:pt x="336" y="594"/>
                    <a:pt x="336" y="646"/>
                  </a:cubicBezTo>
                  <a:cubicBezTo>
                    <a:pt x="338" y="647"/>
                    <a:pt x="347" y="654"/>
                    <a:pt x="359" y="665"/>
                  </a:cubicBezTo>
                  <a:cubicBezTo>
                    <a:pt x="359" y="665"/>
                    <a:pt x="359" y="665"/>
                    <a:pt x="359" y="613"/>
                  </a:cubicBezTo>
                  <a:cubicBezTo>
                    <a:pt x="390" y="636"/>
                    <a:pt x="441" y="664"/>
                    <a:pt x="475" y="664"/>
                  </a:cubicBezTo>
                  <a:cubicBezTo>
                    <a:pt x="509" y="664"/>
                    <a:pt x="560" y="636"/>
                    <a:pt x="591" y="613"/>
                  </a:cubicBezTo>
                  <a:cubicBezTo>
                    <a:pt x="591" y="613"/>
                    <a:pt x="591" y="613"/>
                    <a:pt x="591" y="665"/>
                  </a:cubicBezTo>
                  <a:cubicBezTo>
                    <a:pt x="604" y="654"/>
                    <a:pt x="612" y="647"/>
                    <a:pt x="614" y="646"/>
                  </a:cubicBezTo>
                  <a:cubicBezTo>
                    <a:pt x="614" y="646"/>
                    <a:pt x="614" y="646"/>
                    <a:pt x="614" y="594"/>
                  </a:cubicBezTo>
                  <a:cubicBezTo>
                    <a:pt x="638" y="564"/>
                    <a:pt x="678" y="465"/>
                    <a:pt x="690" y="436"/>
                  </a:cubicBezTo>
                  <a:cubicBezTo>
                    <a:pt x="717" y="420"/>
                    <a:pt x="724" y="391"/>
                    <a:pt x="726" y="379"/>
                  </a:cubicBezTo>
                  <a:cubicBezTo>
                    <a:pt x="726" y="378"/>
                    <a:pt x="726" y="378"/>
                    <a:pt x="726" y="377"/>
                  </a:cubicBezTo>
                  <a:cubicBezTo>
                    <a:pt x="699" y="390"/>
                    <a:pt x="699" y="390"/>
                    <a:pt x="699" y="390"/>
                  </a:cubicBezTo>
                  <a:cubicBezTo>
                    <a:pt x="695" y="400"/>
                    <a:pt x="688" y="411"/>
                    <a:pt x="675" y="417"/>
                  </a:cubicBezTo>
                  <a:cubicBezTo>
                    <a:pt x="672" y="419"/>
                    <a:pt x="670" y="421"/>
                    <a:pt x="670" y="424"/>
                  </a:cubicBezTo>
                  <a:cubicBezTo>
                    <a:pt x="648" y="478"/>
                    <a:pt x="609" y="568"/>
                    <a:pt x="594" y="582"/>
                  </a:cubicBezTo>
                  <a:cubicBezTo>
                    <a:pt x="570" y="602"/>
                    <a:pt x="509" y="641"/>
                    <a:pt x="475" y="641"/>
                  </a:cubicBezTo>
                  <a:cubicBezTo>
                    <a:pt x="441" y="641"/>
                    <a:pt x="380" y="602"/>
                    <a:pt x="356" y="582"/>
                  </a:cubicBezTo>
                  <a:cubicBezTo>
                    <a:pt x="341" y="568"/>
                    <a:pt x="302" y="478"/>
                    <a:pt x="280" y="424"/>
                  </a:cubicBezTo>
                  <a:cubicBezTo>
                    <a:pt x="280" y="421"/>
                    <a:pt x="278" y="419"/>
                    <a:pt x="275" y="417"/>
                  </a:cubicBezTo>
                  <a:cubicBezTo>
                    <a:pt x="262" y="411"/>
                    <a:pt x="255" y="400"/>
                    <a:pt x="251" y="390"/>
                  </a:cubicBezTo>
                  <a:cubicBezTo>
                    <a:pt x="251" y="390"/>
                    <a:pt x="251" y="390"/>
                    <a:pt x="224" y="377"/>
                  </a:cubicBezTo>
                  <a:cubicBezTo>
                    <a:pt x="224" y="378"/>
                    <a:pt x="224" y="379"/>
                    <a:pt x="224" y="380"/>
                  </a:cubicBezTo>
                  <a:cubicBezTo>
                    <a:pt x="227" y="394"/>
                    <a:pt x="235" y="421"/>
                    <a:pt x="260" y="436"/>
                  </a:cubicBezTo>
                  <a:close/>
                  <a:moveTo>
                    <a:pt x="684" y="515"/>
                  </a:moveTo>
                  <a:cubicBezTo>
                    <a:pt x="663" y="563"/>
                    <a:pt x="649" y="588"/>
                    <a:pt x="640" y="601"/>
                  </a:cubicBezTo>
                  <a:cubicBezTo>
                    <a:pt x="640" y="641"/>
                    <a:pt x="640" y="641"/>
                    <a:pt x="640" y="641"/>
                  </a:cubicBezTo>
                  <a:cubicBezTo>
                    <a:pt x="651" y="641"/>
                    <a:pt x="672" y="642"/>
                    <a:pt x="698" y="644"/>
                  </a:cubicBezTo>
                  <a:cubicBezTo>
                    <a:pt x="717" y="638"/>
                    <a:pt x="739" y="626"/>
                    <a:pt x="761" y="604"/>
                  </a:cubicBezTo>
                  <a:cubicBezTo>
                    <a:pt x="708" y="598"/>
                    <a:pt x="703" y="522"/>
                    <a:pt x="701" y="475"/>
                  </a:cubicBezTo>
                  <a:cubicBezTo>
                    <a:pt x="696" y="487"/>
                    <a:pt x="690" y="501"/>
                    <a:pt x="684" y="515"/>
                  </a:cubicBezTo>
                  <a:close/>
                  <a:moveTo>
                    <a:pt x="244" y="355"/>
                  </a:moveTo>
                  <a:cubicBezTo>
                    <a:pt x="268" y="377"/>
                    <a:pt x="268" y="226"/>
                    <a:pt x="341" y="202"/>
                  </a:cubicBezTo>
                  <a:cubicBezTo>
                    <a:pt x="342" y="202"/>
                    <a:pt x="343" y="202"/>
                    <a:pt x="344" y="203"/>
                  </a:cubicBezTo>
                  <a:cubicBezTo>
                    <a:pt x="344" y="203"/>
                    <a:pt x="344" y="203"/>
                    <a:pt x="671" y="375"/>
                  </a:cubicBezTo>
                  <a:cubicBezTo>
                    <a:pt x="671" y="376"/>
                    <a:pt x="672" y="376"/>
                    <a:pt x="672" y="376"/>
                  </a:cubicBezTo>
                  <a:cubicBezTo>
                    <a:pt x="672" y="376"/>
                    <a:pt x="672" y="376"/>
                    <a:pt x="688" y="376"/>
                  </a:cubicBezTo>
                  <a:cubicBezTo>
                    <a:pt x="689" y="376"/>
                    <a:pt x="690" y="375"/>
                    <a:pt x="691" y="375"/>
                  </a:cubicBezTo>
                  <a:cubicBezTo>
                    <a:pt x="713" y="349"/>
                    <a:pt x="717" y="337"/>
                    <a:pt x="718" y="337"/>
                  </a:cubicBezTo>
                  <a:cubicBezTo>
                    <a:pt x="718" y="337"/>
                    <a:pt x="718" y="337"/>
                    <a:pt x="718" y="337"/>
                  </a:cubicBezTo>
                  <a:cubicBezTo>
                    <a:pt x="727" y="310"/>
                    <a:pt x="727" y="282"/>
                    <a:pt x="727" y="252"/>
                  </a:cubicBezTo>
                  <a:cubicBezTo>
                    <a:pt x="727" y="113"/>
                    <a:pt x="619" y="0"/>
                    <a:pt x="478" y="0"/>
                  </a:cubicBezTo>
                  <a:cubicBezTo>
                    <a:pt x="338" y="0"/>
                    <a:pt x="230" y="113"/>
                    <a:pt x="230" y="252"/>
                  </a:cubicBezTo>
                  <a:cubicBezTo>
                    <a:pt x="230" y="283"/>
                    <a:pt x="234" y="327"/>
                    <a:pt x="244" y="354"/>
                  </a:cubicBezTo>
                  <a:cubicBezTo>
                    <a:pt x="244" y="355"/>
                    <a:pt x="244" y="355"/>
                    <a:pt x="244" y="355"/>
                  </a:cubicBezTo>
                  <a:close/>
                  <a:moveTo>
                    <a:pt x="317" y="641"/>
                  </a:moveTo>
                  <a:cubicBezTo>
                    <a:pt x="317" y="601"/>
                    <a:pt x="317" y="601"/>
                    <a:pt x="317" y="601"/>
                  </a:cubicBezTo>
                  <a:cubicBezTo>
                    <a:pt x="308" y="588"/>
                    <a:pt x="294" y="563"/>
                    <a:pt x="273" y="515"/>
                  </a:cubicBezTo>
                  <a:cubicBezTo>
                    <a:pt x="267" y="500"/>
                    <a:pt x="261" y="486"/>
                    <a:pt x="255" y="474"/>
                  </a:cubicBezTo>
                  <a:cubicBezTo>
                    <a:pt x="253" y="521"/>
                    <a:pt x="250" y="598"/>
                    <a:pt x="196" y="604"/>
                  </a:cubicBezTo>
                  <a:cubicBezTo>
                    <a:pt x="218" y="626"/>
                    <a:pt x="240" y="638"/>
                    <a:pt x="259" y="644"/>
                  </a:cubicBezTo>
                  <a:cubicBezTo>
                    <a:pt x="285" y="642"/>
                    <a:pt x="306" y="641"/>
                    <a:pt x="317" y="641"/>
                  </a:cubicBezTo>
                  <a:close/>
                  <a:moveTo>
                    <a:pt x="482" y="786"/>
                  </a:moveTo>
                  <a:cubicBezTo>
                    <a:pt x="480" y="787"/>
                    <a:pt x="477" y="787"/>
                    <a:pt x="475" y="786"/>
                  </a:cubicBezTo>
                  <a:cubicBezTo>
                    <a:pt x="454" y="770"/>
                    <a:pt x="423" y="744"/>
                    <a:pt x="395" y="721"/>
                  </a:cubicBezTo>
                  <a:cubicBezTo>
                    <a:pt x="463" y="880"/>
                    <a:pt x="463" y="880"/>
                    <a:pt x="463" y="880"/>
                  </a:cubicBezTo>
                  <a:cubicBezTo>
                    <a:pt x="478" y="880"/>
                    <a:pt x="478" y="880"/>
                    <a:pt x="478" y="880"/>
                  </a:cubicBezTo>
                  <a:cubicBezTo>
                    <a:pt x="494" y="880"/>
                    <a:pt x="494" y="880"/>
                    <a:pt x="494" y="880"/>
                  </a:cubicBezTo>
                  <a:cubicBezTo>
                    <a:pt x="562" y="721"/>
                    <a:pt x="562" y="721"/>
                    <a:pt x="562" y="721"/>
                  </a:cubicBezTo>
                  <a:cubicBezTo>
                    <a:pt x="537" y="742"/>
                    <a:pt x="508" y="765"/>
                    <a:pt x="482" y="786"/>
                  </a:cubicBezTo>
                  <a:close/>
                </a:path>
              </a:pathLst>
            </a:custGeom>
            <a:solidFill>
              <a:srgbClr val="004494"/>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a:extLst>
              <a:ext uri="{FF2B5EF4-FFF2-40B4-BE49-F238E27FC236}">
                <a16:creationId xmlns:a16="http://schemas.microsoft.com/office/drawing/2014/main" id="{0BC6F46A-651F-9730-CA14-4D8A1F0FED68}"/>
              </a:ext>
            </a:extLst>
          </p:cNvPr>
          <p:cNvSpPr txBox="1"/>
          <p:nvPr/>
        </p:nvSpPr>
        <p:spPr>
          <a:xfrm>
            <a:off x="4748333" y="3320827"/>
            <a:ext cx="3139139" cy="1487587"/>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Q: How will I know where I can join the meetings (validation </a:t>
            </a:r>
            <a:r>
              <a:rPr lang="en-GB" sz="1000" b="1">
                <a:solidFill>
                  <a:srgbClr val="004494"/>
                </a:solidFill>
                <a:latin typeface="Verdana" panose="020B0604030504040204" pitchFamily="34" charset="0"/>
                <a:ea typeface="Verdana" panose="020B0604030504040204" pitchFamily="34" charset="0"/>
                <a:cs typeface="Verdana" panose="020B0604030504040204" pitchFamily="34" charset="0"/>
              </a:rPr>
              <a:t>w</a:t>
            </a:r>
            <a:r>
              <a:rPr kumimoji="0" lang="en-GB" sz="1000" b="1" i="0" u="none" strike="noStrike" kern="1200" cap="none" spc="0" normalizeH="0" baseline="0" noProof="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orkshop</a:t>
            </a: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information </a:t>
            </a:r>
            <a:r>
              <a:rPr lang="en-GB" sz="1000" b="1">
                <a:solidFill>
                  <a:srgbClr val="004494"/>
                </a:solidFill>
                <a:latin typeface="Verdana" panose="020B0604030504040204" pitchFamily="34" charset="0"/>
                <a:ea typeface="Verdana" panose="020B0604030504040204" pitchFamily="34" charset="0"/>
                <a:cs typeface="Verdana" panose="020B0604030504040204" pitchFamily="34" charset="0"/>
              </a:rPr>
              <a:t>s</a:t>
            </a:r>
            <a:r>
              <a:rPr kumimoji="0" lang="en-GB" sz="1000" b="1" i="0" u="none" strike="noStrike" kern="1200" cap="none" spc="0" normalizeH="0" baseline="0" noProof="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essions</a:t>
            </a:r>
            <a:r>
              <a:rPr kumimoji="0" lang="en-GB" sz="10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A: </a:t>
            </a:r>
            <a:r>
              <a:rPr lang="en-GB" sz="1000" noProof="1">
                <a:solidFill>
                  <a:srgbClr val="646567"/>
                </a:solidFill>
                <a:latin typeface="Verdana" panose="020B0604030504040204" pitchFamily="34" charset="0"/>
                <a:ea typeface="Verdana" panose="020B0604030504040204" pitchFamily="34" charset="0"/>
                <a:cs typeface="Verdana" panose="020B0604030504040204" pitchFamily="34" charset="0"/>
              </a:rPr>
              <a:t>The respective Member States representatives</a:t>
            </a:r>
            <a:r>
              <a:rPr kumimoji="0" lang="en-GB" sz="10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 will receive meeting invites for the validation </a:t>
            </a:r>
            <a:r>
              <a:rPr lang="en-GB" sz="1000" noProof="1">
                <a:solidFill>
                  <a:srgbClr val="646567"/>
                </a:solidFill>
                <a:latin typeface="Verdana" panose="020B0604030504040204" pitchFamily="34" charset="0"/>
                <a:ea typeface="Verdana" panose="020B0604030504040204" pitchFamily="34" charset="0"/>
                <a:cs typeface="Verdana" panose="020B0604030504040204" pitchFamily="34" charset="0"/>
              </a:rPr>
              <a:t>w</a:t>
            </a:r>
            <a:r>
              <a:rPr kumimoji="0" lang="en-GB" sz="10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orkshop and the information </a:t>
            </a:r>
            <a:r>
              <a:rPr lang="en-GB" sz="1000" noProof="1">
                <a:solidFill>
                  <a:srgbClr val="646567"/>
                </a:solidFill>
                <a:latin typeface="Verdana" panose="020B0604030504040204" pitchFamily="34" charset="0"/>
                <a:ea typeface="Verdana" panose="020B0604030504040204" pitchFamily="34" charset="0"/>
                <a:cs typeface="Verdana" panose="020B0604030504040204" pitchFamily="34" charset="0"/>
              </a:rPr>
              <a:t>s</a:t>
            </a:r>
            <a:r>
              <a:rPr kumimoji="0" lang="en-GB" sz="10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essions from our supporting group led by BCG (</a:t>
            </a:r>
            <a:r>
              <a:rPr kumimoji="0" lang="en-GB" sz="1000" b="0" i="0" u="sng"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EU-Health-Policy-Network@bcg.com)</a:t>
            </a:r>
          </a:p>
          <a:p>
            <a:pPr marL="0" marR="0" lvl="0" indent="0" algn="l" defTabSz="457200" rtl="0" eaLnBrk="1" fontAlgn="auto" latinLnBrk="0" hangingPunct="1">
              <a:lnSpc>
                <a:spcPct val="100000"/>
              </a:lnSpc>
              <a:spcBef>
                <a:spcPts val="0"/>
              </a:spcBef>
              <a:spcAft>
                <a:spcPts val="400"/>
              </a:spcAft>
              <a:buClrTx/>
              <a:buSzTx/>
              <a:buFontTx/>
              <a:buNone/>
              <a:tabLst/>
              <a:defRPr/>
            </a:pPr>
            <a:endParaRPr kumimoji="0" lang="en-GB" sz="10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23859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A794-0C1C-EAFC-9545-759DA8F823B4}"/>
            </a:ext>
          </a:extLst>
        </p:cNvPr>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B7C0E63A-DDF9-5BE5-E9EB-D4D842551028}"/>
              </a:ext>
            </a:extLst>
          </p:cNvPr>
          <p:cNvGraphicFramePr>
            <a:graphicFrameLocks noChangeAspect="1"/>
          </p:cNvGraphicFramePr>
          <p:nvPr>
            <p:custDataLst>
              <p:tags r:id="rId1"/>
            </p:custDataLst>
            <p:extLst>
              <p:ext uri="{D42A27DB-BD31-4B8C-83A1-F6EECF244321}">
                <p14:modId xmlns:p14="http://schemas.microsoft.com/office/powerpoint/2010/main" val="1074884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11" name="think-cell data - do not delete" hidden="1">
                        <a:extLst>
                          <a:ext uri="{FF2B5EF4-FFF2-40B4-BE49-F238E27FC236}">
                            <a16:creationId xmlns:a16="http://schemas.microsoft.com/office/drawing/2014/main" id="{B7C0E63A-DDF9-5BE5-E9EB-D4D8425510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DA60DF9-C653-07A7-ED19-E7EF0F148806}"/>
              </a:ext>
            </a:extLst>
          </p:cNvPr>
          <p:cNvPicPr>
            <a:picLocks noChangeAspect="1"/>
          </p:cNvPicPr>
          <p:nvPr/>
        </p:nvPicPr>
        <p:blipFill>
          <a:blip r:embed="rId5">
            <a:duotone>
              <a:prstClr val="black"/>
              <a:schemeClr val="accent1">
                <a:tint val="45000"/>
                <a:satMod val="400000"/>
              </a:schemeClr>
            </a:duotone>
          </a:blip>
          <a:srcRect l="-5728" r="-4" b="-10"/>
          <a:stretch/>
        </p:blipFill>
        <p:spPr>
          <a:xfrm>
            <a:off x="0" y="2112963"/>
            <a:ext cx="12192000" cy="4523045"/>
          </a:xfrm>
          <a:prstGeom prst="rect">
            <a:avLst/>
          </a:prstGeom>
        </p:spPr>
      </p:pic>
      <p:sp>
        <p:nvSpPr>
          <p:cNvPr id="6" name="Title 1">
            <a:extLst>
              <a:ext uri="{FF2B5EF4-FFF2-40B4-BE49-F238E27FC236}">
                <a16:creationId xmlns:a16="http://schemas.microsoft.com/office/drawing/2014/main" id="{238C2706-D6AD-6296-57E1-EB166BBFA37C}"/>
              </a:ext>
            </a:extLst>
          </p:cNvPr>
          <p:cNvSpPr txBox="1">
            <a:spLocks/>
          </p:cNvSpPr>
          <p:nvPr/>
        </p:nvSpPr>
        <p:spPr>
          <a:xfrm>
            <a:off x="1524000" y="3383127"/>
            <a:ext cx="9144000" cy="738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a:solidFill>
                  <a:srgbClr val="FFFFFF"/>
                </a:solidFill>
              </a:rPr>
              <a:t>Thank you</a:t>
            </a:r>
          </a:p>
        </p:txBody>
      </p:sp>
      <p:pic>
        <p:nvPicPr>
          <p:cNvPr id="8" name="Graphic 7">
            <a:extLst>
              <a:ext uri="{FF2B5EF4-FFF2-40B4-BE49-F238E27FC236}">
                <a16:creationId xmlns:a16="http://schemas.microsoft.com/office/drawing/2014/main" id="{FFF99580-71C9-8AC4-0A86-21B755FFAE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67250" y="131763"/>
            <a:ext cx="2857500" cy="1981200"/>
          </a:xfrm>
          <a:prstGeom prst="rect">
            <a:avLst/>
          </a:prstGeom>
        </p:spPr>
      </p:pic>
      <p:sp>
        <p:nvSpPr>
          <p:cNvPr id="3" name="ee4pHeader1">
            <a:extLst>
              <a:ext uri="{FF2B5EF4-FFF2-40B4-BE49-F238E27FC236}">
                <a16:creationId xmlns:a16="http://schemas.microsoft.com/office/drawing/2014/main" id="{F3BD3DD6-2657-6E2B-B3BC-2267C6841C30}"/>
              </a:ext>
            </a:extLst>
          </p:cNvPr>
          <p:cNvSpPr txBox="1"/>
          <p:nvPr/>
        </p:nvSpPr>
        <p:spPr>
          <a:xfrm>
            <a:off x="2796358" y="4653291"/>
            <a:ext cx="6599284" cy="738664"/>
          </a:xfrm>
          <a:prstGeom prst="rect">
            <a:avLst/>
          </a:prstGeom>
          <a:noFill/>
          <a:ln cap="rnd">
            <a:noFill/>
          </a:ln>
        </p:spPr>
        <p:txBody>
          <a:bodyPr vert="horz" wrap="square" lIns="0" tIns="0" rIns="0" bIns="0" rtlCol="0" anchor="ctr" anchorCtr="0">
            <a:spAutoFit/>
          </a:bodyPr>
          <a:lstStyle/>
          <a:p>
            <a:pPr marL="0" lvl="3" algn="ctr"/>
            <a:r>
              <a:rPr lang="en-GB" sz="2400" noProof="1">
                <a:solidFill>
                  <a:srgbClr val="FFFFFF"/>
                </a:solidFill>
                <a:latin typeface="Verdana" panose="020B0604030504040204" pitchFamily="34" charset="0"/>
                <a:ea typeface="Verdana" panose="020B0604030504040204" pitchFamily="34" charset="0"/>
                <a:cs typeface="Verdana" panose="020B0604030504040204" pitchFamily="34" charset="0"/>
              </a:rPr>
              <a:t>Contact:</a:t>
            </a:r>
          </a:p>
          <a:p>
            <a:pPr marL="0" lvl="3" algn="ctr"/>
            <a:r>
              <a:rPr kumimoji="0" lang="en-GB" sz="2400" b="0" i="0" u="none" strike="noStrike" kern="1200" cap="none" spc="0" normalizeH="0" baseline="0" noProof="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hlinkClick r:id="rId8">
                  <a:extLst>
                    <a:ext uri="{A12FA001-AC4F-418D-AE19-62706E023703}">
                      <ahyp:hlinkClr xmlns:ahyp="http://schemas.microsoft.com/office/drawing/2018/hyperlinkcolor" val="tx"/>
                    </a:ext>
                  </a:extLst>
                </a:hlinkClick>
              </a:rPr>
              <a:t>SANTE-HEALTH-ACADEMY@ec.europa.eu</a:t>
            </a:r>
            <a:endParaRPr lang="en-GB" sz="2400" noProof="1">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2176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A38BD-E98E-BCC2-10CE-BEC26363B7EF}"/>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6FA0D39C-C2E9-C518-1D89-DC794295D13D}"/>
              </a:ext>
            </a:extLst>
          </p:cNvPr>
          <p:cNvGraphicFramePr>
            <a:graphicFrameLocks noChangeAspect="1"/>
          </p:cNvGraphicFramePr>
          <p:nvPr>
            <p:custDataLst>
              <p:tags r:id="rId1"/>
            </p:custDataLst>
            <p:extLst>
              <p:ext uri="{D42A27DB-BD31-4B8C-83A1-F6EECF244321}">
                <p14:modId xmlns:p14="http://schemas.microsoft.com/office/powerpoint/2010/main" val="3801720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20" name="think-cell data - do not delete" hidden="1">
                        <a:extLst>
                          <a:ext uri="{FF2B5EF4-FFF2-40B4-BE49-F238E27FC236}">
                            <a16:creationId xmlns:a16="http://schemas.microsoft.com/office/drawing/2014/main" id="{6FA0D39C-C2E9-C518-1D89-DC794295D1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4C309EE-B17C-2E59-4801-CA7D0AC3EA0D}"/>
              </a:ext>
            </a:extLst>
          </p:cNvPr>
          <p:cNvSpPr>
            <a:spLocks noGrp="1"/>
          </p:cNvSpPr>
          <p:nvPr>
            <p:ph type="title"/>
          </p:nvPr>
        </p:nvSpPr>
        <p:spPr>
          <a:xfrm>
            <a:off x="4426226" y="365125"/>
            <a:ext cx="7215576" cy="1089529"/>
          </a:xfrm>
        </p:spPr>
        <p:txBody>
          <a:bodyPr vert="horz" wrap="square">
            <a:spAutoFit/>
          </a:bodyPr>
          <a:lstStyle/>
          <a:p>
            <a:r>
              <a:rPr lang="en-GB" b="1" noProof="1"/>
              <a:t>Objectives </a:t>
            </a:r>
            <a:r>
              <a:rPr lang="en-GB" b="1"/>
              <a:t>| </a:t>
            </a:r>
            <a:r>
              <a:rPr lang="en-GB" noProof="1"/>
              <a:t>We aim to further strengthen the Health Union by building a strong pan-EU community of health policymakers</a:t>
            </a:r>
            <a:endParaRPr lang="en-US">
              <a:solidFill>
                <a:schemeClr val="bg1">
                  <a:lumMod val="65000"/>
                </a:schemeClr>
              </a:solidFill>
            </a:endParaRPr>
          </a:p>
        </p:txBody>
      </p:sp>
      <p:pic>
        <p:nvPicPr>
          <p:cNvPr id="3" name="Picture 2">
            <a:extLst>
              <a:ext uri="{FF2B5EF4-FFF2-40B4-BE49-F238E27FC236}">
                <a16:creationId xmlns:a16="http://schemas.microsoft.com/office/drawing/2014/main" id="{C5980D4D-2D3A-E623-9B36-39D604FB1F36}"/>
              </a:ext>
            </a:extLst>
          </p:cNvPr>
          <p:cNvPicPr>
            <a:picLocks noChangeAspect="1"/>
          </p:cNvPicPr>
          <p:nvPr/>
        </p:nvPicPr>
        <p:blipFill rotWithShape="1">
          <a:blip r:embed="rId5">
            <a:extLst>
              <a:ext uri="{28A0092B-C50C-407E-A947-70E740481C1C}">
                <a14:useLocalDpi xmlns:a14="http://schemas.microsoft.com/office/drawing/2010/main" val="0"/>
              </a:ext>
            </a:extLst>
          </a:blip>
          <a:srcRect r="-24"/>
          <a:stretch/>
        </p:blipFill>
        <p:spPr>
          <a:xfrm>
            <a:off x="203200" y="0"/>
            <a:ext cx="3860282" cy="6872786"/>
          </a:xfrm>
          <a:prstGeom prst="rect">
            <a:avLst/>
          </a:prstGeom>
        </p:spPr>
      </p:pic>
      <p:grpSp>
        <p:nvGrpSpPr>
          <p:cNvPr id="9" name="Group 8">
            <a:extLst>
              <a:ext uri="{FF2B5EF4-FFF2-40B4-BE49-F238E27FC236}">
                <a16:creationId xmlns:a16="http://schemas.microsoft.com/office/drawing/2014/main" id="{069B4E6E-B805-D3C7-7268-0910E22A5523}"/>
              </a:ext>
            </a:extLst>
          </p:cNvPr>
          <p:cNvGrpSpPr/>
          <p:nvPr/>
        </p:nvGrpSpPr>
        <p:grpSpPr>
          <a:xfrm>
            <a:off x="862226" y="2573068"/>
            <a:ext cx="3564000" cy="3564000"/>
            <a:chOff x="1033936" y="1617555"/>
            <a:chExt cx="3564000" cy="3564000"/>
          </a:xfrm>
        </p:grpSpPr>
        <p:sp>
          <p:nvSpPr>
            <p:cNvPr id="10" name="Rectangle 9">
              <a:extLst>
                <a:ext uri="{FF2B5EF4-FFF2-40B4-BE49-F238E27FC236}">
                  <a16:creationId xmlns:a16="http://schemas.microsoft.com/office/drawing/2014/main" id="{99C7E33F-B190-4E43-4604-CADEA71C1861}"/>
                </a:ext>
              </a:extLst>
            </p:cNvPr>
            <p:cNvSpPr>
              <a:spLocks noChangeAspect="1"/>
            </p:cNvSpPr>
            <p:nvPr/>
          </p:nvSpPr>
          <p:spPr>
            <a:xfrm>
              <a:off x="1033936" y="1617555"/>
              <a:ext cx="3564000" cy="3564000"/>
            </a:xfrm>
            <a:prstGeom prst="rect">
              <a:avLst/>
            </a:prstGeom>
            <a:solidFill>
              <a:srgbClr val="004494"/>
            </a:solidFill>
            <a:ln w="273050" cap="sq" cmpd="sng">
              <a:noFill/>
              <a:miter lim="800000"/>
              <a:extLst>
                <a:ext uri="{C807C97D-BFC1-408E-A445-0C87EB9F89A2}">
                  <ask:lineSketchStyleProps xmlns:ask="http://schemas.microsoft.com/office/drawing/2018/sketchyshapes">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ee4pContent1">
              <a:extLst>
                <a:ext uri="{FF2B5EF4-FFF2-40B4-BE49-F238E27FC236}">
                  <a16:creationId xmlns:a16="http://schemas.microsoft.com/office/drawing/2014/main" id="{149D402B-CEA5-CD37-EE31-31293E40D5D9}"/>
                </a:ext>
              </a:extLst>
            </p:cNvPr>
            <p:cNvSpPr txBox="1">
              <a:spLocks noChangeAspect="1"/>
            </p:cNvSpPr>
            <p:nvPr/>
          </p:nvSpPr>
          <p:spPr>
            <a:xfrm>
              <a:off x="1312230" y="1916474"/>
              <a:ext cx="3007630" cy="288848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E3E1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defPPr>
                <a:defRPr lang="en-US"/>
              </a:defPPr>
              <a:lvl1pPr>
                <a:buClr>
                  <a:srgbClr val="21BF61"/>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21BF61"/>
                </a:buClr>
                <a:buSzPct val="100000"/>
                <a:buFont typeface="Trebuchet MS" panose="020B0603020202020204" pitchFamily="34" charset="0"/>
                <a:buChar char="​"/>
                <a:defRPr sz="2400">
                  <a:solidFill>
                    <a:srgbClr val="000000"/>
                  </a:solidFill>
                </a:defRPr>
              </a:lvl4pPr>
              <a:lvl5pPr marL="0" lvl="4">
                <a:buClr>
                  <a:srgbClr val="21BF61"/>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21BF61"/>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defRPr>
              </a:lvl8pPr>
              <a:lvl9pPr marL="0" lvl="8">
                <a:buClr>
                  <a:srgbClr val="000000"/>
                </a:buClr>
                <a:buSzPct val="100000"/>
                <a:buFont typeface="Trebuchet MS" panose="020B0603020202020204" pitchFamily="34" charset="0"/>
                <a:buChar char="​"/>
                <a:defRPr sz="4400">
                  <a:solidFill>
                    <a:srgbClr val="000000"/>
                  </a:solidFill>
                </a:defRPr>
              </a:lvl9pPr>
            </a:lstStyle>
            <a:p>
              <a:pPr marL="0" marR="0" lvl="0" indent="0" algn="l" defTabSz="457200" rtl="0" eaLnBrk="1" fontAlgn="auto" latinLnBrk="0" hangingPunct="1">
                <a:lnSpc>
                  <a:spcPct val="100000"/>
                </a:lnSpc>
                <a:spcBef>
                  <a:spcPts val="0"/>
                </a:spcBef>
                <a:spcAft>
                  <a:spcPts val="0"/>
                </a:spcAft>
                <a:buClr>
                  <a:srgbClr val="21BF61"/>
                </a:buClr>
                <a:buSzPct val="100000"/>
                <a:buFont typeface="Trebuchet MS" panose="020B0603020202020204" pitchFamily="34" charset="0"/>
                <a:buChar char="​"/>
                <a:tabLst/>
                <a:defRPr/>
              </a:pPr>
              <a:r>
                <a:rPr kumimoji="0" lang="en-GB" sz="1800" b="0" i="0" u="none" strike="noStrike" kern="1200" cap="none" spc="0" normalizeH="0" baseline="0" noProof="0" dirty="0">
                  <a:ln>
                    <a:noFill/>
                  </a:ln>
                  <a:solidFill>
                    <a:srgbClr val="FFED00"/>
                  </a:solidFill>
                  <a:effectLst/>
                  <a:uLnTx/>
                  <a:uFillTx/>
                  <a:latin typeface="Verdana" panose="020B0604030504040204" pitchFamily="34" charset="0"/>
                  <a:ea typeface="Verdana" panose="020B0604030504040204" pitchFamily="34" charset="0"/>
                  <a:cs typeface="Verdana" panose="020B0604030504040204" pitchFamily="34" charset="0"/>
                </a:rPr>
                <a:t>"The mission of our Health Union spans beyond health emergencies. We constantly face common health challenges that require joint European solutions." </a:t>
              </a:r>
            </a:p>
            <a:p>
              <a:pPr marL="0" marR="0" lvl="0" indent="0" algn="l" defTabSz="457200" rtl="0" eaLnBrk="1" fontAlgn="auto" latinLnBrk="0" hangingPunct="1">
                <a:lnSpc>
                  <a:spcPct val="100000"/>
                </a:lnSpc>
                <a:spcBef>
                  <a:spcPts val="0"/>
                </a:spcBef>
                <a:spcAft>
                  <a:spcPts val="0"/>
                </a:spcAft>
                <a:buClr>
                  <a:srgbClr val="21BF61"/>
                </a:buClr>
                <a:buSzPct val="100000"/>
                <a:buFont typeface="Trebuchet MS" panose="020B0603020202020204" pitchFamily="34" charset="0"/>
                <a:buChar char="​"/>
                <a:tabLst/>
                <a:defRPr/>
              </a:pPr>
              <a:endParaRPr kumimoji="0" lang="en-GB" sz="3200" b="1" i="0" u="none" strike="noStrike" kern="1200" cap="none" spc="0" normalizeH="0" baseline="0" noProof="0" dirty="0">
                <a:ln>
                  <a:noFill/>
                </a:ln>
                <a:solidFill>
                  <a:srgbClr val="20BF6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ee4pContent1">
              <a:extLst>
                <a:ext uri="{FF2B5EF4-FFF2-40B4-BE49-F238E27FC236}">
                  <a16:creationId xmlns:a16="http://schemas.microsoft.com/office/drawing/2014/main" id="{A7DFF871-1881-80A4-AB55-9F4692404EA3}"/>
                </a:ext>
              </a:extLst>
            </p:cNvPr>
            <p:cNvSpPr txBox="1">
              <a:spLocks noChangeAspect="1"/>
            </p:cNvSpPr>
            <p:nvPr/>
          </p:nvSpPr>
          <p:spPr>
            <a:xfrm>
              <a:off x="1312230" y="4380525"/>
              <a:ext cx="3007630" cy="41633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E3E1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21BF61"/>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21BF61"/>
                </a:buClr>
                <a:buSzPct val="100000"/>
                <a:buFont typeface="Trebuchet MS" panose="020B0603020202020204" pitchFamily="34" charset="0"/>
                <a:buChar char="​"/>
                <a:defRPr sz="2400">
                  <a:solidFill>
                    <a:srgbClr val="000000"/>
                  </a:solidFill>
                </a:defRPr>
              </a:lvl4pPr>
              <a:lvl5pPr marL="0" lvl="4">
                <a:buClr>
                  <a:srgbClr val="21BF61"/>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21BF61"/>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defRPr>
              </a:lvl8pPr>
              <a:lvl9pPr marL="0" lvl="8">
                <a:buClr>
                  <a:srgbClr val="000000"/>
                </a:buClr>
                <a:buSzPct val="100000"/>
                <a:buFont typeface="Trebuchet MS" panose="020B0603020202020204" pitchFamily="34" charset="0"/>
                <a:buChar char="​"/>
                <a:defRPr sz="4400">
                  <a:solidFill>
                    <a:srgbClr val="000000"/>
                  </a:solidFill>
                </a:defRPr>
              </a:lvl9pPr>
            </a:lstStyle>
            <a:p>
              <a:pPr marL="0" marR="0" lvl="0" indent="0" algn="l" defTabSz="457200" rtl="0" eaLnBrk="1" fontAlgn="auto" latinLnBrk="0" hangingPunct="1">
                <a:lnSpc>
                  <a:spcPct val="100000"/>
                </a:lnSpc>
                <a:spcBef>
                  <a:spcPts val="0"/>
                </a:spcBef>
                <a:spcAft>
                  <a:spcPts val="0"/>
                </a:spcAft>
                <a:buClr>
                  <a:srgbClr val="21BF61"/>
                </a:buClr>
                <a:buSzPct val="100000"/>
                <a:buFont typeface="Trebuchet MS" panose="020B0603020202020204" pitchFamily="34" charset="0"/>
                <a:buChar char="​"/>
                <a:tabLst/>
                <a:defRPr/>
              </a:pPr>
              <a:r>
                <a:rPr kumimoji="0" lang="en-GB"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Ursula von der Leyen, April 2024</a:t>
              </a:r>
              <a:endParaRPr kumimoji="0" lang="en-GB" sz="24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
                  <a:srgbClr val="21BF61"/>
                </a:buClr>
                <a:buSzPct val="100000"/>
                <a:buFont typeface="Trebuchet MS" panose="020B0603020202020204" pitchFamily="34" charset="0"/>
                <a:buChar char="​"/>
                <a:tabLst/>
                <a:defRPr/>
              </a:pPr>
              <a:endParaRPr kumimoji="0" lang="en-GB" sz="3200" b="1" i="0" u="none" strike="noStrike" kern="1200" cap="none" spc="0" normalizeH="0" baseline="0" noProof="0">
                <a:ln>
                  <a:noFill/>
                </a:ln>
                <a:solidFill>
                  <a:srgbClr val="20BF61"/>
                </a:solidFill>
                <a:effectLst/>
                <a:uLnTx/>
                <a:uFillTx/>
                <a:latin typeface="Aptos Display" panose="02110004020202020204"/>
                <a:ea typeface="+mn-ea"/>
                <a:cs typeface="+mn-cs"/>
              </a:endParaRPr>
            </a:p>
          </p:txBody>
        </p:sp>
      </p:grpSp>
      <p:sp>
        <p:nvSpPr>
          <p:cNvPr id="13" name="ee4pContent1">
            <a:extLst>
              <a:ext uri="{FF2B5EF4-FFF2-40B4-BE49-F238E27FC236}">
                <a16:creationId xmlns:a16="http://schemas.microsoft.com/office/drawing/2014/main" id="{0607F913-9CF5-0A30-8655-3D668AA385F2}"/>
              </a:ext>
            </a:extLst>
          </p:cNvPr>
          <p:cNvSpPr txBox="1"/>
          <p:nvPr/>
        </p:nvSpPr>
        <p:spPr>
          <a:xfrm>
            <a:off x="6894284" y="5346794"/>
            <a:ext cx="4846611" cy="738664"/>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E3E1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defPPr>
              <a:defRPr lang="en-US"/>
            </a:defPPr>
            <a:lvl1pPr>
              <a:buClr>
                <a:srgbClr val="21BF61"/>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21BF61"/>
              </a:buClr>
              <a:buSzPct val="100000"/>
              <a:buFont typeface="Trebuchet MS" panose="020B0603020202020204" pitchFamily="34" charset="0"/>
              <a:buChar char="​"/>
              <a:defRPr sz="2400">
                <a:solidFill>
                  <a:srgbClr val="000000"/>
                </a:solidFill>
              </a:defRPr>
            </a:lvl4pPr>
            <a:lvl5pPr marL="0" lvl="4">
              <a:buClr>
                <a:srgbClr val="21BF61"/>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21BF61"/>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defRPr>
            </a:lvl8pPr>
            <a:lvl9pPr marL="0" lvl="8">
              <a:buClr>
                <a:srgbClr val="000000"/>
              </a:buClr>
              <a:buSzPct val="100000"/>
              <a:buFont typeface="Trebuchet MS" panose="020B0603020202020204" pitchFamily="34" charset="0"/>
              <a:buChar char="​"/>
              <a:defRPr sz="4400">
                <a:solidFill>
                  <a:srgbClr val="000000"/>
                </a:solidFill>
              </a:defRPr>
            </a:lvl9pPr>
          </a:lstStyle>
          <a:p>
            <a:pPr marL="0" marR="0" lvl="0" indent="0" algn="l" defTabSz="457200" rtl="0" eaLnBrk="1" fontAlgn="auto" latinLnBrk="0" hangingPunct="1">
              <a:lnSpc>
                <a:spcPct val="100000"/>
              </a:lnSpc>
              <a:spcBef>
                <a:spcPts val="0"/>
              </a:spcBef>
              <a:spcAft>
                <a:spcPts val="0"/>
              </a:spcAft>
              <a:buClr>
                <a:srgbClr val="21BF61"/>
              </a:buClr>
              <a:buSzPct val="100000"/>
              <a:buFont typeface="Trebuchet MS" panose="020B0603020202020204" pitchFamily="34" charset="0"/>
              <a:buNone/>
              <a:tabLst/>
              <a:defRPr/>
            </a:pPr>
            <a:r>
              <a:rPr kumimoji="0" lang="en-GB" sz="14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 connections over a one-year programme with a new cohort starting every year embedded in </a:t>
            </a:r>
            <a:br>
              <a:rPr kumimoji="0" lang="en-GB" sz="14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4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a growing alumni network </a:t>
            </a:r>
          </a:p>
        </p:txBody>
      </p:sp>
      <p:sp>
        <p:nvSpPr>
          <p:cNvPr id="14" name="ee4pHeader1">
            <a:extLst>
              <a:ext uri="{FF2B5EF4-FFF2-40B4-BE49-F238E27FC236}">
                <a16:creationId xmlns:a16="http://schemas.microsoft.com/office/drawing/2014/main" id="{39A6FBA3-CBD9-2A22-EA34-2CD4A96A24A0}"/>
              </a:ext>
            </a:extLst>
          </p:cNvPr>
          <p:cNvSpPr txBox="1"/>
          <p:nvPr/>
        </p:nvSpPr>
        <p:spPr>
          <a:xfrm>
            <a:off x="5110412" y="5346795"/>
            <a:ext cx="1383367" cy="738664"/>
          </a:xfrm>
          <a:prstGeom prst="rect">
            <a:avLst/>
          </a:prstGeom>
          <a:noFill/>
          <a:ln cap="rnd">
            <a:noFill/>
          </a:ln>
        </p:spPr>
        <p:txBody>
          <a:bodyPr vert="horz" wrap="none" lIns="0" tIns="0" rIns="0" bIns="0" rtlCol="0" anchor="ctr" anchorCtr="0">
            <a:noAutofit/>
          </a:bodyPr>
          <a:lstStyle/>
          <a:p>
            <a:pPr marL="0" marR="0" lvl="3" indent="0" algn="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Reliably</a:t>
            </a:r>
            <a:br>
              <a:rPr kumimoji="0" lang="en-GB" sz="2000" b="0" i="0" u="none" strike="noStrike" kern="1200" cap="none" spc="0" normalizeH="0" baseline="0" noProof="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2000" b="0" i="0" u="none" strike="noStrike" kern="1200" cap="none" spc="0" normalizeH="0" baseline="0" noProof="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sustain </a:t>
            </a:r>
          </a:p>
        </p:txBody>
      </p:sp>
      <p:grpSp>
        <p:nvGrpSpPr>
          <p:cNvPr id="5" name="Group 4">
            <a:extLst>
              <a:ext uri="{FF2B5EF4-FFF2-40B4-BE49-F238E27FC236}">
                <a16:creationId xmlns:a16="http://schemas.microsoft.com/office/drawing/2014/main" id="{C058620E-0489-0614-F841-356690ECC30B}"/>
              </a:ext>
            </a:extLst>
          </p:cNvPr>
          <p:cNvGrpSpPr/>
          <p:nvPr/>
        </p:nvGrpSpPr>
        <p:grpSpPr>
          <a:xfrm>
            <a:off x="5110412" y="4194169"/>
            <a:ext cx="6630484" cy="738664"/>
            <a:chOff x="5110412" y="3041545"/>
            <a:chExt cx="6630484" cy="738664"/>
          </a:xfrm>
        </p:grpSpPr>
        <p:sp>
          <p:nvSpPr>
            <p:cNvPr id="27" name="ee4pHeader1">
              <a:extLst>
                <a:ext uri="{FF2B5EF4-FFF2-40B4-BE49-F238E27FC236}">
                  <a16:creationId xmlns:a16="http://schemas.microsoft.com/office/drawing/2014/main" id="{8F1226BF-92FE-F20F-7D18-A4A02679751B}"/>
                </a:ext>
              </a:extLst>
            </p:cNvPr>
            <p:cNvSpPr txBox="1"/>
            <p:nvPr/>
          </p:nvSpPr>
          <p:spPr>
            <a:xfrm>
              <a:off x="5110412" y="3041545"/>
              <a:ext cx="1383367" cy="738664"/>
            </a:xfrm>
            <a:prstGeom prst="rect">
              <a:avLst/>
            </a:prstGeom>
            <a:noFill/>
            <a:ln w="9525" cap="rnd" cmpd="sng" algn="ctr">
              <a:noFill/>
              <a:prstDash val="solid"/>
              <a:round/>
              <a:headEnd type="none" w="med" len="med"/>
              <a:tailEnd type="none" w="med" len="med"/>
            </a:ln>
          </p:spPr>
          <p:txBody>
            <a:bodyPr vert="horz" wrap="none" lIns="0" tIns="0" rIns="0" bIns="0" rtlCol="0" anchor="ctr" anchorCtr="0">
              <a:noAutofit/>
            </a:bodyPr>
            <a:lstStyle/>
            <a:p>
              <a:pPr marL="0" marR="0" lvl="3" indent="0" algn="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Informally</a:t>
              </a:r>
            </a:p>
            <a:p>
              <a:pPr marL="0" marR="0" lvl="3" indent="0" algn="r" defTabSz="457200" rtl="0" eaLnBrk="1" fontAlgn="auto" latinLnBrk="0" hangingPunct="1">
                <a:lnSpc>
                  <a:spcPct val="100000"/>
                </a:lnSpc>
                <a:spcBef>
                  <a:spcPts val="0"/>
                </a:spcBef>
                <a:spcAft>
                  <a:spcPts val="0"/>
                </a:spcAft>
                <a:buClrTx/>
                <a:buSzTx/>
                <a:buFontTx/>
                <a:buNone/>
                <a:tabLst/>
                <a:defRPr/>
              </a:pPr>
              <a:r>
                <a:rPr lang="en-GB" sz="2000" noProof="1">
                  <a:solidFill>
                    <a:srgbClr val="004494"/>
                  </a:solidFill>
                  <a:latin typeface="Verdana" panose="020B0604030504040204" pitchFamily="34" charset="0"/>
                  <a:ea typeface="Verdana" panose="020B0604030504040204" pitchFamily="34" charset="0"/>
                  <a:cs typeface="Verdana" panose="020B0604030504040204" pitchFamily="34" charset="0"/>
                </a:rPr>
                <a:t>engage</a:t>
              </a:r>
              <a:endParaRPr kumimoji="0" lang="en-GB" sz="2000" b="0" i="0" u="none" strike="noStrike" kern="1200" cap="none" spc="-300" normalizeH="0" baseline="0" noProof="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 name="ee4pContent1">
              <a:extLst>
                <a:ext uri="{FF2B5EF4-FFF2-40B4-BE49-F238E27FC236}">
                  <a16:creationId xmlns:a16="http://schemas.microsoft.com/office/drawing/2014/main" id="{018FB5AA-94C9-E02B-E4AF-DD50D70FF2CE}"/>
                </a:ext>
              </a:extLst>
            </p:cNvPr>
            <p:cNvSpPr txBox="1"/>
            <p:nvPr/>
          </p:nvSpPr>
          <p:spPr>
            <a:xfrm>
              <a:off x="6894285" y="3041545"/>
              <a:ext cx="4846611" cy="738664"/>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E3E1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defPPr>
                <a:defRPr lang="en-US"/>
              </a:defPPr>
              <a:lvl1pPr>
                <a:buClr>
                  <a:srgbClr val="21BF61"/>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21BF61"/>
                </a:buClr>
                <a:buSzPct val="100000"/>
                <a:buFont typeface="Trebuchet MS" panose="020B0603020202020204" pitchFamily="34" charset="0"/>
                <a:buChar char="​"/>
                <a:defRPr sz="2400">
                  <a:solidFill>
                    <a:srgbClr val="000000"/>
                  </a:solidFill>
                </a:defRPr>
              </a:lvl4pPr>
              <a:lvl5pPr marL="0" lvl="4">
                <a:buClr>
                  <a:srgbClr val="21BF61"/>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21BF61"/>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defRPr>
              </a:lvl8pPr>
              <a:lvl9pPr marL="0" lvl="8">
                <a:buClr>
                  <a:srgbClr val="000000"/>
                </a:buClr>
                <a:buSzPct val="100000"/>
                <a:buFont typeface="Trebuchet MS" panose="020B0603020202020204" pitchFamily="34" charset="0"/>
                <a:buChar char="​"/>
                <a:defRPr sz="4400">
                  <a:solidFill>
                    <a:srgbClr val="000000"/>
                  </a:solidFill>
                </a:defRPr>
              </a:lvl9pPr>
            </a:lstStyle>
            <a:p>
              <a:pPr marL="0" marR="0" lvl="0" indent="0" algn="l" defTabSz="457200" rtl="0" eaLnBrk="1" fontAlgn="auto" latinLnBrk="0" hangingPunct="1">
                <a:lnSpc>
                  <a:spcPct val="100000"/>
                </a:lnSpc>
                <a:spcBef>
                  <a:spcPts val="0"/>
                </a:spcBef>
                <a:spcAft>
                  <a:spcPts val="0"/>
                </a:spcAft>
                <a:buClr>
                  <a:srgbClr val="21BF61"/>
                </a:buClr>
                <a:buSzPct val="100000"/>
                <a:buFont typeface="Trebuchet MS" panose="020B0603020202020204" pitchFamily="34" charset="0"/>
                <a:buChar char="​"/>
                <a:tabLst/>
                <a:defRPr/>
              </a:pPr>
              <a:r>
                <a:rPr kumimoji="0" lang="en-GB" sz="14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 with EU-wide network to discuss health</a:t>
              </a:r>
              <a:r>
                <a:rPr lang="en-GB" sz="1400" noProof="1">
                  <a:solidFill>
                    <a:srgbClr val="646567"/>
                  </a:solidFill>
                  <a:latin typeface="Verdana" panose="020B0604030504040204" pitchFamily="34" charset="0"/>
                  <a:ea typeface="Verdana" panose="020B0604030504040204" pitchFamily="34" charset="0"/>
                  <a:cs typeface="Verdana" panose="020B0604030504040204" pitchFamily="34" charset="0"/>
                </a:rPr>
                <a:t> (system)</a:t>
              </a:r>
              <a:r>
                <a:rPr kumimoji="0" lang="en-GB" sz="14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 challenges and explore potential solutions, while setting the foundation for even stronger collaboration</a:t>
              </a:r>
            </a:p>
          </p:txBody>
        </p:sp>
      </p:grpSp>
      <p:grpSp>
        <p:nvGrpSpPr>
          <p:cNvPr id="7" name="Group 6">
            <a:extLst>
              <a:ext uri="{FF2B5EF4-FFF2-40B4-BE49-F238E27FC236}">
                <a16:creationId xmlns:a16="http://schemas.microsoft.com/office/drawing/2014/main" id="{11F747DE-CC25-1AA2-0C7F-5DC6D98B2CDB}"/>
              </a:ext>
            </a:extLst>
          </p:cNvPr>
          <p:cNvGrpSpPr/>
          <p:nvPr/>
        </p:nvGrpSpPr>
        <p:grpSpPr>
          <a:xfrm>
            <a:off x="5110412" y="3041545"/>
            <a:ext cx="6630484" cy="738664"/>
            <a:chOff x="5110412" y="4194169"/>
            <a:chExt cx="6630484" cy="738664"/>
          </a:xfrm>
        </p:grpSpPr>
        <p:sp>
          <p:nvSpPr>
            <p:cNvPr id="31" name="ee4pContent1">
              <a:extLst>
                <a:ext uri="{FF2B5EF4-FFF2-40B4-BE49-F238E27FC236}">
                  <a16:creationId xmlns:a16="http://schemas.microsoft.com/office/drawing/2014/main" id="{61727FF1-6F9F-7FB2-98A6-EE793D5E0CA9}"/>
                </a:ext>
              </a:extLst>
            </p:cNvPr>
            <p:cNvSpPr txBox="1"/>
            <p:nvPr/>
          </p:nvSpPr>
          <p:spPr>
            <a:xfrm>
              <a:off x="6894285" y="4194169"/>
              <a:ext cx="4846611" cy="738664"/>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E3E1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defPPr>
                <a:defRPr lang="en-US"/>
              </a:defPPr>
              <a:lvl1pPr>
                <a:buClr>
                  <a:srgbClr val="21BF61"/>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21BF61"/>
                </a:buClr>
                <a:buSzPct val="100000"/>
                <a:buFont typeface="Trebuchet MS" panose="020B0603020202020204" pitchFamily="34" charset="0"/>
                <a:buChar char="​"/>
                <a:defRPr sz="2400">
                  <a:solidFill>
                    <a:srgbClr val="000000"/>
                  </a:solidFill>
                </a:defRPr>
              </a:lvl4pPr>
              <a:lvl5pPr marL="0" lvl="4">
                <a:buClr>
                  <a:srgbClr val="21BF61"/>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21BF61"/>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defRPr>
              </a:lvl8pPr>
              <a:lvl9pPr marL="0" lvl="8">
                <a:buClr>
                  <a:srgbClr val="000000"/>
                </a:buClr>
                <a:buSzPct val="100000"/>
                <a:buFont typeface="Trebuchet MS" panose="020B0603020202020204" pitchFamily="34" charset="0"/>
                <a:buChar char="​"/>
                <a:defRPr sz="4400">
                  <a:solidFill>
                    <a:srgbClr val="000000"/>
                  </a:solidFill>
                </a:defRPr>
              </a:lvl9pPr>
            </a:lstStyle>
            <a:p>
              <a:pPr marL="0" marR="0" lvl="0" indent="0" algn="l" defTabSz="457200" rtl="0" eaLnBrk="1" fontAlgn="auto" latinLnBrk="0" hangingPunct="1">
                <a:lnSpc>
                  <a:spcPct val="100000"/>
                </a:lnSpc>
                <a:spcBef>
                  <a:spcPts val="0"/>
                </a:spcBef>
                <a:spcAft>
                  <a:spcPts val="0"/>
                </a:spcAft>
                <a:buClr>
                  <a:srgbClr val="21BF61"/>
                </a:buClr>
                <a:buSzPct val="100000"/>
                <a:buFont typeface="Trebuchet MS" panose="020B0603020202020204" pitchFamily="34" charset="0"/>
                <a:buNone/>
                <a:tabLst/>
                <a:defRPr/>
              </a:pPr>
              <a:r>
                <a:rPr kumimoji="0" lang="en-GB" sz="14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 EU health policies by leveraging your experts' new knowledge and insights into EU policy governance, processes, and priority topics</a:t>
              </a:r>
            </a:p>
          </p:txBody>
        </p:sp>
        <p:sp>
          <p:nvSpPr>
            <p:cNvPr id="32" name="ee4pHeader1">
              <a:extLst>
                <a:ext uri="{FF2B5EF4-FFF2-40B4-BE49-F238E27FC236}">
                  <a16:creationId xmlns:a16="http://schemas.microsoft.com/office/drawing/2014/main" id="{4CB33F31-6D25-22A2-1F1B-917B3409762A}"/>
                </a:ext>
              </a:extLst>
            </p:cNvPr>
            <p:cNvSpPr txBox="1"/>
            <p:nvPr/>
          </p:nvSpPr>
          <p:spPr>
            <a:xfrm>
              <a:off x="5110412" y="4194169"/>
              <a:ext cx="1383367" cy="738664"/>
            </a:xfrm>
            <a:prstGeom prst="rect">
              <a:avLst/>
            </a:prstGeom>
            <a:noFill/>
            <a:ln cap="rnd">
              <a:noFill/>
            </a:ln>
          </p:spPr>
          <p:txBody>
            <a:bodyPr vert="horz" wrap="none" lIns="0" tIns="0" rIns="0" bIns="0" rtlCol="0" anchor="ctr" anchorCtr="0">
              <a:noAutofit/>
            </a:bodyPr>
            <a:lstStyle/>
            <a:p>
              <a:pPr marL="0" marR="0" lvl="3" indent="0" algn="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Proactively</a:t>
              </a:r>
              <a:br>
                <a:rPr kumimoji="0" lang="en-GB" sz="2000" b="0" i="0" u="none" strike="noStrike" kern="1200" cap="none" spc="0" normalizeH="0" baseline="0" noProof="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2000" b="0" i="0" u="none" strike="noStrike" kern="1200" cap="none" spc="0" normalizeH="0" baseline="0" noProof="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shape</a:t>
              </a:r>
            </a:p>
          </p:txBody>
        </p:sp>
      </p:grpSp>
      <p:sp>
        <p:nvSpPr>
          <p:cNvPr id="29" name="ee4pContent1">
            <a:extLst>
              <a:ext uri="{FF2B5EF4-FFF2-40B4-BE49-F238E27FC236}">
                <a16:creationId xmlns:a16="http://schemas.microsoft.com/office/drawing/2014/main" id="{1DD3D93B-50AF-5DAC-7820-A87955E53B86}"/>
              </a:ext>
            </a:extLst>
          </p:cNvPr>
          <p:cNvSpPr txBox="1"/>
          <p:nvPr/>
        </p:nvSpPr>
        <p:spPr>
          <a:xfrm>
            <a:off x="6894285" y="1888921"/>
            <a:ext cx="4846611" cy="738664"/>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E3E1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defPPr>
              <a:defRPr lang="en-US"/>
            </a:defPPr>
            <a:lvl1pPr>
              <a:buClr>
                <a:srgbClr val="21BF61"/>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21BF61"/>
              </a:buClr>
              <a:buSzPct val="100000"/>
              <a:buFont typeface="Trebuchet MS" panose="020B0603020202020204" pitchFamily="34" charset="0"/>
              <a:buChar char="​"/>
              <a:defRPr sz="2400">
                <a:solidFill>
                  <a:srgbClr val="000000"/>
                </a:solidFill>
              </a:defRPr>
            </a:lvl4pPr>
            <a:lvl5pPr marL="0" lvl="4">
              <a:buClr>
                <a:srgbClr val="21BF61"/>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21BF61"/>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defRPr>
            </a:lvl8pPr>
            <a:lvl9pPr marL="0" lvl="8">
              <a:buClr>
                <a:srgbClr val="000000"/>
              </a:buClr>
              <a:buSzPct val="100000"/>
              <a:buFont typeface="Trebuchet MS" panose="020B0603020202020204" pitchFamily="34" charset="0"/>
              <a:buChar char="​"/>
              <a:defRPr sz="4400">
                <a:solidFill>
                  <a:srgbClr val="000000"/>
                </a:solidFill>
              </a:defRPr>
            </a:lvl9pPr>
          </a:lstStyle>
          <a:p>
            <a:pPr marL="0" marR="0" lvl="0" indent="0" algn="l" defTabSz="457200" rtl="0" eaLnBrk="1" fontAlgn="auto" latinLnBrk="0" hangingPunct="1">
              <a:lnSpc>
                <a:spcPct val="100000"/>
              </a:lnSpc>
              <a:spcBef>
                <a:spcPts val="0"/>
              </a:spcBef>
              <a:spcAft>
                <a:spcPts val="0"/>
              </a:spcAft>
              <a:buClr>
                <a:srgbClr val="21BF61"/>
              </a:buClr>
              <a:buSzPct val="100000"/>
              <a:buFont typeface="Trebuchet MS" panose="020B0603020202020204" pitchFamily="34" charset="0"/>
              <a:buNone/>
              <a:tabLst/>
              <a:defRPr/>
            </a:pPr>
            <a:r>
              <a:rPr kumimoji="0" lang="en-GB" sz="14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GB" sz="1400" noProof="1">
                <a:solidFill>
                  <a:srgbClr val="646567"/>
                </a:solidFill>
                <a:latin typeface="Verdana" panose="020B0604030504040204" pitchFamily="34" charset="0"/>
                <a:ea typeface="Verdana" panose="020B0604030504040204" pitchFamily="34" charset="0"/>
                <a:cs typeface="Verdana" panose="020B0604030504040204" pitchFamily="34" charset="0"/>
              </a:rPr>
              <a:t>your experts in navigating the EU health policy landscape and in exchanging success stories, best practices, and challenges with an EU-wide community</a:t>
            </a:r>
            <a:endParaRPr kumimoji="0" lang="en-GB" sz="1400" b="0" i="0" u="none" strike="noStrike" kern="1200" cap="none" spc="0" normalizeH="0" baseline="0" noProof="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 name="ee4pHeader1">
            <a:extLst>
              <a:ext uri="{FF2B5EF4-FFF2-40B4-BE49-F238E27FC236}">
                <a16:creationId xmlns:a16="http://schemas.microsoft.com/office/drawing/2014/main" id="{3F94C231-9740-991D-D4C3-EB70400E75AD}"/>
              </a:ext>
            </a:extLst>
          </p:cNvPr>
          <p:cNvSpPr txBox="1"/>
          <p:nvPr/>
        </p:nvSpPr>
        <p:spPr>
          <a:xfrm>
            <a:off x="5110412" y="1888921"/>
            <a:ext cx="1383367" cy="738664"/>
          </a:xfrm>
          <a:prstGeom prst="rect">
            <a:avLst/>
          </a:prstGeom>
          <a:noFill/>
          <a:ln cap="rnd">
            <a:noFill/>
          </a:ln>
        </p:spPr>
        <p:txBody>
          <a:bodyPr vert="horz" wrap="none" lIns="0" tIns="0" rIns="0" bIns="0" rtlCol="0" anchor="ctr" anchorCtr="0">
            <a:noAutofit/>
          </a:bodyPr>
          <a:lstStyle/>
          <a:p>
            <a:pPr marL="0" marR="0" lvl="3" indent="0" algn="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Further</a:t>
            </a:r>
            <a:br>
              <a:rPr kumimoji="0" lang="en-GB" sz="2000" b="0" i="0" u="none" strike="noStrike" kern="1200" cap="none" spc="0" normalizeH="0" baseline="0" noProof="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2000" b="0" i="0" u="none" strike="noStrike" kern="1200" cap="none" spc="0" normalizeH="0" baseline="0" noProof="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enable</a:t>
            </a:r>
          </a:p>
        </p:txBody>
      </p:sp>
      <p:sp>
        <p:nvSpPr>
          <p:cNvPr id="37" name="Slide Number Placeholder 5">
            <a:extLst>
              <a:ext uri="{FF2B5EF4-FFF2-40B4-BE49-F238E27FC236}">
                <a16:creationId xmlns:a16="http://schemas.microsoft.com/office/drawing/2014/main" id="{5BC85406-69A5-4A19-6D0A-E5CF1E0BC263}"/>
              </a:ext>
            </a:extLst>
          </p:cNvPr>
          <p:cNvSpPr>
            <a:spLocks noGrp="1"/>
          </p:cNvSpPr>
          <p:nvPr>
            <p:ph type="sldNum" sz="quarter" idx="12"/>
          </p:nvPr>
        </p:nvSpPr>
        <p:spPr>
          <a:xfrm>
            <a:off x="11641802" y="6400413"/>
            <a:ext cx="282449" cy="276999"/>
          </a:xfr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800" b="0" i="0" u="none" strike="noStrike" kern="1200" cap="none" spc="0" normalizeH="0" baseline="0" noProof="0" dirty="0">
                <a:ln>
                  <a:noFill/>
                </a:ln>
                <a:solidFill>
                  <a:prstClr val="black">
                    <a:tint val="82000"/>
                  </a:prstClr>
                </a:solidFill>
                <a:effectLst/>
                <a:uLnTx/>
                <a:uFillTx/>
                <a:latin typeface="Verdana" panose="020B0604030504040204" pitchFamily="34" charset="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a:ln>
                <a:noFill/>
              </a:ln>
              <a:solidFill>
                <a:prstClr val="black">
                  <a:tint val="82000"/>
                </a:prstClr>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2000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15893-72D8-5C94-9877-E7C2BA5AD018}"/>
            </a:ext>
          </a:extLst>
        </p:cNvPr>
        <p:cNvGrpSpPr/>
        <p:nvPr/>
      </p:nvGrpSpPr>
      <p:grpSpPr>
        <a:xfrm>
          <a:off x="0" y="0"/>
          <a:ext cx="0" cy="0"/>
          <a:chOff x="0" y="0"/>
          <a:chExt cx="0" cy="0"/>
        </a:xfrm>
      </p:grpSpPr>
      <p:graphicFrame>
        <p:nvGraphicFramePr>
          <p:cNvPr id="23" name="think-cell data - do not delete" hidden="1">
            <a:extLst>
              <a:ext uri="{FF2B5EF4-FFF2-40B4-BE49-F238E27FC236}">
                <a16:creationId xmlns:a16="http://schemas.microsoft.com/office/drawing/2014/main" id="{3B9E2CA9-45CC-2E77-9278-D41832B7BB29}"/>
              </a:ext>
            </a:extLst>
          </p:cNvPr>
          <p:cNvGraphicFramePr>
            <a:graphicFrameLocks noChangeAspect="1"/>
          </p:cNvGraphicFramePr>
          <p:nvPr>
            <p:custDataLst>
              <p:tags r:id="rId1"/>
            </p:custDataLst>
            <p:extLst>
              <p:ext uri="{D42A27DB-BD31-4B8C-83A1-F6EECF244321}">
                <p14:modId xmlns:p14="http://schemas.microsoft.com/office/powerpoint/2010/main" val="3156182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23" name="think-cell data - do not delete" hidden="1">
                        <a:extLst>
                          <a:ext uri="{FF2B5EF4-FFF2-40B4-BE49-F238E27FC236}">
                            <a16:creationId xmlns:a16="http://schemas.microsoft.com/office/drawing/2014/main" id="{3B9E2CA9-45CC-2E77-9278-D41832B7BB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9FB78144-5AE1-EE00-A9B2-A68389130543}"/>
              </a:ext>
            </a:extLst>
          </p:cNvPr>
          <p:cNvPicPr>
            <a:picLocks noChangeAspect="1"/>
          </p:cNvPicPr>
          <p:nvPr/>
        </p:nvPicPr>
        <p:blipFill rotWithShape="1">
          <a:blip r:embed="rId5">
            <a:alphaModFix amt="18000"/>
            <a:extLst>
              <a:ext uri="{28A0092B-C50C-407E-A947-70E740481C1C}">
                <a14:useLocalDpi xmlns:a14="http://schemas.microsoft.com/office/drawing/2010/main" val="0"/>
              </a:ext>
            </a:extLst>
          </a:blip>
          <a:srcRect r="12" b="18751"/>
          <a:stretch/>
        </p:blipFill>
        <p:spPr>
          <a:xfrm>
            <a:off x="210184" y="0"/>
            <a:ext cx="11981816" cy="6858000"/>
          </a:xfrm>
          <a:prstGeom prst="rect">
            <a:avLst/>
          </a:prstGeom>
        </p:spPr>
      </p:pic>
      <p:sp>
        <p:nvSpPr>
          <p:cNvPr id="35" name="Rectangle 34">
            <a:extLst>
              <a:ext uri="{FF2B5EF4-FFF2-40B4-BE49-F238E27FC236}">
                <a16:creationId xmlns:a16="http://schemas.microsoft.com/office/drawing/2014/main" id="{4BC6DC03-ACEC-A15B-A257-13301F7B8A74}"/>
              </a:ext>
            </a:extLst>
          </p:cNvPr>
          <p:cNvSpPr/>
          <p:nvPr/>
        </p:nvSpPr>
        <p:spPr>
          <a:xfrm>
            <a:off x="1277656" y="-1"/>
            <a:ext cx="10914344" cy="6837250"/>
          </a:xfrm>
          <a:prstGeom prst="rect">
            <a:avLst/>
          </a:prstGeom>
          <a:gradFill>
            <a:gsLst>
              <a:gs pos="0">
                <a:schemeClr val="bg1">
                  <a:alpha val="0"/>
                </a:schemeClr>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7" name="Oval 36">
            <a:extLst>
              <a:ext uri="{FF2B5EF4-FFF2-40B4-BE49-F238E27FC236}">
                <a16:creationId xmlns:a16="http://schemas.microsoft.com/office/drawing/2014/main" id="{59F683FE-131D-5AAD-8596-3F304CF3E1FE}"/>
              </a:ext>
            </a:extLst>
          </p:cNvPr>
          <p:cNvSpPr/>
          <p:nvPr/>
        </p:nvSpPr>
        <p:spPr>
          <a:xfrm>
            <a:off x="-1674797" y="-521955"/>
            <a:ext cx="7988970" cy="7988970"/>
          </a:xfrm>
          <a:prstGeom prst="ellipse">
            <a:avLst/>
          </a:prstGeom>
          <a:noFill/>
          <a:ln w="12700">
            <a:solidFill>
              <a:srgbClr val="646567">
                <a:alpha val="13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8" name="Slide Number Placeholder 5">
            <a:extLst>
              <a:ext uri="{FF2B5EF4-FFF2-40B4-BE49-F238E27FC236}">
                <a16:creationId xmlns:a16="http://schemas.microsoft.com/office/drawing/2014/main" id="{C62213E1-6493-ECDF-9BAD-FE17C924BE7E}"/>
              </a:ext>
            </a:extLst>
          </p:cNvPr>
          <p:cNvSpPr>
            <a:spLocks noGrp="1"/>
          </p:cNvSpPr>
          <p:nvPr>
            <p:ph type="sldNum" sz="quarter" idx="12"/>
          </p:nvPr>
        </p:nvSpPr>
        <p:spPr>
          <a:xfrm>
            <a:off x="11641802" y="6400413"/>
            <a:ext cx="282449" cy="276999"/>
          </a:xfr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800" b="0" i="0" u="none" strike="noStrike" kern="1200" cap="none" spc="0" normalizeH="0" baseline="0" noProof="0" dirty="0">
                <a:ln>
                  <a:noFill/>
                </a:ln>
                <a:solidFill>
                  <a:prstClr val="black">
                    <a:tint val="82000"/>
                  </a:prstClr>
                </a:solidFill>
                <a:effectLst/>
                <a:uLnTx/>
                <a:uFillTx/>
                <a:latin typeface="Verdana" panose="020B0604030504040204" pitchFamily="34" charset="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black">
                  <a:tint val="82000"/>
                </a:prstClr>
              </a:solidFill>
              <a:effectLst/>
              <a:uLnTx/>
              <a:uFillTx/>
              <a:latin typeface="Verdana" panose="020B0604030504040204" pitchFamily="34" charset="0"/>
              <a:ea typeface="Verdana" panose="020B0604030504040204" pitchFamily="34" charset="0"/>
            </a:endParaRPr>
          </a:p>
        </p:txBody>
      </p:sp>
      <p:sp>
        <p:nvSpPr>
          <p:cNvPr id="4" name="Slide Number Placeholder 5">
            <a:extLst>
              <a:ext uri="{FF2B5EF4-FFF2-40B4-BE49-F238E27FC236}">
                <a16:creationId xmlns:a16="http://schemas.microsoft.com/office/drawing/2014/main" id="{DDB23B79-FD5D-3D70-43A1-AA8E8B4FBF44}"/>
              </a:ext>
            </a:extLst>
          </p:cNvPr>
          <p:cNvSpPr txBox="1">
            <a:spLocks/>
          </p:cNvSpPr>
          <p:nvPr/>
        </p:nvSpPr>
        <p:spPr>
          <a:xfrm>
            <a:off x="838201" y="6418879"/>
            <a:ext cx="10644266" cy="203133"/>
          </a:xfrm>
          <a:prstGeom prst="rect">
            <a:avLst/>
          </a:prstGeom>
        </p:spPr>
        <p:txBody>
          <a:bodyPr vert="horz" wrap="square" lIns="91440" tIns="45720" rIns="91440" bIns="45720" rtlCol="0" anchor="ctr">
            <a:spAutoFit/>
          </a:bodyPr>
          <a:lstStyle>
            <a:defPPr>
              <a:defRPr lang="en-US"/>
            </a:defPPr>
            <a:lvl1pPr marL="0" algn="r" defTabSz="457200" rtl="0" eaLnBrk="1" latinLnBrk="0" hangingPunct="1">
              <a:defRPr sz="1200" kern="120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50000"/>
                  </a:prstClr>
                </a:solidFill>
                <a:effectLst/>
                <a:uLnTx/>
                <a:uFillTx/>
                <a:latin typeface="Trebuchet MS" panose="020B0603020202020204" pitchFamily="34" charset="0"/>
                <a:ea typeface="Verdana" panose="020B0604030504040204" pitchFamily="34" charset="0"/>
                <a:cs typeface="Arial" pitchFamily="34" charset="0"/>
              </a:rPr>
              <a:t>1. The Lancet (2024); 2. European Council on Foreign Relations (2020); 3. European Commission (2024) </a:t>
            </a:r>
          </a:p>
        </p:txBody>
      </p:sp>
      <p:sp>
        <p:nvSpPr>
          <p:cNvPr id="3" name="TextBox 2">
            <a:extLst>
              <a:ext uri="{FF2B5EF4-FFF2-40B4-BE49-F238E27FC236}">
                <a16:creationId xmlns:a16="http://schemas.microsoft.com/office/drawing/2014/main" id="{CCDA9422-E30F-62F3-4DBE-259C0621C6B8}"/>
              </a:ext>
            </a:extLst>
          </p:cNvPr>
          <p:cNvSpPr txBox="1"/>
          <p:nvPr/>
        </p:nvSpPr>
        <p:spPr>
          <a:xfrm>
            <a:off x="1102408" y="622929"/>
            <a:ext cx="2396810" cy="538609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4400" b="0" i="0" u="none" strike="noStrike" kern="1200" cap="none" spc="0" normalizeH="0" baseline="0" noProof="0">
                <a:ln>
                  <a:noFill/>
                </a:ln>
                <a:solidFill>
                  <a:srgbClr val="FFED00"/>
                </a:solidFill>
                <a:effectLst/>
                <a:uLnTx/>
                <a:uFillTx/>
                <a:latin typeface="Aptos" panose="02110004020202020204"/>
                <a:ea typeface="+mn-ea"/>
                <a:cs typeface="+mn-cs"/>
              </a:rPr>
              <a:t>?</a:t>
            </a:r>
          </a:p>
        </p:txBody>
      </p:sp>
      <p:sp>
        <p:nvSpPr>
          <p:cNvPr id="2" name="Title 1">
            <a:extLst>
              <a:ext uri="{FF2B5EF4-FFF2-40B4-BE49-F238E27FC236}">
                <a16:creationId xmlns:a16="http://schemas.microsoft.com/office/drawing/2014/main" id="{38A64013-0241-5383-0D8E-6DD3A3CF392B}"/>
              </a:ext>
            </a:extLst>
          </p:cNvPr>
          <p:cNvSpPr>
            <a:spLocks noGrp="1"/>
          </p:cNvSpPr>
          <p:nvPr>
            <p:ph type="title"/>
          </p:nvPr>
        </p:nvSpPr>
        <p:spPr>
          <a:xfrm>
            <a:off x="838199" y="2937409"/>
            <a:ext cx="3265191" cy="1421928"/>
          </a:xfrm>
        </p:spPr>
        <p:txBody>
          <a:bodyPr vert="horz" wrap="square" lIns="91440" tIns="45720" rIns="91440" bIns="45720" rtlCol="0" anchor="t">
            <a:spAutoFit/>
          </a:bodyPr>
          <a:lstStyle/>
          <a:p>
            <a:pPr defTabSz="457200">
              <a:buSzPts val="2400"/>
            </a:pPr>
            <a:r>
              <a:rPr lang="en-US" b="1" kern="1200" dirty="0">
                <a:ea typeface="+mn-ea"/>
                <a:cs typeface="+mn-cs"/>
              </a:rPr>
              <a:t>Why is now the right time to start </a:t>
            </a:r>
            <a:r>
              <a:rPr lang="en-US" b="1" dirty="0">
                <a:ea typeface="+mn-ea"/>
                <a:cs typeface="+mn-cs"/>
              </a:rPr>
              <a:t>the</a:t>
            </a:r>
            <a:r>
              <a:rPr lang="en-US" b="1" kern="1200" dirty="0">
                <a:ea typeface="+mn-ea"/>
                <a:cs typeface="+mn-cs"/>
              </a:rPr>
              <a:t> </a:t>
            </a:r>
            <a:r>
              <a:rPr lang="en-US" b="1" dirty="0">
                <a:ea typeface="+mn-ea"/>
                <a:cs typeface="+mn-cs"/>
              </a:rPr>
              <a:t>EU health academy</a:t>
            </a:r>
            <a:r>
              <a:rPr lang="en-US" b="1" kern="1200" dirty="0">
                <a:ea typeface="+mn-ea"/>
                <a:cs typeface="+mn-cs"/>
              </a:rPr>
              <a:t>?</a:t>
            </a:r>
          </a:p>
        </p:txBody>
      </p:sp>
      <p:grpSp>
        <p:nvGrpSpPr>
          <p:cNvPr id="25" name="Group 24">
            <a:extLst>
              <a:ext uri="{FF2B5EF4-FFF2-40B4-BE49-F238E27FC236}">
                <a16:creationId xmlns:a16="http://schemas.microsoft.com/office/drawing/2014/main" id="{EF3D315A-1A24-BA2E-731F-AE8152F00E3C}"/>
              </a:ext>
            </a:extLst>
          </p:cNvPr>
          <p:cNvGrpSpPr/>
          <p:nvPr/>
        </p:nvGrpSpPr>
        <p:grpSpPr>
          <a:xfrm>
            <a:off x="4454658" y="3905047"/>
            <a:ext cx="499444" cy="499444"/>
            <a:chOff x="3249496" y="1019954"/>
            <a:chExt cx="499444" cy="499444"/>
          </a:xfrm>
        </p:grpSpPr>
        <p:sp>
          <p:nvSpPr>
            <p:cNvPr id="27" name="Oval 26">
              <a:extLst>
                <a:ext uri="{FF2B5EF4-FFF2-40B4-BE49-F238E27FC236}">
                  <a16:creationId xmlns:a16="http://schemas.microsoft.com/office/drawing/2014/main" id="{F4879979-5E37-FFDA-741E-12BD4158AC6F}"/>
                </a:ext>
              </a:extLst>
            </p:cNvPr>
            <p:cNvSpPr/>
            <p:nvPr/>
          </p:nvSpPr>
          <p:spPr>
            <a:xfrm>
              <a:off x="3249496" y="1019954"/>
              <a:ext cx="499444" cy="499444"/>
            </a:xfrm>
            <a:prstGeom prst="ellipse">
              <a:avLst/>
            </a:prstGeom>
            <a:solidFill>
              <a:srgbClr val="00449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ED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 name="Freeform 51">
              <a:extLst>
                <a:ext uri="{FF2B5EF4-FFF2-40B4-BE49-F238E27FC236}">
                  <a16:creationId xmlns:a16="http://schemas.microsoft.com/office/drawing/2014/main" id="{B0660A13-93FC-3B98-8A22-32B84FB03B36}"/>
                </a:ext>
              </a:extLst>
            </p:cNvPr>
            <p:cNvSpPr>
              <a:spLocks/>
            </p:cNvSpPr>
            <p:nvPr/>
          </p:nvSpPr>
          <p:spPr bwMode="auto">
            <a:xfrm>
              <a:off x="3441275" y="1125256"/>
              <a:ext cx="146578" cy="290754"/>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ED00"/>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1" name="Group 30">
            <a:extLst>
              <a:ext uri="{FF2B5EF4-FFF2-40B4-BE49-F238E27FC236}">
                <a16:creationId xmlns:a16="http://schemas.microsoft.com/office/drawing/2014/main" id="{C8F94535-C907-49CF-F980-8FAA215B8A58}"/>
              </a:ext>
            </a:extLst>
          </p:cNvPr>
          <p:cNvGrpSpPr/>
          <p:nvPr/>
        </p:nvGrpSpPr>
        <p:grpSpPr>
          <a:xfrm>
            <a:off x="3623309" y="5132150"/>
            <a:ext cx="499444" cy="499444"/>
            <a:chOff x="3249496" y="1019954"/>
            <a:chExt cx="499444" cy="499444"/>
          </a:xfrm>
        </p:grpSpPr>
        <p:sp>
          <p:nvSpPr>
            <p:cNvPr id="32" name="Oval 31">
              <a:extLst>
                <a:ext uri="{FF2B5EF4-FFF2-40B4-BE49-F238E27FC236}">
                  <a16:creationId xmlns:a16="http://schemas.microsoft.com/office/drawing/2014/main" id="{63AA8217-E68C-87AF-4315-0089C05BA4A7}"/>
                </a:ext>
              </a:extLst>
            </p:cNvPr>
            <p:cNvSpPr/>
            <p:nvPr/>
          </p:nvSpPr>
          <p:spPr>
            <a:xfrm>
              <a:off x="3249496" y="1019954"/>
              <a:ext cx="499444" cy="499444"/>
            </a:xfrm>
            <a:prstGeom prst="ellipse">
              <a:avLst/>
            </a:prstGeom>
            <a:solidFill>
              <a:srgbClr val="00449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ED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 name="Freeform 51">
              <a:extLst>
                <a:ext uri="{FF2B5EF4-FFF2-40B4-BE49-F238E27FC236}">
                  <a16:creationId xmlns:a16="http://schemas.microsoft.com/office/drawing/2014/main" id="{10893423-F292-7539-A37C-10B7E27813B8}"/>
                </a:ext>
              </a:extLst>
            </p:cNvPr>
            <p:cNvSpPr>
              <a:spLocks/>
            </p:cNvSpPr>
            <p:nvPr/>
          </p:nvSpPr>
          <p:spPr bwMode="auto">
            <a:xfrm>
              <a:off x="3441275" y="1125256"/>
              <a:ext cx="146578" cy="290754"/>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ED00"/>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13" name="Text Placeholder 8">
            <a:extLst>
              <a:ext uri="{FF2B5EF4-FFF2-40B4-BE49-F238E27FC236}">
                <a16:creationId xmlns:a16="http://schemas.microsoft.com/office/drawing/2014/main" id="{5B41B8F5-C705-0351-66F8-784BFAF98F93}"/>
              </a:ext>
            </a:extLst>
          </p:cNvPr>
          <p:cNvSpPr txBox="1">
            <a:spLocks/>
          </p:cNvSpPr>
          <p:nvPr/>
        </p:nvSpPr>
        <p:spPr>
          <a:xfrm>
            <a:off x="5181794" y="3831603"/>
            <a:ext cx="6381557" cy="646331"/>
          </a:xfrm>
          <a:prstGeom prst="rect">
            <a:avLst/>
          </a:prstGeom>
        </p:spPr>
        <p:txBody>
          <a:bodyPr vert="horz" wrap="square" lIns="0" tIns="0" rIns="0" bIns="0" rtlCol="0" anchor="ctr">
            <a:sp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sz="2400" kern="1200">
                <a:solidFill>
                  <a:schemeClr val="tx1"/>
                </a:solidFill>
                <a:latin typeface="+mn-lt"/>
                <a:ea typeface="+mn-ea"/>
                <a:cs typeface="+mn-cs"/>
              </a:defRPr>
            </a:lvl1pPr>
            <a:lvl2pPr marL="402336" indent="-283464" algn="l" defTabSz="914400" rtl="0" eaLnBrk="1" latinLnBrk="0" hangingPunct="1">
              <a:lnSpc>
                <a:spcPct val="90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2pPr>
            <a:lvl3pPr marL="800100" indent="-285750" algn="l" defTabSz="914400" rtl="0" eaLnBrk="1" latinLnBrk="0" hangingPunct="1">
              <a:lnSpc>
                <a:spcPct val="90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2"/>
              </a:buClr>
              <a:buFont typeface="Arial" panose="020B0604020202020204" pitchFamily="34" charset="0"/>
              <a:buChar char="​"/>
              <a:defRPr sz="2800"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300"/>
              </a:spcAft>
              <a:buClrTx/>
              <a:buFont typeface="Arial" panose="020B0604020202020204" pitchFamily="34" charset="0"/>
              <a:buChar char="​"/>
              <a:defRPr sz="2800" b="1" kern="1200">
                <a:solidFill>
                  <a:schemeClr val="tx1"/>
                </a:solidFill>
                <a:latin typeface="+mn-lt"/>
                <a:ea typeface="+mn-ea"/>
                <a:cs typeface="+mn-cs"/>
              </a:defRPr>
            </a:lvl5pPr>
            <a:lvl6pPr marL="457200" indent="-339725" algn="l" defTabSz="914400" rtl="0" eaLnBrk="1" latinLnBrk="0" hangingPunct="1">
              <a:lnSpc>
                <a:spcPct val="9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600"/>
              </a:spcAft>
              <a:buFont typeface="Arial" panose="020B0604020202020204" pitchFamily="34" charset="0"/>
              <a:buChar char="​"/>
              <a:defRPr sz="5400"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600"/>
              </a:spcAft>
              <a:buFont typeface="Arial" panose="020B0604020202020204" pitchFamily="34" charset="0"/>
              <a:buChar char="​"/>
              <a:defRPr sz="66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575757"/>
                </a:solidFill>
                <a:effectLst/>
                <a:uLnTx/>
                <a:uFillTx/>
                <a:latin typeface="Verdana" panose="020B0604030504040204" pitchFamily="34" charset="0"/>
                <a:ea typeface="Verdana" panose="020B0604030504040204" pitchFamily="34" charset="0"/>
                <a:cs typeface="Verdana" panose="020B0604030504040204" pitchFamily="34" charset="0"/>
              </a:rPr>
              <a:t>The pan-EU academy will bring our Health Union even more to life by providing a platform for ongoing exchange, mutual learning, and joint solution development and implementation</a:t>
            </a:r>
          </a:p>
        </p:txBody>
      </p:sp>
      <p:sp>
        <p:nvSpPr>
          <p:cNvPr id="26" name="Text Placeholder 8">
            <a:extLst>
              <a:ext uri="{FF2B5EF4-FFF2-40B4-BE49-F238E27FC236}">
                <a16:creationId xmlns:a16="http://schemas.microsoft.com/office/drawing/2014/main" id="{17006F47-6AD4-3C61-A4EA-CDB4425FAE28}"/>
              </a:ext>
            </a:extLst>
          </p:cNvPr>
          <p:cNvSpPr txBox="1">
            <a:spLocks/>
          </p:cNvSpPr>
          <p:nvPr/>
        </p:nvSpPr>
        <p:spPr>
          <a:xfrm>
            <a:off x="4454658" y="5058705"/>
            <a:ext cx="6941052" cy="646331"/>
          </a:xfrm>
          <a:prstGeom prst="rect">
            <a:avLst/>
          </a:prstGeom>
        </p:spPr>
        <p:txBody>
          <a:bodyPr vert="horz" wrap="square" lIns="0" tIns="0" rIns="0" bIns="0" rtlCol="0" anchor="ctr">
            <a:sp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sz="2400" kern="1200">
                <a:solidFill>
                  <a:schemeClr val="tx1"/>
                </a:solidFill>
                <a:latin typeface="+mn-lt"/>
                <a:ea typeface="+mn-ea"/>
                <a:cs typeface="+mn-cs"/>
              </a:defRPr>
            </a:lvl1pPr>
            <a:lvl2pPr marL="402336" indent="-283464" algn="l" defTabSz="914400" rtl="0" eaLnBrk="1" latinLnBrk="0" hangingPunct="1">
              <a:lnSpc>
                <a:spcPct val="90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2pPr>
            <a:lvl3pPr marL="800100" indent="-285750" algn="l" defTabSz="914400" rtl="0" eaLnBrk="1" latinLnBrk="0" hangingPunct="1">
              <a:lnSpc>
                <a:spcPct val="90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2"/>
              </a:buClr>
              <a:buFont typeface="Arial" panose="020B0604020202020204" pitchFamily="34" charset="0"/>
              <a:buChar char="​"/>
              <a:defRPr sz="2800"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300"/>
              </a:spcAft>
              <a:buClrTx/>
              <a:buFont typeface="Arial" panose="020B0604020202020204" pitchFamily="34" charset="0"/>
              <a:buChar char="​"/>
              <a:defRPr sz="2800" b="1" kern="1200">
                <a:solidFill>
                  <a:schemeClr val="tx1"/>
                </a:solidFill>
                <a:latin typeface="+mn-lt"/>
                <a:ea typeface="+mn-ea"/>
                <a:cs typeface="+mn-cs"/>
              </a:defRPr>
            </a:lvl5pPr>
            <a:lvl6pPr marL="457200" indent="-339725" algn="l" defTabSz="914400" rtl="0" eaLnBrk="1" latinLnBrk="0" hangingPunct="1">
              <a:lnSpc>
                <a:spcPct val="9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600"/>
              </a:spcAft>
              <a:buFont typeface="Arial" panose="020B0604020202020204" pitchFamily="34" charset="0"/>
              <a:buChar char="​"/>
              <a:defRPr sz="5400"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600"/>
              </a:spcAft>
              <a:buFont typeface="Arial" panose="020B0604020202020204" pitchFamily="34" charset="0"/>
              <a:buChar char="​"/>
              <a:defRPr sz="66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575757"/>
                </a:solidFill>
                <a:effectLst/>
                <a:uLnTx/>
                <a:uFillTx/>
                <a:latin typeface="Verdana" panose="020B0604030504040204" pitchFamily="34" charset="0"/>
                <a:ea typeface="Verdana" panose="020B0604030504040204" pitchFamily="34" charset="0"/>
                <a:cs typeface="Verdana" panose="020B0604030504040204" pitchFamily="34" charset="0"/>
              </a:rPr>
              <a:t>The academy goes beyond existing capacity-building programmes by fostering pan-EU collaboration and establishing a long-lasting, thriving community of health policymakers from national health ministries</a:t>
            </a:r>
          </a:p>
        </p:txBody>
      </p:sp>
      <p:sp>
        <p:nvSpPr>
          <p:cNvPr id="29" name="Text Placeholder 8">
            <a:extLst>
              <a:ext uri="{FF2B5EF4-FFF2-40B4-BE49-F238E27FC236}">
                <a16:creationId xmlns:a16="http://schemas.microsoft.com/office/drawing/2014/main" id="{A45ED3F3-69EA-CDA9-3464-F9C769A3884C}"/>
              </a:ext>
            </a:extLst>
          </p:cNvPr>
          <p:cNvSpPr txBox="1">
            <a:spLocks/>
          </p:cNvSpPr>
          <p:nvPr/>
        </p:nvSpPr>
        <p:spPr>
          <a:xfrm>
            <a:off x="4103390" y="946512"/>
            <a:ext cx="7113249" cy="646331"/>
          </a:xfrm>
          <a:prstGeom prst="rect">
            <a:avLst/>
          </a:prstGeom>
        </p:spPr>
        <p:txBody>
          <a:bodyPr vert="horz" wrap="square" lIns="0" tIns="0" rIns="0" bIns="0" rtlCol="0" anchor="ctr">
            <a:sp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sz="2400" kern="1200">
                <a:solidFill>
                  <a:schemeClr val="tx1"/>
                </a:solidFill>
                <a:latin typeface="+mn-lt"/>
                <a:ea typeface="+mn-ea"/>
                <a:cs typeface="+mn-cs"/>
              </a:defRPr>
            </a:lvl1pPr>
            <a:lvl2pPr marL="402336" indent="-283464" algn="l" defTabSz="914400" rtl="0" eaLnBrk="1" latinLnBrk="0" hangingPunct="1">
              <a:lnSpc>
                <a:spcPct val="90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2pPr>
            <a:lvl3pPr marL="800100" indent="-285750" algn="l" defTabSz="914400" rtl="0" eaLnBrk="1" latinLnBrk="0" hangingPunct="1">
              <a:lnSpc>
                <a:spcPct val="90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2"/>
              </a:buClr>
              <a:buFont typeface="Arial" panose="020B0604020202020204" pitchFamily="34" charset="0"/>
              <a:buChar char="​"/>
              <a:defRPr sz="2800"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300"/>
              </a:spcAft>
              <a:buClrTx/>
              <a:buFont typeface="Arial" panose="020B0604020202020204" pitchFamily="34" charset="0"/>
              <a:buChar char="​"/>
              <a:defRPr sz="2800" b="1" kern="1200">
                <a:solidFill>
                  <a:schemeClr val="tx1"/>
                </a:solidFill>
                <a:latin typeface="+mn-lt"/>
                <a:ea typeface="+mn-ea"/>
                <a:cs typeface="+mn-cs"/>
              </a:defRPr>
            </a:lvl5pPr>
            <a:lvl6pPr marL="457200" indent="-339725" algn="l" defTabSz="914400" rtl="0" eaLnBrk="1" latinLnBrk="0" hangingPunct="1">
              <a:lnSpc>
                <a:spcPct val="9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600"/>
              </a:spcAft>
              <a:buFont typeface="Arial" panose="020B0604020202020204" pitchFamily="34" charset="0"/>
              <a:buChar char="​"/>
              <a:defRPr sz="5400"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600"/>
              </a:spcAft>
              <a:buFont typeface="Arial" panose="020B0604020202020204" pitchFamily="34" charset="0"/>
              <a:buChar char="​"/>
              <a:defRPr sz="66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575757"/>
                </a:solidFill>
                <a:effectLst/>
                <a:uLnTx/>
                <a:uFillTx/>
                <a:latin typeface="Verdana" panose="020B0604030504040204" pitchFamily="34" charset="0"/>
                <a:ea typeface="Verdana" panose="020B0604030504040204" pitchFamily="34" charset="0"/>
                <a:cs typeface="Verdana" panose="020B0604030504040204" pitchFamily="34" charset="0"/>
              </a:rPr>
              <a:t>COVID-19 demonstrated the need of unified efforts across Member States in addressing the biggest health challenges of our time</a:t>
            </a:r>
            <a:r>
              <a:rPr kumimoji="0" lang="en-GB" sz="1400" b="0" i="0" u="none" strike="noStrike" kern="1200" cap="none" spc="0" normalizeH="0" baseline="30000" noProof="0">
                <a:ln>
                  <a:noFill/>
                </a:ln>
                <a:solidFill>
                  <a:srgbClr val="575757"/>
                </a:solidFill>
                <a:effectLst/>
                <a:uLnTx/>
                <a:uFillTx/>
                <a:latin typeface="Verdana" panose="020B0604030504040204" pitchFamily="34" charset="0"/>
                <a:ea typeface="Verdana" panose="020B0604030504040204" pitchFamily="34" charset="0"/>
                <a:cs typeface="Verdana" panose="020B0604030504040204" pitchFamily="34" charset="0"/>
              </a:rPr>
              <a:t>1,2</a:t>
            </a:r>
            <a:r>
              <a:rPr lang="en-GB" sz="1400" baseline="30000">
                <a:solidFill>
                  <a:srgbClr val="575757"/>
                </a:solidFill>
                <a:latin typeface="Verdana" panose="020B0604030504040204" pitchFamily="34" charset="0"/>
                <a:ea typeface="Verdana" panose="020B0604030504040204" pitchFamily="34" charset="0"/>
                <a:cs typeface="Verdana" panose="020B0604030504040204" pitchFamily="34" charset="0"/>
              </a:rPr>
              <a:t> </a:t>
            </a:r>
            <a:r>
              <a:rPr lang="en-GB" sz="1400">
                <a:solidFill>
                  <a:srgbClr val="575757"/>
                </a:solidFill>
                <a:latin typeface="Verdana" panose="020B0604030504040204" pitchFamily="34" charset="0"/>
                <a:ea typeface="Verdana" panose="020B0604030504040204" pitchFamily="34" charset="0"/>
                <a:cs typeface="Verdana" panose="020B0604030504040204" pitchFamily="34" charset="0"/>
              </a:rPr>
              <a:t>– e.g., medicines/medical devices supply, digital cross-country collaboration</a:t>
            </a:r>
            <a:endParaRPr kumimoji="0" lang="en-GB" sz="1400" b="0" i="0" u="none" strike="noStrike" kern="1200" cap="none" spc="0" normalizeH="0" noProof="0">
              <a:ln>
                <a:noFill/>
              </a:ln>
              <a:solidFill>
                <a:srgbClr val="575757"/>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 name="Text Placeholder 8">
            <a:extLst>
              <a:ext uri="{FF2B5EF4-FFF2-40B4-BE49-F238E27FC236}">
                <a16:creationId xmlns:a16="http://schemas.microsoft.com/office/drawing/2014/main" id="{E431143D-4C9F-12F5-7051-361F71D941DD}"/>
              </a:ext>
            </a:extLst>
          </p:cNvPr>
          <p:cNvSpPr txBox="1">
            <a:spLocks/>
          </p:cNvSpPr>
          <p:nvPr/>
        </p:nvSpPr>
        <p:spPr>
          <a:xfrm>
            <a:off x="5181794" y="2173614"/>
            <a:ext cx="6460008" cy="1077218"/>
          </a:xfrm>
          <a:prstGeom prst="rect">
            <a:avLst/>
          </a:prstGeom>
        </p:spPr>
        <p:txBody>
          <a:bodyPr vert="horz" wrap="square" lIns="0" tIns="0" rIns="0" bIns="0" rtlCol="0" anchor="ctr">
            <a:sp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sz="2400" kern="1200">
                <a:solidFill>
                  <a:schemeClr val="tx1"/>
                </a:solidFill>
                <a:latin typeface="+mn-lt"/>
                <a:ea typeface="+mn-ea"/>
                <a:cs typeface="+mn-cs"/>
              </a:defRPr>
            </a:lvl1pPr>
            <a:lvl2pPr marL="402336" indent="-283464" algn="l" defTabSz="914400" rtl="0" eaLnBrk="1" latinLnBrk="0" hangingPunct="1">
              <a:lnSpc>
                <a:spcPct val="90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2pPr>
            <a:lvl3pPr marL="800100" indent="-285750" algn="l" defTabSz="914400" rtl="0" eaLnBrk="1" latinLnBrk="0" hangingPunct="1">
              <a:lnSpc>
                <a:spcPct val="90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2"/>
              </a:buClr>
              <a:buFont typeface="Arial" panose="020B0604020202020204" pitchFamily="34" charset="0"/>
              <a:buChar char="​"/>
              <a:defRPr sz="2800"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300"/>
              </a:spcAft>
              <a:buClrTx/>
              <a:buFont typeface="Arial" panose="020B0604020202020204" pitchFamily="34" charset="0"/>
              <a:buChar char="​"/>
              <a:defRPr sz="2800" b="1" kern="1200">
                <a:solidFill>
                  <a:schemeClr val="tx1"/>
                </a:solidFill>
                <a:latin typeface="+mn-lt"/>
                <a:ea typeface="+mn-ea"/>
                <a:cs typeface="+mn-cs"/>
              </a:defRPr>
            </a:lvl5pPr>
            <a:lvl6pPr marL="457200" indent="-339725" algn="l" defTabSz="914400" rtl="0" eaLnBrk="1" latinLnBrk="0" hangingPunct="1">
              <a:lnSpc>
                <a:spcPct val="9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600"/>
              </a:spcAft>
              <a:buFont typeface="Arial" panose="020B0604020202020204" pitchFamily="34" charset="0"/>
              <a:buChar char="​"/>
              <a:defRPr sz="5400"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600"/>
              </a:spcAft>
              <a:buFont typeface="Arial" panose="020B0604020202020204" pitchFamily="34" charset="0"/>
              <a:buChar char="​"/>
              <a:defRPr sz="66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solidFill>
                  <a:srgbClr val="575757"/>
                </a:solidFill>
                <a:latin typeface="Verdana" panose="020B0604030504040204" pitchFamily="34" charset="0"/>
                <a:ea typeface="Verdana" panose="020B0604030504040204" pitchFamily="34" charset="0"/>
                <a:cs typeface="Verdana" panose="020B0604030504040204" pitchFamily="34" charset="0"/>
              </a:rPr>
              <a:t>The European Health Union is instrumental in better preventing </a:t>
            </a:r>
            <a:br>
              <a:rPr lang="en-US" sz="1400">
                <a:solidFill>
                  <a:srgbClr val="575757"/>
                </a:solidFill>
                <a:latin typeface="Verdana" panose="020B0604030504040204" pitchFamily="34" charset="0"/>
                <a:ea typeface="Verdana" panose="020B0604030504040204" pitchFamily="34" charset="0"/>
                <a:cs typeface="Verdana" panose="020B0604030504040204" pitchFamily="34" charset="0"/>
              </a:rPr>
            </a:br>
            <a:r>
              <a:rPr lang="en-US" sz="1400">
                <a:solidFill>
                  <a:srgbClr val="575757"/>
                </a:solidFill>
                <a:latin typeface="Verdana" panose="020B0604030504040204" pitchFamily="34" charset="0"/>
                <a:ea typeface="Verdana" panose="020B0604030504040204" pitchFamily="34" charset="0"/>
                <a:cs typeface="Verdana" panose="020B0604030504040204" pitchFamily="34" charset="0"/>
              </a:rPr>
              <a:t>(non-)communicable diseases among our citizens, strengthening health system resilience</a:t>
            </a:r>
            <a:r>
              <a:rPr lang="en-US" sz="1400" baseline="30000">
                <a:solidFill>
                  <a:srgbClr val="575757"/>
                </a:solidFill>
                <a:latin typeface="Verdana" panose="020B0604030504040204" pitchFamily="34" charset="0"/>
                <a:ea typeface="Verdana" panose="020B0604030504040204" pitchFamily="34" charset="0"/>
                <a:cs typeface="Verdana" panose="020B0604030504040204" pitchFamily="34" charset="0"/>
              </a:rPr>
              <a:t>3 </a:t>
            </a:r>
            <a:r>
              <a:rPr lang="en-US" sz="1400">
                <a:solidFill>
                  <a:srgbClr val="575757"/>
                </a:solidFill>
                <a:latin typeface="Verdana" panose="020B0604030504040204" pitchFamily="34" charset="0"/>
                <a:ea typeface="Verdana" panose="020B0604030504040204" pitchFamily="34" charset="0"/>
                <a:cs typeface="Verdana" panose="020B0604030504040204" pitchFamily="34" charset="0"/>
              </a:rPr>
              <a:t>(incl. crisis preparedness, a sufficient workforce, and secure supply of medicines and medical devices), as well as driving innovation and competitiveness of the European healthcare industry</a:t>
            </a:r>
            <a:endParaRPr lang="en-GB" sz="140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Oval 38">
            <a:extLst>
              <a:ext uri="{FF2B5EF4-FFF2-40B4-BE49-F238E27FC236}">
                <a16:creationId xmlns:a16="http://schemas.microsoft.com/office/drawing/2014/main" id="{BD18899D-33DA-E5AA-8F1C-B6B611CFFD4B}"/>
              </a:ext>
            </a:extLst>
          </p:cNvPr>
          <p:cNvSpPr/>
          <p:nvPr/>
        </p:nvSpPr>
        <p:spPr>
          <a:xfrm>
            <a:off x="-211757" y="941085"/>
            <a:ext cx="5062890" cy="5062890"/>
          </a:xfrm>
          <a:prstGeom prst="ellipse">
            <a:avLst/>
          </a:prstGeom>
          <a:noFill/>
          <a:ln w="12700">
            <a:solidFill>
              <a:srgbClr val="646567">
                <a:alpha val="13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8" name="Group 17">
            <a:extLst>
              <a:ext uri="{FF2B5EF4-FFF2-40B4-BE49-F238E27FC236}">
                <a16:creationId xmlns:a16="http://schemas.microsoft.com/office/drawing/2014/main" id="{E8561D08-15E9-39FC-B785-83FC1ADB4A75}"/>
              </a:ext>
            </a:extLst>
          </p:cNvPr>
          <p:cNvGrpSpPr/>
          <p:nvPr/>
        </p:nvGrpSpPr>
        <p:grpSpPr>
          <a:xfrm>
            <a:off x="3249496" y="1019954"/>
            <a:ext cx="499444" cy="499444"/>
            <a:chOff x="3249496" y="1019954"/>
            <a:chExt cx="499444" cy="499444"/>
          </a:xfrm>
        </p:grpSpPr>
        <p:sp>
          <p:nvSpPr>
            <p:cNvPr id="6" name="Oval 5">
              <a:extLst>
                <a:ext uri="{FF2B5EF4-FFF2-40B4-BE49-F238E27FC236}">
                  <a16:creationId xmlns:a16="http://schemas.microsoft.com/office/drawing/2014/main" id="{10D45FE1-E0E0-C758-6B56-5E3B1920A4A9}"/>
                </a:ext>
              </a:extLst>
            </p:cNvPr>
            <p:cNvSpPr/>
            <p:nvPr/>
          </p:nvSpPr>
          <p:spPr>
            <a:xfrm>
              <a:off x="3249496" y="1019954"/>
              <a:ext cx="499444" cy="499444"/>
            </a:xfrm>
            <a:prstGeom prst="ellipse">
              <a:avLst/>
            </a:prstGeom>
            <a:solidFill>
              <a:srgbClr val="00449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ED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Freeform 51">
              <a:extLst>
                <a:ext uri="{FF2B5EF4-FFF2-40B4-BE49-F238E27FC236}">
                  <a16:creationId xmlns:a16="http://schemas.microsoft.com/office/drawing/2014/main" id="{DE1537D5-BB94-6315-71F7-04C480FAE8CF}"/>
                </a:ext>
              </a:extLst>
            </p:cNvPr>
            <p:cNvSpPr>
              <a:spLocks/>
            </p:cNvSpPr>
            <p:nvPr/>
          </p:nvSpPr>
          <p:spPr bwMode="auto">
            <a:xfrm>
              <a:off x="3441275" y="1125256"/>
              <a:ext cx="146578" cy="290754"/>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ED00"/>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9" name="Group 18">
            <a:extLst>
              <a:ext uri="{FF2B5EF4-FFF2-40B4-BE49-F238E27FC236}">
                <a16:creationId xmlns:a16="http://schemas.microsoft.com/office/drawing/2014/main" id="{234EEAEE-3105-21E9-EF00-4D373CCB7C7E}"/>
              </a:ext>
            </a:extLst>
          </p:cNvPr>
          <p:cNvGrpSpPr/>
          <p:nvPr/>
        </p:nvGrpSpPr>
        <p:grpSpPr>
          <a:xfrm>
            <a:off x="4454658" y="2462501"/>
            <a:ext cx="499444" cy="499444"/>
            <a:chOff x="3249496" y="1019954"/>
            <a:chExt cx="499444" cy="499444"/>
          </a:xfrm>
        </p:grpSpPr>
        <p:sp>
          <p:nvSpPr>
            <p:cNvPr id="20" name="Oval 19">
              <a:extLst>
                <a:ext uri="{FF2B5EF4-FFF2-40B4-BE49-F238E27FC236}">
                  <a16:creationId xmlns:a16="http://schemas.microsoft.com/office/drawing/2014/main" id="{F270C14D-F194-5E6A-FFF9-2A5CBBB35EFB}"/>
                </a:ext>
              </a:extLst>
            </p:cNvPr>
            <p:cNvSpPr/>
            <p:nvPr/>
          </p:nvSpPr>
          <p:spPr>
            <a:xfrm>
              <a:off x="3249496" y="1019954"/>
              <a:ext cx="499444" cy="499444"/>
            </a:xfrm>
            <a:prstGeom prst="ellipse">
              <a:avLst/>
            </a:prstGeom>
            <a:solidFill>
              <a:srgbClr val="00449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ED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 name="Freeform 51">
              <a:extLst>
                <a:ext uri="{FF2B5EF4-FFF2-40B4-BE49-F238E27FC236}">
                  <a16:creationId xmlns:a16="http://schemas.microsoft.com/office/drawing/2014/main" id="{AA2480FB-CED3-BA45-65E5-B4ED5F10D4D3}"/>
                </a:ext>
              </a:extLst>
            </p:cNvPr>
            <p:cNvSpPr>
              <a:spLocks/>
            </p:cNvSpPr>
            <p:nvPr/>
          </p:nvSpPr>
          <p:spPr bwMode="auto">
            <a:xfrm>
              <a:off x="3441275" y="1125256"/>
              <a:ext cx="146578" cy="290754"/>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ED00"/>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34" name="Rectangle 33">
            <a:hlinkClick r:id="rId6"/>
            <a:extLst>
              <a:ext uri="{FF2B5EF4-FFF2-40B4-BE49-F238E27FC236}">
                <a16:creationId xmlns:a16="http://schemas.microsoft.com/office/drawing/2014/main" id="{F9472B25-9156-EDE6-F7FE-BA22A1911ACE}"/>
              </a:ext>
            </a:extLst>
          </p:cNvPr>
          <p:cNvSpPr/>
          <p:nvPr/>
        </p:nvSpPr>
        <p:spPr>
          <a:xfrm>
            <a:off x="838200" y="6418879"/>
            <a:ext cx="1044921" cy="203133"/>
          </a:xfrm>
          <a:prstGeom prst="rect">
            <a:avLst/>
          </a:prstGeom>
          <a:no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endParaRPr>
          </a:p>
        </p:txBody>
      </p:sp>
      <p:sp>
        <p:nvSpPr>
          <p:cNvPr id="40" name="Rectangle 39">
            <a:hlinkClick r:id="rId7"/>
            <a:extLst>
              <a:ext uri="{FF2B5EF4-FFF2-40B4-BE49-F238E27FC236}">
                <a16:creationId xmlns:a16="http://schemas.microsoft.com/office/drawing/2014/main" id="{A5FF11C7-91D5-8126-6970-39E7F9A020F4}"/>
              </a:ext>
            </a:extLst>
          </p:cNvPr>
          <p:cNvSpPr/>
          <p:nvPr/>
        </p:nvSpPr>
        <p:spPr>
          <a:xfrm>
            <a:off x="1905672" y="6418879"/>
            <a:ext cx="2217081" cy="203133"/>
          </a:xfrm>
          <a:prstGeom prst="rect">
            <a:avLst/>
          </a:prstGeom>
          <a:no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endParaRPr>
          </a:p>
        </p:txBody>
      </p:sp>
      <p:sp>
        <p:nvSpPr>
          <p:cNvPr id="41" name="Rectangle 40">
            <a:hlinkClick r:id="rId8"/>
            <a:extLst>
              <a:ext uri="{FF2B5EF4-FFF2-40B4-BE49-F238E27FC236}">
                <a16:creationId xmlns:a16="http://schemas.microsoft.com/office/drawing/2014/main" id="{4AB62B72-7A94-B45E-E2EA-30E2CE3E9950}"/>
              </a:ext>
            </a:extLst>
          </p:cNvPr>
          <p:cNvSpPr/>
          <p:nvPr/>
        </p:nvSpPr>
        <p:spPr>
          <a:xfrm>
            <a:off x="4176760" y="6418879"/>
            <a:ext cx="1363962" cy="203133"/>
          </a:xfrm>
          <a:prstGeom prst="rect">
            <a:avLst/>
          </a:prstGeom>
          <a:no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endParaRPr>
          </a:p>
        </p:txBody>
      </p:sp>
      <p:sp>
        <p:nvSpPr>
          <p:cNvPr id="9" name="Rectangle 8">
            <a:hlinkClick r:id="rId8"/>
            <a:extLst>
              <a:ext uri="{FF2B5EF4-FFF2-40B4-BE49-F238E27FC236}">
                <a16:creationId xmlns:a16="http://schemas.microsoft.com/office/drawing/2014/main" id="{92D298E6-CC86-B0F4-B6B9-76C10CA970D4}"/>
              </a:ext>
            </a:extLst>
          </p:cNvPr>
          <p:cNvSpPr/>
          <p:nvPr/>
        </p:nvSpPr>
        <p:spPr>
          <a:xfrm>
            <a:off x="5700057" y="6418879"/>
            <a:ext cx="1363962" cy="203133"/>
          </a:xfrm>
          <a:prstGeom prst="rect">
            <a:avLst/>
          </a:prstGeom>
          <a:no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0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5C0B8-DFF1-8EA0-22A0-D3F62867BABA}"/>
            </a:ext>
          </a:extLst>
        </p:cNvPr>
        <p:cNvGrpSpPr/>
        <p:nvPr/>
      </p:nvGrpSpPr>
      <p:grpSpPr>
        <a:xfrm>
          <a:off x="0" y="0"/>
          <a:ext cx="0" cy="0"/>
          <a:chOff x="0" y="0"/>
          <a:chExt cx="0" cy="0"/>
        </a:xfrm>
      </p:grpSpPr>
      <p:graphicFrame>
        <p:nvGraphicFramePr>
          <p:cNvPr id="22" name="think-cell data - do not delete" hidden="1">
            <a:extLst>
              <a:ext uri="{FF2B5EF4-FFF2-40B4-BE49-F238E27FC236}">
                <a16:creationId xmlns:a16="http://schemas.microsoft.com/office/drawing/2014/main" id="{A26CA79D-5CA2-EAC3-E13A-6741E2D613E0}"/>
              </a:ext>
            </a:extLst>
          </p:cNvPr>
          <p:cNvGraphicFramePr>
            <a:graphicFrameLocks noChangeAspect="1"/>
          </p:cNvGraphicFramePr>
          <p:nvPr>
            <p:custDataLst>
              <p:tags r:id="rId1"/>
            </p:custDataLst>
            <p:extLst>
              <p:ext uri="{D42A27DB-BD31-4B8C-83A1-F6EECF244321}">
                <p14:modId xmlns:p14="http://schemas.microsoft.com/office/powerpoint/2010/main" val="33772955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22" name="think-cell data - do not delete" hidden="1">
                        <a:extLst>
                          <a:ext uri="{FF2B5EF4-FFF2-40B4-BE49-F238E27FC236}">
                            <a16:creationId xmlns:a16="http://schemas.microsoft.com/office/drawing/2014/main" id="{A26CA79D-5CA2-EAC3-E13A-6741E2D613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1" name="Picture 30">
            <a:extLst>
              <a:ext uri="{FF2B5EF4-FFF2-40B4-BE49-F238E27FC236}">
                <a16:creationId xmlns:a16="http://schemas.microsoft.com/office/drawing/2014/main" id="{AC66447B-134D-4D1F-3C2C-B110FE9C6E1C}"/>
              </a:ext>
            </a:extLst>
          </p:cNvPr>
          <p:cNvPicPr>
            <a:picLocks noChangeAspect="1"/>
          </p:cNvPicPr>
          <p:nvPr/>
        </p:nvPicPr>
        <p:blipFill rotWithShape="1">
          <a:blip r:embed="rId5" cstate="print">
            <a:alphaModFix amt="20000"/>
            <a:extLst>
              <a:ext uri="{28A0092B-C50C-407E-A947-70E740481C1C}">
                <a14:useLocalDpi xmlns:a14="http://schemas.microsoft.com/office/drawing/2010/main"/>
              </a:ext>
            </a:extLst>
          </a:blip>
          <a:srcRect r="-622"/>
          <a:stretch/>
        </p:blipFill>
        <p:spPr>
          <a:xfrm>
            <a:off x="199743" y="-1"/>
            <a:ext cx="8429908" cy="6858001"/>
          </a:xfrm>
          <a:prstGeom prst="rect">
            <a:avLst/>
          </a:prstGeom>
        </p:spPr>
      </p:pic>
      <p:sp>
        <p:nvSpPr>
          <p:cNvPr id="39" name="Rectangle 38">
            <a:extLst>
              <a:ext uri="{FF2B5EF4-FFF2-40B4-BE49-F238E27FC236}">
                <a16:creationId xmlns:a16="http://schemas.microsoft.com/office/drawing/2014/main" id="{0C9F5109-3C3F-3190-9E29-83EB04667521}"/>
              </a:ext>
            </a:extLst>
          </p:cNvPr>
          <p:cNvSpPr/>
          <p:nvPr/>
        </p:nvSpPr>
        <p:spPr>
          <a:xfrm>
            <a:off x="5743575" y="7576"/>
            <a:ext cx="2886076" cy="6858001"/>
          </a:xfrm>
          <a:prstGeom prst="rect">
            <a:avLst/>
          </a:prstGeom>
          <a:gradFill>
            <a:gsLst>
              <a:gs pos="0">
                <a:schemeClr val="bg1">
                  <a:alpha val="0"/>
                </a:schemeClr>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549B5E-E8C3-9698-E0C3-5E55296D66FD}"/>
              </a:ext>
            </a:extLst>
          </p:cNvPr>
          <p:cNvSpPr>
            <a:spLocks noGrp="1"/>
          </p:cNvSpPr>
          <p:nvPr>
            <p:ph type="title"/>
          </p:nvPr>
        </p:nvSpPr>
        <p:spPr>
          <a:xfrm>
            <a:off x="838200" y="365125"/>
            <a:ext cx="10515600" cy="757130"/>
          </a:xfrm>
        </p:spPr>
        <p:txBody>
          <a:bodyPr vert="horz"/>
          <a:lstStyle/>
          <a:p>
            <a:r>
              <a:rPr lang="en-GB" b="1"/>
              <a:t>Stakeholders |</a:t>
            </a:r>
            <a:r>
              <a:rPr lang="en-GB"/>
              <a:t> Fellows are at the core of the health professional community, embedded in a network of multiple supporting actors</a:t>
            </a:r>
            <a:endParaRPr lang="en-US"/>
          </a:p>
        </p:txBody>
      </p:sp>
      <p:sp>
        <p:nvSpPr>
          <p:cNvPr id="38" name="Slide Number Placeholder 5">
            <a:extLst>
              <a:ext uri="{FF2B5EF4-FFF2-40B4-BE49-F238E27FC236}">
                <a16:creationId xmlns:a16="http://schemas.microsoft.com/office/drawing/2014/main" id="{79FB6D3F-4503-3739-1182-0C0EF0D504A5}"/>
              </a:ext>
            </a:extLst>
          </p:cNvPr>
          <p:cNvSpPr>
            <a:spLocks noGrp="1"/>
          </p:cNvSpPr>
          <p:nvPr>
            <p:ph type="sldNum" sz="quarter" idx="12"/>
          </p:nvPr>
        </p:nvSpPr>
        <p:spPr>
          <a:xfrm>
            <a:off x="11641802" y="6400413"/>
            <a:ext cx="282449" cy="276999"/>
          </a:xfr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800" b="0" i="0" u="none" strike="noStrike" kern="1200" cap="none" spc="0" normalizeH="0" baseline="0" noProof="0" dirty="0">
                <a:ln>
                  <a:noFill/>
                </a:ln>
                <a:solidFill>
                  <a:prstClr val="black">
                    <a:tint val="82000"/>
                  </a:prstClr>
                </a:solidFill>
                <a:effectLst/>
                <a:uLnTx/>
                <a:uFillTx/>
                <a:latin typeface="Verdana" panose="020B0604030504040204" pitchFamily="34" charset="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prstClr val="black">
                  <a:tint val="82000"/>
                </a:prstClr>
              </a:solidFill>
              <a:effectLst/>
              <a:uLnTx/>
              <a:uFillTx/>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87EF0B01-9696-9EE1-850E-AF55EEA72AC9}"/>
              </a:ext>
            </a:extLst>
          </p:cNvPr>
          <p:cNvSpPr txBox="1"/>
          <p:nvPr/>
        </p:nvSpPr>
        <p:spPr>
          <a:xfrm>
            <a:off x="5528118" y="1477126"/>
            <a:ext cx="6396134" cy="769441"/>
          </a:xfrm>
          <a:prstGeom prst="rect">
            <a:avLst/>
          </a:prstGeom>
          <a:noFill/>
        </p:spPr>
        <p:txBody>
          <a:bodyPr wrap="square" lIns="10800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4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27 fellows from all Member States in 1</a:t>
            </a:r>
            <a:r>
              <a:rPr kumimoji="0" lang="en-US" sz="1400" b="1" i="0" u="none" strike="noStrike" kern="1200" cap="none" spc="0" normalizeH="0" baseline="3000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st</a:t>
            </a:r>
            <a:r>
              <a:rPr kumimoji="0" lang="en-US" sz="14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year cohort</a:t>
            </a:r>
            <a:endParaRPr kumimoji="0" lang="en-US" sz="1400" b="1" i="0" u="none" strike="noStrike" kern="1200" cap="none" spc="0" normalizeH="0" baseline="3000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24000" lvl="1" indent="-216000">
              <a:buClr>
                <a:schemeClr val="tx2"/>
              </a:buClr>
              <a:buSzPct val="100000"/>
              <a:buFont typeface="Trebuchet MS" panose="020B0603020202020204" pitchFamily="34" charset="0"/>
              <a:buChar char="•"/>
              <a:defRPr/>
            </a:pPr>
            <a:r>
              <a:rPr lang="en-US" sz="1200" dirty="0">
                <a:solidFill>
                  <a:srgbClr val="575757">
                    <a:lumMod val="100000"/>
                  </a:srgbClr>
                </a:solidFill>
                <a:latin typeface="Verdana" panose="020B0604030504040204" pitchFamily="34" charset="0"/>
                <a:ea typeface="Verdana" panose="020B0604030504040204" pitchFamily="34" charset="0"/>
              </a:rPr>
              <a:t>One mid-career professional from each Ministry of Health</a:t>
            </a:r>
          </a:p>
          <a:p>
            <a:pPr marL="324000" lvl="1" indent="-216000">
              <a:buClr>
                <a:schemeClr val="tx2"/>
              </a:buClr>
              <a:buSzPct val="100000"/>
              <a:buFont typeface="Trebuchet MS" panose="020B0603020202020204" pitchFamily="34" charset="0"/>
              <a:buChar char="•"/>
              <a:defRPr/>
            </a:pPr>
            <a:r>
              <a:rPr lang="en-US" sz="1200" dirty="0">
                <a:solidFill>
                  <a:srgbClr val="575757">
                    <a:lumMod val="100000"/>
                  </a:srgbClr>
                </a:solidFill>
                <a:latin typeface="Verdana" panose="020B0604030504040204" pitchFamily="34" charset="0"/>
                <a:ea typeface="Verdana" panose="020B0604030504040204" pitchFamily="34" charset="0"/>
              </a:rPr>
              <a:t>Present core of academy as 1</a:t>
            </a:r>
            <a:r>
              <a:rPr lang="en-US" sz="1200" baseline="30000" dirty="0">
                <a:solidFill>
                  <a:srgbClr val="575757">
                    <a:lumMod val="100000"/>
                  </a:srgbClr>
                </a:solidFill>
                <a:latin typeface="Verdana" panose="020B0604030504040204" pitchFamily="34" charset="0"/>
                <a:ea typeface="Verdana" panose="020B0604030504040204" pitchFamily="34" charset="0"/>
              </a:rPr>
              <a:t>st</a:t>
            </a:r>
            <a:r>
              <a:rPr lang="en-US" sz="1200" dirty="0">
                <a:solidFill>
                  <a:srgbClr val="575757">
                    <a:lumMod val="100000"/>
                  </a:srgbClr>
                </a:solidFill>
                <a:latin typeface="Verdana" panose="020B0604030504040204" pitchFamily="34" charset="0"/>
                <a:ea typeface="Verdana" panose="020B0604030504040204" pitchFamily="34" charset="0"/>
              </a:rPr>
              <a:t> cohort – later become alumni/pot. mentors</a:t>
            </a:r>
          </a:p>
          <a:p>
            <a:pPr marL="324000" lvl="1" indent="-216000">
              <a:buClr>
                <a:schemeClr val="tx2"/>
              </a:buClr>
              <a:buSzPct val="100000"/>
              <a:buFont typeface="Trebuchet MS" panose="020B0603020202020204" pitchFamily="34" charset="0"/>
              <a:buChar char="•"/>
              <a:defRPr/>
            </a:pPr>
            <a:r>
              <a:rPr lang="en-US" sz="1200" dirty="0">
                <a:solidFill>
                  <a:srgbClr val="575757">
                    <a:lumMod val="100000"/>
                  </a:srgbClr>
                </a:solidFill>
                <a:latin typeface="Verdana" panose="020B0604030504040204" pitchFamily="34" charset="0"/>
                <a:ea typeface="Verdana" panose="020B0604030504040204" pitchFamily="34" charset="0"/>
              </a:rPr>
              <a:t>Additional and pot. larger cohorts of fellows in the years to come</a:t>
            </a:r>
          </a:p>
        </p:txBody>
      </p:sp>
      <p:sp>
        <p:nvSpPr>
          <p:cNvPr id="9" name="TextBox 8">
            <a:extLst>
              <a:ext uri="{FF2B5EF4-FFF2-40B4-BE49-F238E27FC236}">
                <a16:creationId xmlns:a16="http://schemas.microsoft.com/office/drawing/2014/main" id="{17B557FE-B7E1-CDE9-432D-98EC72E3CDF3}"/>
              </a:ext>
            </a:extLst>
          </p:cNvPr>
          <p:cNvSpPr txBox="1"/>
          <p:nvPr/>
        </p:nvSpPr>
        <p:spPr>
          <a:xfrm>
            <a:off x="5528118" y="2464459"/>
            <a:ext cx="6396134" cy="769441"/>
          </a:xfrm>
          <a:prstGeom prst="rect">
            <a:avLst/>
          </a:prstGeom>
          <a:noFill/>
        </p:spPr>
        <p:txBody>
          <a:bodyPr wrap="square" lIns="10800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4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27 mentors, ideally from all Member States</a:t>
            </a:r>
          </a:p>
          <a:p>
            <a:pPr marL="324000" lvl="1" indent="-216000">
              <a:buClr>
                <a:schemeClr val="tx2"/>
              </a:buClr>
              <a:buSzPct val="100000"/>
              <a:buFont typeface="Trebuchet MS" panose="020B0603020202020204" pitchFamily="34" charset="0"/>
              <a:buChar char="•"/>
              <a:defRPr/>
            </a:pPr>
            <a:r>
              <a:rPr lang="en-US" sz="1200">
                <a:solidFill>
                  <a:srgbClr val="575757">
                    <a:lumMod val="100000"/>
                  </a:srgbClr>
                </a:solidFill>
                <a:latin typeface="Verdana" panose="020B0604030504040204" pitchFamily="34" charset="0"/>
                <a:ea typeface="Verdana" panose="020B0604030504040204" pitchFamily="34" charset="0"/>
              </a:rPr>
              <a:t>One senior leader from each Ministry of Health or national health agency</a:t>
            </a:r>
          </a:p>
          <a:p>
            <a:pPr marL="324000" lvl="1" indent="-216000">
              <a:buClr>
                <a:schemeClr val="tx2"/>
              </a:buClr>
              <a:buSzPct val="100000"/>
              <a:buFont typeface="Trebuchet MS" panose="020B0603020202020204" pitchFamily="34" charset="0"/>
              <a:buChar char="•"/>
              <a:defRPr/>
            </a:pPr>
            <a:r>
              <a:rPr lang="en-US" sz="1200">
                <a:solidFill>
                  <a:srgbClr val="575757">
                    <a:lumMod val="100000"/>
                  </a:srgbClr>
                </a:solidFill>
                <a:latin typeface="Verdana" panose="020B0604030504040204" pitchFamily="34" charset="0"/>
                <a:ea typeface="Verdana" panose="020B0604030504040204" pitchFamily="34" charset="0"/>
              </a:rPr>
              <a:t>Mentors can also come from EU institutions</a:t>
            </a:r>
            <a:r>
              <a:rPr lang="en-US" sz="1200" baseline="30000">
                <a:solidFill>
                  <a:srgbClr val="575757">
                    <a:lumMod val="100000"/>
                  </a:srgbClr>
                </a:solidFill>
                <a:latin typeface="Verdana" panose="020B0604030504040204" pitchFamily="34" charset="0"/>
                <a:ea typeface="Verdana" panose="020B0604030504040204" pitchFamily="34" charset="0"/>
              </a:rPr>
              <a:t>1</a:t>
            </a:r>
            <a:endParaRPr lang="en-US" sz="1200">
              <a:solidFill>
                <a:srgbClr val="575757">
                  <a:lumMod val="100000"/>
                </a:srgbClr>
              </a:solidFill>
              <a:latin typeface="Verdana" panose="020B0604030504040204" pitchFamily="34" charset="0"/>
              <a:ea typeface="Verdana" panose="020B0604030504040204" pitchFamily="34" charset="0"/>
            </a:endParaRPr>
          </a:p>
          <a:p>
            <a:pPr marL="324000" lvl="1" indent="-216000">
              <a:buClr>
                <a:schemeClr val="tx2"/>
              </a:buClr>
              <a:buSzPct val="100000"/>
              <a:buFont typeface="Trebuchet MS" panose="020B0603020202020204" pitchFamily="34" charset="0"/>
              <a:buChar char="•"/>
              <a:defRPr/>
            </a:pPr>
            <a:r>
              <a:rPr lang="en-US" sz="1200">
                <a:solidFill>
                  <a:srgbClr val="575757">
                    <a:lumMod val="100000"/>
                  </a:srgbClr>
                </a:solidFill>
                <a:latin typeface="Verdana" panose="020B0604030504040204" pitchFamily="34" charset="0"/>
                <a:ea typeface="Verdana" panose="020B0604030504040204" pitchFamily="34" charset="0"/>
              </a:rPr>
              <a:t>Support the fellows in their learning experience</a:t>
            </a:r>
          </a:p>
        </p:txBody>
      </p:sp>
      <p:sp>
        <p:nvSpPr>
          <p:cNvPr id="15" name="TextBox 14">
            <a:extLst>
              <a:ext uri="{FF2B5EF4-FFF2-40B4-BE49-F238E27FC236}">
                <a16:creationId xmlns:a16="http://schemas.microsoft.com/office/drawing/2014/main" id="{D889833A-1C54-BAA0-EF92-53B6E91FB307}"/>
              </a:ext>
            </a:extLst>
          </p:cNvPr>
          <p:cNvSpPr txBox="1"/>
          <p:nvPr/>
        </p:nvSpPr>
        <p:spPr>
          <a:xfrm>
            <a:off x="5528118" y="3451792"/>
            <a:ext cx="6396134" cy="769441"/>
          </a:xfrm>
          <a:prstGeom prst="rect">
            <a:avLst/>
          </a:prstGeom>
          <a:noFill/>
        </p:spPr>
        <p:txBody>
          <a:bodyPr wrap="square" lIns="10800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lang="en-GB" sz="1400" b="1" dirty="0">
                <a:solidFill>
                  <a:srgbClr val="004494"/>
                </a:solidFill>
                <a:latin typeface="Verdana" panose="020B0604030504040204" pitchFamily="34" charset="0"/>
                <a:ea typeface="Verdana" panose="020B0604030504040204" pitchFamily="34" charset="0"/>
                <a:cs typeface="Verdana" panose="020B0604030504040204" pitchFamily="34" charset="0"/>
              </a:rPr>
              <a:t>Advisory Board</a:t>
            </a:r>
            <a:endParaRPr kumimoji="0" lang="en-GB" sz="14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24000" marR="0" lvl="1" indent="-216000" algn="l" defTabSz="914400" rtl="0" eaLnBrk="1" fontAlgn="auto" latinLnBrk="0" hangingPunct="1">
              <a:lnSpc>
                <a:spcPct val="100000"/>
              </a:lnSpc>
              <a:spcBef>
                <a:spcPts val="0"/>
              </a:spcBef>
              <a:spcAft>
                <a:spcPts val="0"/>
              </a:spcAft>
              <a:buClr>
                <a:srgbClr val="0E2841"/>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575757">
                    <a:lumMod val="100000"/>
                  </a:srgbClr>
                </a:solidFill>
                <a:effectLst/>
                <a:uLnTx/>
                <a:uFillTx/>
                <a:latin typeface="Verdana" panose="020B0604030504040204" pitchFamily="34" charset="0"/>
                <a:ea typeface="Verdana" panose="020B0604030504040204" pitchFamily="34" charset="0"/>
                <a:cs typeface="+mn-cs"/>
              </a:rPr>
              <a:t>Nominated senior EU health stakeholders (e.g., from </a:t>
            </a:r>
            <a:r>
              <a:rPr lang="en-US" sz="1200" dirty="0">
                <a:solidFill>
                  <a:srgbClr val="575757">
                    <a:lumMod val="100000"/>
                  </a:srgbClr>
                </a:solidFill>
                <a:latin typeface="Verdana" panose="020B0604030504040204" pitchFamily="34" charset="0"/>
                <a:ea typeface="Verdana" panose="020B0604030504040204" pitchFamily="34" charset="0"/>
              </a:rPr>
              <a:t>MS, DG SANTE, others) </a:t>
            </a:r>
          </a:p>
          <a:p>
            <a:pPr marL="324000" marR="0" lvl="1" indent="-216000" algn="l" defTabSz="914400" rtl="0" eaLnBrk="1" fontAlgn="auto" latinLnBrk="0" hangingPunct="1">
              <a:lnSpc>
                <a:spcPct val="100000"/>
              </a:lnSpc>
              <a:spcBef>
                <a:spcPts val="0"/>
              </a:spcBef>
              <a:spcAft>
                <a:spcPts val="0"/>
              </a:spcAft>
              <a:buClr>
                <a:srgbClr val="0E2841"/>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575757">
                    <a:lumMod val="100000"/>
                  </a:srgbClr>
                </a:solidFill>
                <a:effectLst/>
                <a:uLnTx/>
                <a:uFillTx/>
                <a:latin typeface="Verdana" panose="020B0604030504040204" pitchFamily="34" charset="0"/>
                <a:ea typeface="Verdana" panose="020B0604030504040204" pitchFamily="34" charset="0"/>
                <a:cs typeface="+mn-cs"/>
              </a:rPr>
              <a:t>Provide strategic advice and guidance on</a:t>
            </a:r>
            <a:r>
              <a:rPr lang="en-US" sz="1200" dirty="0">
                <a:solidFill>
                  <a:srgbClr val="575757">
                    <a:lumMod val="100000"/>
                  </a:srgbClr>
                </a:solidFill>
                <a:latin typeface="Verdana" panose="020B0604030504040204" pitchFamily="34" charset="0"/>
                <a:ea typeface="Verdana" panose="020B0604030504040204" pitchFamily="34" charset="0"/>
              </a:rPr>
              <a:t> the</a:t>
            </a:r>
            <a:r>
              <a:rPr kumimoji="0" lang="en-US" sz="1200" b="0" i="0" u="none" strike="noStrike" kern="1200" cap="none" spc="0" normalizeH="0" baseline="0" noProof="0" dirty="0">
                <a:ln>
                  <a:noFill/>
                </a:ln>
                <a:solidFill>
                  <a:srgbClr val="575757">
                    <a:lumMod val="100000"/>
                  </a:srgbClr>
                </a:solidFill>
                <a:effectLst/>
                <a:uLnTx/>
                <a:uFillTx/>
                <a:latin typeface="Verdana" panose="020B0604030504040204" pitchFamily="34" charset="0"/>
                <a:ea typeface="Verdana" panose="020B0604030504040204" pitchFamily="34" charset="0"/>
                <a:cs typeface="+mn-cs"/>
              </a:rPr>
              <a:t> academy </a:t>
            </a:r>
            <a:r>
              <a:rPr kumimoji="0" lang="en-US" sz="1200" b="0" i="0" u="none" strike="noStrike" kern="1200" cap="none" spc="0" normalizeH="0" baseline="0" noProof="0" dirty="0" err="1">
                <a:ln>
                  <a:noFill/>
                </a:ln>
                <a:solidFill>
                  <a:srgbClr val="575757">
                    <a:lumMod val="100000"/>
                  </a:srgbClr>
                </a:solidFill>
                <a:effectLst/>
                <a:uLnTx/>
                <a:uFillTx/>
                <a:latin typeface="Verdana" panose="020B0604030504040204" pitchFamily="34" charset="0"/>
                <a:ea typeface="Verdana" panose="020B0604030504040204" pitchFamily="34" charset="0"/>
                <a:cs typeface="+mn-cs"/>
              </a:rPr>
              <a:t>programme</a:t>
            </a:r>
            <a:endParaRPr kumimoji="0" lang="en-US" sz="1200" b="0" i="0" u="none" strike="noStrike" kern="1200" cap="none" spc="0" normalizeH="0" baseline="0" noProof="0" dirty="0">
              <a:ln>
                <a:noFill/>
              </a:ln>
              <a:solidFill>
                <a:srgbClr val="575757">
                  <a:lumMod val="100000"/>
                </a:srgbClr>
              </a:solidFill>
              <a:effectLst/>
              <a:uLnTx/>
              <a:uFillTx/>
              <a:latin typeface="Verdana" panose="020B0604030504040204" pitchFamily="34" charset="0"/>
              <a:ea typeface="Verdana" panose="020B0604030504040204" pitchFamily="34" charset="0"/>
              <a:cs typeface="+mn-cs"/>
            </a:endParaRPr>
          </a:p>
          <a:p>
            <a:pPr marL="324000" marR="0" lvl="1" indent="-216000" algn="l" defTabSz="914400" rtl="0" eaLnBrk="1" fontAlgn="auto" latinLnBrk="0" hangingPunct="1">
              <a:lnSpc>
                <a:spcPct val="100000"/>
              </a:lnSpc>
              <a:spcBef>
                <a:spcPts val="0"/>
              </a:spcBef>
              <a:spcAft>
                <a:spcPts val="0"/>
              </a:spcAft>
              <a:buClr>
                <a:srgbClr val="0E2841"/>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575757">
                    <a:lumMod val="100000"/>
                  </a:srgbClr>
                </a:solidFill>
                <a:effectLst/>
                <a:uLnTx/>
                <a:uFillTx/>
                <a:latin typeface="Verdana" panose="020B0604030504040204" pitchFamily="34" charset="0"/>
                <a:ea typeface="Verdana" panose="020B0604030504040204" pitchFamily="34" charset="0"/>
                <a:cs typeface="Verdana" panose="020B0604030504040204" pitchFamily="34" charset="0"/>
              </a:rPr>
              <a:t>Evaluate academy outcomes</a:t>
            </a:r>
          </a:p>
        </p:txBody>
      </p:sp>
      <p:sp>
        <p:nvSpPr>
          <p:cNvPr id="11" name="TextBox 10">
            <a:extLst>
              <a:ext uri="{FF2B5EF4-FFF2-40B4-BE49-F238E27FC236}">
                <a16:creationId xmlns:a16="http://schemas.microsoft.com/office/drawing/2014/main" id="{40170897-3A49-4990-0312-26A6184A3D11}"/>
              </a:ext>
            </a:extLst>
          </p:cNvPr>
          <p:cNvSpPr txBox="1"/>
          <p:nvPr/>
        </p:nvSpPr>
        <p:spPr>
          <a:xfrm>
            <a:off x="5528118" y="5426458"/>
            <a:ext cx="6396134" cy="769441"/>
          </a:xfrm>
          <a:prstGeom prst="rect">
            <a:avLst/>
          </a:prstGeom>
          <a:noFill/>
        </p:spPr>
        <p:txBody>
          <a:bodyPr wrap="square" lIns="10800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lang="en-US" sz="1400" b="1" dirty="0">
                <a:solidFill>
                  <a:srgbClr val="004494"/>
                </a:solidFill>
                <a:latin typeface="Verdana" panose="020B0604030504040204" pitchFamily="34" charset="0"/>
                <a:ea typeface="Verdana" panose="020B0604030504040204" pitchFamily="34" charset="0"/>
                <a:cs typeface="Verdana" panose="020B0604030504040204" pitchFamily="34" charset="0"/>
              </a:rPr>
              <a:t>Academy enabling structure</a:t>
            </a:r>
            <a:endParaRPr kumimoji="0" lang="en-US" sz="14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24000" marR="0" lvl="1" indent="-216000" algn="l" defTabSz="914400" rtl="0" eaLnBrk="1" fontAlgn="auto" latinLnBrk="0" hangingPunct="1">
              <a:lnSpc>
                <a:spcPct val="100000"/>
              </a:lnSpc>
              <a:spcBef>
                <a:spcPts val="0"/>
              </a:spcBef>
              <a:spcAft>
                <a:spcPts val="0"/>
              </a:spcAft>
              <a:buClr>
                <a:srgbClr val="0E2841"/>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575757">
                    <a:lumMod val="100000"/>
                  </a:srgbClr>
                </a:solidFill>
                <a:effectLst/>
                <a:uLnTx/>
                <a:uFillTx/>
                <a:latin typeface="Verdana" panose="020B0604030504040204" pitchFamily="34" charset="0"/>
                <a:ea typeface="Verdana" panose="020B0604030504040204" pitchFamily="34" charset="0"/>
                <a:cs typeface="+mn-cs"/>
              </a:rPr>
              <a:t>DG SANTE and </a:t>
            </a:r>
            <a:r>
              <a:rPr kumimoji="0" lang="en-US" sz="1200" b="0" i="0" u="none" strike="noStrike" kern="1200" cap="none" spc="0" normalizeH="0" baseline="0" noProof="0" dirty="0" err="1">
                <a:ln>
                  <a:noFill/>
                </a:ln>
                <a:solidFill>
                  <a:srgbClr val="575757">
                    <a:lumMod val="100000"/>
                  </a:srgbClr>
                </a:solidFill>
                <a:effectLst/>
                <a:uLnTx/>
                <a:uFillTx/>
                <a:latin typeface="Verdana" panose="020B0604030504040204" pitchFamily="34" charset="0"/>
                <a:ea typeface="Verdana" panose="020B0604030504040204" pitchFamily="34" charset="0"/>
                <a:cs typeface="+mn-cs"/>
              </a:rPr>
              <a:t>HaDEA</a:t>
            </a:r>
            <a:r>
              <a:rPr kumimoji="0" lang="en-US" sz="1200" b="0" i="0" u="none" strike="noStrike" kern="1200" cap="none" spc="0" normalizeH="0" baseline="0" noProof="0" dirty="0">
                <a:ln>
                  <a:noFill/>
                </a:ln>
                <a:solidFill>
                  <a:srgbClr val="575757">
                    <a:lumMod val="100000"/>
                  </a:srgbClr>
                </a:solidFill>
                <a:effectLst/>
                <a:uLnTx/>
                <a:uFillTx/>
                <a:latin typeface="Verdana" panose="020B0604030504040204" pitchFamily="34" charset="0"/>
                <a:ea typeface="Verdana" panose="020B0604030504040204" pitchFamily="34" charset="0"/>
                <a:cs typeface="+mn-cs"/>
              </a:rPr>
              <a:t> as founder and orchestrator of the academy</a:t>
            </a:r>
          </a:p>
          <a:p>
            <a:pPr marL="324000" marR="0" lvl="1" indent="-216000" algn="l" defTabSz="914400" rtl="0" eaLnBrk="1" fontAlgn="auto" latinLnBrk="0" hangingPunct="1">
              <a:lnSpc>
                <a:spcPct val="100000"/>
              </a:lnSpc>
              <a:spcBef>
                <a:spcPts val="0"/>
              </a:spcBef>
              <a:spcAft>
                <a:spcPts val="0"/>
              </a:spcAft>
              <a:buClr>
                <a:srgbClr val="0E2841"/>
              </a:buClr>
              <a:buSzPct val="100000"/>
              <a:buFont typeface="Trebuchet MS" panose="020B0603020202020204" pitchFamily="34" charset="0"/>
              <a:buChar char="•"/>
              <a:tabLst/>
              <a:defRPr/>
            </a:pPr>
            <a:r>
              <a:rPr lang="en-US" sz="1200" dirty="0">
                <a:solidFill>
                  <a:srgbClr val="575757">
                    <a:lumMod val="100000"/>
                  </a:srgbClr>
                </a:solidFill>
                <a:latin typeface="Verdana" panose="020B0604030504040204" pitchFamily="34" charset="0"/>
                <a:ea typeface="Verdana" panose="020B0604030504040204" pitchFamily="34" charset="0"/>
              </a:rPr>
              <a:t>Supported via group led by Boston Consulting Group (BCG), incl. the Centre for Public Impact (CPI), CEPS, </a:t>
            </a:r>
            <a:r>
              <a:rPr lang="en-US" sz="1200" dirty="0" err="1">
                <a:solidFill>
                  <a:srgbClr val="575757">
                    <a:lumMod val="100000"/>
                  </a:srgbClr>
                </a:solidFill>
                <a:latin typeface="Verdana" panose="020B0604030504040204" pitchFamily="34" charset="0"/>
                <a:ea typeface="Verdana" panose="020B0604030504040204" pitchFamily="34" charset="0"/>
              </a:rPr>
              <a:t>Hertie</a:t>
            </a:r>
            <a:r>
              <a:rPr lang="en-US" sz="1200" dirty="0">
                <a:solidFill>
                  <a:srgbClr val="575757">
                    <a:lumMod val="100000"/>
                  </a:srgbClr>
                </a:solidFill>
                <a:latin typeface="Verdana" panose="020B0604030504040204" pitchFamily="34" charset="0"/>
                <a:ea typeface="Verdana" panose="020B0604030504040204" pitchFamily="34" charset="0"/>
              </a:rPr>
              <a:t> School, Milan University</a:t>
            </a:r>
            <a:endParaRPr kumimoji="0" lang="en-US" sz="1200" b="0" i="0" u="none" strike="noStrike" kern="1200" cap="none" spc="0" normalizeH="0" baseline="0" noProof="0" dirty="0">
              <a:ln>
                <a:noFill/>
              </a:ln>
              <a:solidFill>
                <a:srgbClr val="575757">
                  <a:lumMod val="10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Oval 12">
            <a:extLst>
              <a:ext uri="{FF2B5EF4-FFF2-40B4-BE49-F238E27FC236}">
                <a16:creationId xmlns:a16="http://schemas.microsoft.com/office/drawing/2014/main" id="{86D0B40D-9875-3414-A2C1-7FB11181000F}"/>
              </a:ext>
            </a:extLst>
          </p:cNvPr>
          <p:cNvSpPr>
            <a:spLocks noChangeAspect="1"/>
          </p:cNvSpPr>
          <p:nvPr/>
        </p:nvSpPr>
        <p:spPr>
          <a:xfrm>
            <a:off x="-838441" y="1561859"/>
            <a:ext cx="5803453" cy="5803453"/>
          </a:xfrm>
          <a:prstGeom prst="ellipse">
            <a:avLst/>
          </a:prstGeom>
          <a:noFill/>
          <a:ln w="6350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1"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endParaRPr>
          </a:p>
        </p:txBody>
      </p:sp>
      <p:sp>
        <p:nvSpPr>
          <p:cNvPr id="14" name="Oval 13">
            <a:extLst>
              <a:ext uri="{FF2B5EF4-FFF2-40B4-BE49-F238E27FC236}">
                <a16:creationId xmlns:a16="http://schemas.microsoft.com/office/drawing/2014/main" id="{00BE41B5-B35E-BF10-88FC-B8BC8BBB8619}"/>
              </a:ext>
            </a:extLst>
          </p:cNvPr>
          <p:cNvSpPr>
            <a:spLocks noChangeAspect="1"/>
          </p:cNvSpPr>
          <p:nvPr/>
        </p:nvSpPr>
        <p:spPr>
          <a:xfrm>
            <a:off x="-404527" y="1995773"/>
            <a:ext cx="4935626" cy="4935626"/>
          </a:xfrm>
          <a:prstGeom prst="ellipse">
            <a:avLst/>
          </a:prstGeom>
          <a:noFill/>
          <a:ln w="6350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1"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endParaRPr>
          </a:p>
        </p:txBody>
      </p:sp>
      <p:sp>
        <p:nvSpPr>
          <p:cNvPr id="29" name="Oval 28">
            <a:extLst>
              <a:ext uri="{FF2B5EF4-FFF2-40B4-BE49-F238E27FC236}">
                <a16:creationId xmlns:a16="http://schemas.microsoft.com/office/drawing/2014/main" id="{2AB228D3-08C3-04C9-0588-F2F78791EC34}"/>
              </a:ext>
            </a:extLst>
          </p:cNvPr>
          <p:cNvSpPr>
            <a:spLocks noChangeAspect="1"/>
          </p:cNvSpPr>
          <p:nvPr/>
        </p:nvSpPr>
        <p:spPr>
          <a:xfrm>
            <a:off x="372717" y="2773017"/>
            <a:ext cx="3381137" cy="3381137"/>
          </a:xfrm>
          <a:prstGeom prst="ellipse">
            <a:avLst/>
          </a:prstGeom>
          <a:noFill/>
          <a:ln w="63500"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srgbClr val="E71C57"/>
              </a:solidFill>
              <a:effectLst/>
              <a:uLnTx/>
              <a:uFillTx/>
              <a:latin typeface="Trebuchet MS"/>
              <a:ea typeface="+mn-ea"/>
              <a:cs typeface="+mn-cs"/>
            </a:endParaRPr>
          </a:p>
        </p:txBody>
      </p:sp>
      <p:sp>
        <p:nvSpPr>
          <p:cNvPr id="30" name="Oval 29">
            <a:extLst>
              <a:ext uri="{FF2B5EF4-FFF2-40B4-BE49-F238E27FC236}">
                <a16:creationId xmlns:a16="http://schemas.microsoft.com/office/drawing/2014/main" id="{D3AE8712-8FD9-417A-9418-C206558FE626}"/>
              </a:ext>
            </a:extLst>
          </p:cNvPr>
          <p:cNvSpPr>
            <a:spLocks noChangeAspect="1"/>
          </p:cNvSpPr>
          <p:nvPr/>
        </p:nvSpPr>
        <p:spPr>
          <a:xfrm>
            <a:off x="715692" y="3115992"/>
            <a:ext cx="2695187" cy="2695187"/>
          </a:xfrm>
          <a:prstGeom prst="ellipse">
            <a:avLst/>
          </a:prstGeom>
          <a:solidFill>
            <a:srgbClr val="004494"/>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1000"/>
              </a:spcAft>
              <a:buClrTx/>
              <a:buSzTx/>
              <a:buFontTx/>
              <a:buNone/>
              <a:tabLst/>
              <a:defRPr/>
            </a:pPr>
            <a:r>
              <a:rPr kumimoji="0" lang="en-US" sz="1900" b="0" i="0" u="none" strike="noStrike" kern="1200" cap="none" spc="0" normalizeH="0" baseline="0" noProof="0">
                <a:ln>
                  <a:noFill/>
                </a:ln>
                <a:solidFill>
                  <a:srgbClr val="FFED00"/>
                </a:solidFill>
                <a:effectLst/>
                <a:uLnTx/>
                <a:uFillTx/>
                <a:latin typeface="Verdana" panose="020B0604030504040204" pitchFamily="34" charset="0"/>
                <a:ea typeface="Verdana" panose="020B0604030504040204" pitchFamily="34" charset="0"/>
              </a:rPr>
              <a:t>Pan-EU community of health policymakers</a:t>
            </a:r>
          </a:p>
        </p:txBody>
      </p:sp>
      <p:cxnSp>
        <p:nvCxnSpPr>
          <p:cNvPr id="41" name="Straight Connector 40">
            <a:extLst>
              <a:ext uri="{FF2B5EF4-FFF2-40B4-BE49-F238E27FC236}">
                <a16:creationId xmlns:a16="http://schemas.microsoft.com/office/drawing/2014/main" id="{61E8C721-F617-23CE-96D8-481620230B90}"/>
              </a:ext>
            </a:extLst>
          </p:cNvPr>
          <p:cNvCxnSpPr>
            <a:cxnSpLocks/>
          </p:cNvCxnSpPr>
          <p:nvPr/>
        </p:nvCxnSpPr>
        <p:spPr>
          <a:xfrm flipH="1">
            <a:off x="2060036" y="1588557"/>
            <a:ext cx="3506907" cy="0"/>
          </a:xfrm>
          <a:prstGeom prst="line">
            <a:avLst/>
          </a:prstGeom>
          <a:ln w="12700">
            <a:headEnd type="none"/>
            <a:tailEnd type="none"/>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9FB04E16-850F-210E-EB67-DFE68D565B14}"/>
              </a:ext>
            </a:extLst>
          </p:cNvPr>
          <p:cNvSpPr txBox="1">
            <a:spLocks/>
          </p:cNvSpPr>
          <p:nvPr/>
        </p:nvSpPr>
        <p:spPr>
          <a:xfrm>
            <a:off x="5528118" y="6576256"/>
            <a:ext cx="6396134" cy="203133"/>
          </a:xfrm>
          <a:prstGeom prst="rect">
            <a:avLst/>
          </a:prstGeom>
        </p:spPr>
        <p:txBody>
          <a:bodyPr vert="horz" wrap="square" lIns="91440" tIns="45720" rIns="91440" bIns="45720" rtlCol="0" anchor="ctr">
            <a:spAutoFit/>
          </a:bodyPr>
          <a:lstStyle>
            <a:defPPr>
              <a:defRPr lang="en-US"/>
            </a:defPPr>
            <a:lvl1pPr marL="0" algn="r" defTabSz="457200" rtl="0" eaLnBrk="1" latinLnBrk="0" hangingPunct="1">
              <a:defRPr sz="1200" kern="120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lumMod val="50000"/>
                  </a:prstClr>
                </a:solidFill>
                <a:effectLst/>
                <a:uLnTx/>
                <a:uFillTx/>
                <a:cs typeface="Arial" pitchFamily="34" charset="0"/>
              </a:rPr>
              <a:t>1. In case Member States cannot nominate suitable candidates</a:t>
            </a:r>
            <a:endParaRPr kumimoji="0" lang="en-GB" sz="800" b="0" i="0" u="none" strike="noStrike" kern="1200" cap="none" spc="0" normalizeH="0" baseline="0" noProof="0">
              <a:ln>
                <a:noFill/>
              </a:ln>
              <a:solidFill>
                <a:prstClr val="white">
                  <a:lumMod val="50000"/>
                </a:prstClr>
              </a:solidFill>
              <a:effectLst/>
              <a:highlight>
                <a:srgbClr val="FFFF00"/>
              </a:highlight>
              <a:uLnTx/>
              <a:uFillTx/>
              <a:cs typeface="Arial" pitchFamily="34" charset="0"/>
            </a:endParaRPr>
          </a:p>
        </p:txBody>
      </p:sp>
      <p:sp>
        <p:nvSpPr>
          <p:cNvPr id="10" name="TextBox 9">
            <a:extLst>
              <a:ext uri="{FF2B5EF4-FFF2-40B4-BE49-F238E27FC236}">
                <a16:creationId xmlns:a16="http://schemas.microsoft.com/office/drawing/2014/main" id="{EC20536E-E626-F18E-B250-3E61FA12F701}"/>
              </a:ext>
            </a:extLst>
          </p:cNvPr>
          <p:cNvSpPr txBox="1"/>
          <p:nvPr/>
        </p:nvSpPr>
        <p:spPr>
          <a:xfrm>
            <a:off x="5528118" y="4439125"/>
            <a:ext cx="6396134" cy="769441"/>
          </a:xfrm>
          <a:prstGeom prst="rect">
            <a:avLst/>
          </a:prstGeom>
          <a:noFill/>
        </p:spPr>
        <p:txBody>
          <a:bodyPr wrap="square" lIns="10800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GB" sz="14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Broader EU health policy community</a:t>
            </a:r>
          </a:p>
          <a:p>
            <a:pPr marL="324000" marR="0" lvl="1" indent="-216000" algn="l" defTabSz="914400" rtl="0" eaLnBrk="1" fontAlgn="auto" latinLnBrk="0" hangingPunct="1">
              <a:lnSpc>
                <a:spcPct val="100000"/>
              </a:lnSpc>
              <a:spcBef>
                <a:spcPts val="0"/>
              </a:spcBef>
              <a:spcAft>
                <a:spcPts val="0"/>
              </a:spcAft>
              <a:buClr>
                <a:srgbClr val="0E2841"/>
              </a:buClr>
              <a:buSzPct val="100000"/>
              <a:buFont typeface="Trebuchet MS" panose="020B0603020202020204" pitchFamily="34" charset="0"/>
              <a:buChar char="•"/>
              <a:tabLst/>
              <a:defRPr/>
            </a:pPr>
            <a:r>
              <a:rPr kumimoji="0" lang="en-US" sz="1200" b="0" i="0" u="none" strike="noStrike" kern="1200" cap="none" spc="0" normalizeH="0" baseline="0" noProof="0">
                <a:ln>
                  <a:noFill/>
                </a:ln>
                <a:solidFill>
                  <a:srgbClr val="575757">
                    <a:lumMod val="100000"/>
                  </a:srgbClr>
                </a:solidFill>
                <a:effectLst/>
                <a:uLnTx/>
                <a:uFillTx/>
                <a:latin typeface="Verdana" panose="020B0604030504040204" pitchFamily="34" charset="0"/>
                <a:ea typeface="Verdana" panose="020B0604030504040204" pitchFamily="34" charset="0"/>
                <a:cs typeface="+mn-cs"/>
              </a:rPr>
              <a:t>EU and Member States' health bodies</a:t>
            </a:r>
          </a:p>
          <a:p>
            <a:pPr marL="324000" marR="0" lvl="1" indent="-216000" algn="l" defTabSz="914400" rtl="0" eaLnBrk="1" fontAlgn="auto" latinLnBrk="0" hangingPunct="1">
              <a:lnSpc>
                <a:spcPct val="100000"/>
              </a:lnSpc>
              <a:spcBef>
                <a:spcPts val="0"/>
              </a:spcBef>
              <a:spcAft>
                <a:spcPts val="0"/>
              </a:spcAft>
              <a:buClr>
                <a:srgbClr val="0E2841"/>
              </a:buClr>
              <a:buSzPct val="100000"/>
              <a:buFont typeface="Trebuchet MS" panose="020B0603020202020204" pitchFamily="34" charset="0"/>
              <a:buChar char="•"/>
              <a:tabLst/>
              <a:defRPr/>
            </a:pPr>
            <a:r>
              <a:rPr kumimoji="0" lang="en-US" sz="1200" b="0" i="0" u="none" strike="noStrike" kern="1200" cap="none" spc="0" normalizeH="0" baseline="0" noProof="0">
                <a:ln>
                  <a:noFill/>
                </a:ln>
                <a:solidFill>
                  <a:srgbClr val="575757">
                    <a:lumMod val="100000"/>
                  </a:srgbClr>
                </a:solidFill>
                <a:effectLst/>
                <a:uLnTx/>
                <a:uFillTx/>
                <a:latin typeface="Verdana" panose="020B0604030504040204" pitchFamily="34" charset="0"/>
                <a:ea typeface="Verdana" panose="020B0604030504040204" pitchFamily="34" charset="0"/>
                <a:cs typeface="+mn-cs"/>
              </a:rPr>
              <a:t>EU health policy capacity builders (e.g., </a:t>
            </a:r>
            <a:r>
              <a:rPr kumimoji="0" lang="en-US" sz="1200" b="0" i="0" u="none" strike="noStrike" kern="1200" cap="none" spc="0" normalizeH="0" baseline="0" noProof="0" err="1">
                <a:ln>
                  <a:noFill/>
                </a:ln>
                <a:solidFill>
                  <a:srgbClr val="575757">
                    <a:lumMod val="100000"/>
                  </a:srgbClr>
                </a:solidFill>
                <a:effectLst/>
                <a:uLnTx/>
                <a:uFillTx/>
                <a:latin typeface="Verdana" panose="020B0604030504040204" pitchFamily="34" charset="0"/>
                <a:ea typeface="Verdana" panose="020B0604030504040204" pitchFamily="34" charset="0"/>
                <a:cs typeface="+mn-cs"/>
              </a:rPr>
              <a:t>ASPHER</a:t>
            </a:r>
            <a:r>
              <a:rPr kumimoji="0" lang="en-US" sz="1200" b="0" i="0" u="none" strike="noStrike" kern="1200" cap="none" spc="0" normalizeH="0" baseline="0" noProof="0">
                <a:ln>
                  <a:noFill/>
                </a:ln>
                <a:solidFill>
                  <a:srgbClr val="575757">
                    <a:lumMod val="100000"/>
                  </a:srgbClr>
                </a:solidFill>
                <a:effectLst/>
                <a:uLnTx/>
                <a:uFillTx/>
                <a:latin typeface="Verdana" panose="020B0604030504040204" pitchFamily="34" charset="0"/>
                <a:ea typeface="Verdana" panose="020B0604030504040204" pitchFamily="34" charset="0"/>
                <a:cs typeface="+mn-cs"/>
              </a:rPr>
              <a:t>, </a:t>
            </a:r>
            <a:r>
              <a:rPr kumimoji="0" lang="en-US" sz="1200" b="0" i="0" u="none" strike="noStrike" kern="1200" cap="none" spc="0" normalizeH="0" baseline="0" noProof="0" err="1">
                <a:ln>
                  <a:noFill/>
                </a:ln>
                <a:solidFill>
                  <a:srgbClr val="575757">
                    <a:lumMod val="100000"/>
                  </a:srgbClr>
                </a:solidFill>
                <a:effectLst/>
                <a:uLnTx/>
                <a:uFillTx/>
                <a:latin typeface="Verdana" panose="020B0604030504040204" pitchFamily="34" charset="0"/>
                <a:ea typeface="Verdana" panose="020B0604030504040204" pitchFamily="34" charset="0"/>
                <a:cs typeface="+mn-cs"/>
              </a:rPr>
              <a:t>EUPHA</a:t>
            </a:r>
            <a:r>
              <a:rPr kumimoji="0" lang="en-US" sz="1200" b="0" i="0" u="none" strike="noStrike" kern="1200" cap="none" spc="0" normalizeH="0" baseline="0" noProof="0">
                <a:ln>
                  <a:noFill/>
                </a:ln>
                <a:solidFill>
                  <a:srgbClr val="575757">
                    <a:lumMod val="100000"/>
                  </a:srgbClr>
                </a:solidFill>
                <a:effectLst/>
                <a:uLnTx/>
                <a:uFillTx/>
                <a:latin typeface="Verdana" panose="020B0604030504040204" pitchFamily="34" charset="0"/>
                <a:ea typeface="Verdana" panose="020B0604030504040204" pitchFamily="34" charset="0"/>
                <a:cs typeface="+mn-cs"/>
              </a:rPr>
              <a:t>)</a:t>
            </a:r>
          </a:p>
          <a:p>
            <a:pPr marL="324000" marR="0" lvl="1" indent="-216000" algn="l" defTabSz="914400" rtl="0" eaLnBrk="1" fontAlgn="auto" latinLnBrk="0" hangingPunct="1">
              <a:lnSpc>
                <a:spcPct val="100000"/>
              </a:lnSpc>
              <a:spcBef>
                <a:spcPts val="0"/>
              </a:spcBef>
              <a:spcAft>
                <a:spcPts val="0"/>
              </a:spcAft>
              <a:buClr>
                <a:srgbClr val="0E2841"/>
              </a:buClr>
              <a:buSzPct val="100000"/>
              <a:buFont typeface="Trebuchet MS" panose="020B0603020202020204" pitchFamily="34" charset="0"/>
              <a:buChar char="•"/>
              <a:tabLst/>
              <a:defRPr/>
            </a:pPr>
            <a:r>
              <a:rPr lang="en-US" sz="1200">
                <a:solidFill>
                  <a:srgbClr val="575757">
                    <a:lumMod val="100000"/>
                  </a:srgbClr>
                </a:solidFill>
                <a:latin typeface="Verdana" panose="020B0604030504040204" pitchFamily="34" charset="0"/>
                <a:ea typeface="Verdana" panose="020B0604030504040204" pitchFamily="34" charset="0"/>
              </a:rPr>
              <a:t>Contribute expertise and build bridges to existing </a:t>
            </a:r>
            <a:r>
              <a:rPr lang="en-US" sz="1200" err="1">
                <a:solidFill>
                  <a:srgbClr val="575757">
                    <a:lumMod val="100000"/>
                  </a:srgbClr>
                </a:solidFill>
                <a:latin typeface="Verdana" panose="020B0604030504040204" pitchFamily="34" charset="0"/>
                <a:ea typeface="Verdana" panose="020B0604030504040204" pitchFamily="34" charset="0"/>
              </a:rPr>
              <a:t>programmes</a:t>
            </a:r>
            <a:endParaRPr kumimoji="0" lang="en-US" sz="1200" b="0" i="0" u="none" strike="noStrike" kern="1200" cap="none" spc="0" normalizeH="0" baseline="0" noProof="0">
              <a:ln>
                <a:noFill/>
              </a:ln>
              <a:solidFill>
                <a:srgbClr val="575757">
                  <a:lumMod val="10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 name="Oval 18">
            <a:extLst>
              <a:ext uri="{FF2B5EF4-FFF2-40B4-BE49-F238E27FC236}">
                <a16:creationId xmlns:a16="http://schemas.microsoft.com/office/drawing/2014/main" id="{E07C0DDC-DF71-2BC0-0BAA-2822C2AB525B}"/>
              </a:ext>
            </a:extLst>
          </p:cNvPr>
          <p:cNvSpPr>
            <a:spLocks noChangeAspect="1"/>
          </p:cNvSpPr>
          <p:nvPr/>
        </p:nvSpPr>
        <p:spPr>
          <a:xfrm>
            <a:off x="-7812" y="2392489"/>
            <a:ext cx="4142194" cy="4142194"/>
          </a:xfrm>
          <a:prstGeom prst="ellipse">
            <a:avLst/>
          </a:prstGeom>
          <a:noFill/>
          <a:ln w="6350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1"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endParaRPr>
          </a:p>
        </p:txBody>
      </p:sp>
      <p:cxnSp>
        <p:nvCxnSpPr>
          <p:cNvPr id="25" name="Straight Connector 24">
            <a:extLst>
              <a:ext uri="{FF2B5EF4-FFF2-40B4-BE49-F238E27FC236}">
                <a16:creationId xmlns:a16="http://schemas.microsoft.com/office/drawing/2014/main" id="{951E0F84-E82D-5573-B7F9-A789C692361B}"/>
              </a:ext>
            </a:extLst>
          </p:cNvPr>
          <p:cNvCxnSpPr>
            <a:cxnSpLocks/>
          </p:cNvCxnSpPr>
          <p:nvPr/>
        </p:nvCxnSpPr>
        <p:spPr>
          <a:xfrm flipH="1">
            <a:off x="2221549" y="2572263"/>
            <a:ext cx="3345394" cy="0"/>
          </a:xfrm>
          <a:prstGeom prst="line">
            <a:avLst/>
          </a:prstGeom>
          <a:ln w="12700">
            <a:headEnd type="none"/>
            <a:tailEnd type="none"/>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042F35F-F685-A20B-1EA1-E71ACEB6CA15}"/>
              </a:ext>
            </a:extLst>
          </p:cNvPr>
          <p:cNvCxnSpPr>
            <a:cxnSpLocks/>
          </p:cNvCxnSpPr>
          <p:nvPr/>
        </p:nvCxnSpPr>
        <p:spPr>
          <a:xfrm>
            <a:off x="2221551" y="2572263"/>
            <a:ext cx="0" cy="220414"/>
          </a:xfrm>
          <a:prstGeom prst="line">
            <a:avLst/>
          </a:prstGeom>
          <a:ln w="12700">
            <a:headEnd type="none"/>
            <a:tailEnd type="ova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F7CB6A0-6AD3-0EF7-2A91-AD4165E027CB}"/>
              </a:ext>
            </a:extLst>
          </p:cNvPr>
          <p:cNvCxnSpPr>
            <a:cxnSpLocks/>
          </p:cNvCxnSpPr>
          <p:nvPr/>
        </p:nvCxnSpPr>
        <p:spPr>
          <a:xfrm flipH="1">
            <a:off x="3932394" y="3556183"/>
            <a:ext cx="1634549" cy="0"/>
          </a:xfrm>
          <a:prstGeom prst="line">
            <a:avLst/>
          </a:prstGeom>
          <a:ln w="12700">
            <a:headEnd type="none"/>
            <a:tailEnd type="ova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AB4E971-A5EF-EC37-F248-17ABCF487868}"/>
              </a:ext>
            </a:extLst>
          </p:cNvPr>
          <p:cNvCxnSpPr>
            <a:cxnSpLocks/>
          </p:cNvCxnSpPr>
          <p:nvPr/>
        </p:nvCxnSpPr>
        <p:spPr>
          <a:xfrm flipH="1">
            <a:off x="4531099" y="4537307"/>
            <a:ext cx="1035844" cy="0"/>
          </a:xfrm>
          <a:prstGeom prst="line">
            <a:avLst/>
          </a:prstGeom>
          <a:ln w="12700">
            <a:headEnd type="none"/>
            <a:tailEnd type="ova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7FF9C9E9-C46C-6ACA-E281-0C836254F653}"/>
              </a:ext>
            </a:extLst>
          </p:cNvPr>
          <p:cNvCxnSpPr>
            <a:cxnSpLocks/>
          </p:cNvCxnSpPr>
          <p:nvPr/>
        </p:nvCxnSpPr>
        <p:spPr>
          <a:xfrm flipH="1">
            <a:off x="4800600" y="5541974"/>
            <a:ext cx="766343" cy="0"/>
          </a:xfrm>
          <a:prstGeom prst="line">
            <a:avLst/>
          </a:prstGeom>
          <a:ln w="12700">
            <a:headEnd type="none"/>
            <a:tailEnd type="ova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05F4708-8CB0-ED78-D4CE-D2067FA4DE13}"/>
              </a:ext>
            </a:extLst>
          </p:cNvPr>
          <p:cNvCxnSpPr>
            <a:cxnSpLocks/>
          </p:cNvCxnSpPr>
          <p:nvPr/>
        </p:nvCxnSpPr>
        <p:spPr>
          <a:xfrm>
            <a:off x="2060037" y="1588559"/>
            <a:ext cx="0" cy="1522031"/>
          </a:xfrm>
          <a:prstGeom prst="line">
            <a:avLst/>
          </a:prstGeom>
          <a:ln w="12700">
            <a:headEnd type="none"/>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8893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DAE39-7721-C387-92D7-74E66B540A1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5E3E2E7-D304-2906-042E-9E374089B171}"/>
              </a:ext>
            </a:extLst>
          </p:cNvPr>
          <p:cNvGraphicFramePr>
            <a:graphicFrameLocks noChangeAspect="1"/>
          </p:cNvGraphicFramePr>
          <p:nvPr>
            <p:custDataLst>
              <p:tags r:id="rId1"/>
            </p:custDataLst>
            <p:extLst>
              <p:ext uri="{D42A27DB-BD31-4B8C-83A1-F6EECF244321}">
                <p14:modId xmlns:p14="http://schemas.microsoft.com/office/powerpoint/2010/main" val="1717812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7" name="think-cell data - do not delete" hidden="1">
                        <a:extLst>
                          <a:ext uri="{FF2B5EF4-FFF2-40B4-BE49-F238E27FC236}">
                            <a16:creationId xmlns:a16="http://schemas.microsoft.com/office/drawing/2014/main" id="{C5E3E2E7-D304-2906-042E-9E374089B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D06B23-BC7D-2EAA-4229-211758C029A7}"/>
              </a:ext>
            </a:extLst>
          </p:cNvPr>
          <p:cNvSpPr>
            <a:spLocks noGrp="1"/>
          </p:cNvSpPr>
          <p:nvPr>
            <p:ph type="title"/>
          </p:nvPr>
        </p:nvSpPr>
        <p:spPr>
          <a:xfrm>
            <a:off x="838200" y="365125"/>
            <a:ext cx="10803602" cy="757130"/>
          </a:xfrm>
        </p:spPr>
        <p:txBody>
          <a:bodyPr vert="horz"/>
          <a:lstStyle/>
          <a:p>
            <a:r>
              <a:rPr lang="en-GB" b="1"/>
              <a:t>Fellow and mentor profile | </a:t>
            </a:r>
            <a:r>
              <a:rPr lang="en-US"/>
              <a:t>Ideally, fellows are mid-career professionals, supported by senior leaders in a mentoring role</a:t>
            </a:r>
          </a:p>
        </p:txBody>
      </p:sp>
      <p:sp>
        <p:nvSpPr>
          <p:cNvPr id="38" name="Slide Number Placeholder 5">
            <a:extLst>
              <a:ext uri="{FF2B5EF4-FFF2-40B4-BE49-F238E27FC236}">
                <a16:creationId xmlns:a16="http://schemas.microsoft.com/office/drawing/2014/main" id="{E7891BE2-41F7-0260-076C-EB40CBAF8613}"/>
              </a:ext>
            </a:extLst>
          </p:cNvPr>
          <p:cNvSpPr>
            <a:spLocks noGrp="1"/>
          </p:cNvSpPr>
          <p:nvPr>
            <p:ph type="sldNum" sz="quarter" idx="12"/>
          </p:nvPr>
        </p:nvSpPr>
        <p:spPr>
          <a:xfrm>
            <a:off x="11641802" y="6400413"/>
            <a:ext cx="282449" cy="276999"/>
          </a:xfr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800" b="0" i="0" u="none" strike="noStrike" kern="1200" cap="none" spc="0" normalizeH="0" baseline="0" noProof="0" dirty="0">
                <a:ln>
                  <a:noFill/>
                </a:ln>
                <a:solidFill>
                  <a:prstClr val="black">
                    <a:tint val="82000"/>
                  </a:prstClr>
                </a:solidFill>
                <a:effectLst/>
                <a:uLnTx/>
                <a:uFillTx/>
                <a:latin typeface="Verdana" panose="020B0604030504040204" pitchFamily="34" charset="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prstClr val="black">
                  <a:tint val="82000"/>
                </a:prstClr>
              </a:solidFill>
              <a:effectLst/>
              <a:uLnTx/>
              <a:uFillTx/>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7CE90984-2DFC-AC84-7E16-E9B42A0760B9}"/>
              </a:ext>
            </a:extLst>
          </p:cNvPr>
          <p:cNvSpPr txBox="1"/>
          <p:nvPr/>
        </p:nvSpPr>
        <p:spPr>
          <a:xfrm>
            <a:off x="5553089" y="1252581"/>
            <a:ext cx="2219308" cy="380480"/>
          </a:xfrm>
          <a:prstGeom prst="rect">
            <a:avLst/>
          </a:prstGeom>
          <a:solidFill>
            <a:srgbClr val="004494"/>
          </a:solidFill>
          <a:effectLst/>
        </p:spPr>
        <p:txBody>
          <a:bodyPr wrap="square" lIns="72000" tIns="36000" rIns="72000" bIns="3600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ED00"/>
                </a:solidFill>
                <a:effectLst/>
                <a:uLnTx/>
                <a:uFillTx/>
                <a:latin typeface="Verdana" panose="020B0604030504040204" pitchFamily="34" charset="0"/>
                <a:ea typeface="Verdana" panose="020B0604030504040204" pitchFamily="34" charset="0"/>
                <a:cs typeface="Verdana" panose="020B0604030504040204" pitchFamily="34" charset="0"/>
              </a:rPr>
              <a:t>Please see request for nomination for detailed criteria</a:t>
            </a:r>
          </a:p>
        </p:txBody>
      </p:sp>
      <p:sp>
        <p:nvSpPr>
          <p:cNvPr id="8" name="TextBox 7">
            <a:extLst>
              <a:ext uri="{FF2B5EF4-FFF2-40B4-BE49-F238E27FC236}">
                <a16:creationId xmlns:a16="http://schemas.microsoft.com/office/drawing/2014/main" id="{2A9063E6-5400-45AC-3FA9-EA57FC4385E7}"/>
              </a:ext>
            </a:extLst>
          </p:cNvPr>
          <p:cNvSpPr txBox="1"/>
          <p:nvPr/>
        </p:nvSpPr>
        <p:spPr>
          <a:xfrm>
            <a:off x="709532" y="2393336"/>
            <a:ext cx="2367041" cy="12003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8000" marR="0" lvl="1" indent="0" algn="l" defTabSz="914400" rtl="0" eaLnBrk="1" fontAlgn="auto" latinLnBrk="0" hangingPunct="1">
              <a:lnSpc>
                <a:spcPct val="100000"/>
              </a:lnSpc>
              <a:spcBef>
                <a:spcPts val="0"/>
              </a:spcBef>
              <a:spcAft>
                <a:spcPts val="0"/>
              </a:spcAft>
              <a:buClr>
                <a:srgbClr val="29BA74"/>
              </a:buClr>
              <a:buSzTx/>
              <a:buFontTx/>
              <a:buNone/>
              <a:tabLst/>
              <a:defRPr/>
            </a:pPr>
            <a:r>
              <a:rPr kumimoji="0" lang="en-US" sz="12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Expected </a:t>
            </a:r>
            <a:r>
              <a:rPr kumimoji="0" lang="en-US" sz="12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time investment </a:t>
            </a:r>
            <a:br>
              <a:rPr kumimoji="0" lang="en-US" sz="12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br>
            <a:r>
              <a:rPr kumimoji="0" lang="en-US" sz="12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to build connections and expand knowledge for improved</a:t>
            </a:r>
            <a:r>
              <a:rPr lang="en-US" sz="1200" dirty="0">
                <a:solidFill>
                  <a:srgbClr val="646567"/>
                </a:solidFill>
                <a:latin typeface="Verdana" panose="020B0604030504040204" pitchFamily="34" charset="0"/>
                <a:ea typeface="Verdana" panose="020B0604030504040204" pitchFamily="34" charset="0"/>
              </a:rPr>
              <a:t> EU </a:t>
            </a:r>
            <a:r>
              <a:rPr kumimoji="0" lang="en-US" sz="12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policy </a:t>
            </a:r>
            <a:r>
              <a:rPr lang="en-US" sz="1200" dirty="0">
                <a:solidFill>
                  <a:srgbClr val="646567"/>
                </a:solidFill>
                <a:latin typeface="Verdana" panose="020B0604030504040204" pitchFamily="34" charset="0"/>
                <a:ea typeface="Verdana" panose="020B0604030504040204" pitchFamily="34" charset="0"/>
              </a:rPr>
              <a:t>implementation at the national level: 25-30d</a:t>
            </a:r>
          </a:p>
        </p:txBody>
      </p:sp>
      <p:sp>
        <p:nvSpPr>
          <p:cNvPr id="33" name="Freeform 9">
            <a:extLst>
              <a:ext uri="{FF2B5EF4-FFF2-40B4-BE49-F238E27FC236}">
                <a16:creationId xmlns:a16="http://schemas.microsoft.com/office/drawing/2014/main" id="{3B32A914-623D-4E18-E913-A01536C03F9E}"/>
              </a:ext>
            </a:extLst>
          </p:cNvPr>
          <p:cNvSpPr>
            <a:spLocks noEditPoints="1"/>
          </p:cNvSpPr>
          <p:nvPr/>
        </p:nvSpPr>
        <p:spPr bwMode="auto">
          <a:xfrm>
            <a:off x="838200" y="1798269"/>
            <a:ext cx="781085" cy="407941"/>
          </a:xfrm>
          <a:custGeom>
            <a:avLst/>
            <a:gdLst>
              <a:gd name="T0" fmla="*/ 645 w 876"/>
              <a:gd name="T1" fmla="*/ 200 h 416"/>
              <a:gd name="T2" fmla="*/ 231 w 876"/>
              <a:gd name="T3" fmla="*/ 200 h 416"/>
              <a:gd name="T4" fmla="*/ 222 w 876"/>
              <a:gd name="T5" fmla="*/ 211 h 416"/>
              <a:gd name="T6" fmla="*/ 222 w 876"/>
              <a:gd name="T7" fmla="*/ 325 h 416"/>
              <a:gd name="T8" fmla="*/ 231 w 876"/>
              <a:gd name="T9" fmla="*/ 331 h 416"/>
              <a:gd name="T10" fmla="*/ 645 w 876"/>
              <a:gd name="T11" fmla="*/ 331 h 416"/>
              <a:gd name="T12" fmla="*/ 654 w 876"/>
              <a:gd name="T13" fmla="*/ 325 h 416"/>
              <a:gd name="T14" fmla="*/ 654 w 876"/>
              <a:gd name="T15" fmla="*/ 211 h 416"/>
              <a:gd name="T16" fmla="*/ 645 w 876"/>
              <a:gd name="T17" fmla="*/ 200 h 416"/>
              <a:gd name="T18" fmla="*/ 870 w 876"/>
              <a:gd name="T19" fmla="*/ 167 h 416"/>
              <a:gd name="T20" fmla="*/ 443 w 876"/>
              <a:gd name="T21" fmla="*/ 1 h 416"/>
              <a:gd name="T22" fmla="*/ 436 w 876"/>
              <a:gd name="T23" fmla="*/ 1 h 416"/>
              <a:gd name="T24" fmla="*/ 6 w 876"/>
              <a:gd name="T25" fmla="*/ 167 h 416"/>
              <a:gd name="T26" fmla="*/ 0 w 876"/>
              <a:gd name="T27" fmla="*/ 175 h 416"/>
              <a:gd name="T28" fmla="*/ 5 w 876"/>
              <a:gd name="T29" fmla="*/ 183 h 416"/>
              <a:gd name="T30" fmla="*/ 112 w 876"/>
              <a:gd name="T31" fmla="*/ 228 h 416"/>
              <a:gd name="T32" fmla="*/ 112 w 876"/>
              <a:gd name="T33" fmla="*/ 316 h 416"/>
              <a:gd name="T34" fmla="*/ 101 w 876"/>
              <a:gd name="T35" fmla="*/ 334 h 416"/>
              <a:gd name="T36" fmla="*/ 109 w 876"/>
              <a:gd name="T37" fmla="*/ 350 h 416"/>
              <a:gd name="T38" fmla="*/ 90 w 876"/>
              <a:gd name="T39" fmla="*/ 416 h 416"/>
              <a:gd name="T40" fmla="*/ 105 w 876"/>
              <a:gd name="T41" fmla="*/ 416 h 416"/>
              <a:gd name="T42" fmla="*/ 138 w 876"/>
              <a:gd name="T43" fmla="*/ 416 h 416"/>
              <a:gd name="T44" fmla="*/ 152 w 876"/>
              <a:gd name="T45" fmla="*/ 416 h 416"/>
              <a:gd name="T46" fmla="*/ 134 w 876"/>
              <a:gd name="T47" fmla="*/ 350 h 416"/>
              <a:gd name="T48" fmla="*/ 142 w 876"/>
              <a:gd name="T49" fmla="*/ 334 h 416"/>
              <a:gd name="T50" fmla="*/ 131 w 876"/>
              <a:gd name="T51" fmla="*/ 316 h 416"/>
              <a:gd name="T52" fmla="*/ 131 w 876"/>
              <a:gd name="T53" fmla="*/ 236 h 416"/>
              <a:gd name="T54" fmla="*/ 204 w 876"/>
              <a:gd name="T55" fmla="*/ 267 h 416"/>
              <a:gd name="T56" fmla="*/ 204 w 876"/>
              <a:gd name="T57" fmla="*/ 257 h 416"/>
              <a:gd name="T58" fmla="*/ 204 w 876"/>
              <a:gd name="T59" fmla="*/ 247 h 416"/>
              <a:gd name="T60" fmla="*/ 204 w 876"/>
              <a:gd name="T61" fmla="*/ 201 h 416"/>
              <a:gd name="T62" fmla="*/ 218 w 876"/>
              <a:gd name="T63" fmla="*/ 184 h 416"/>
              <a:gd name="T64" fmla="*/ 364 w 876"/>
              <a:gd name="T65" fmla="*/ 157 h 416"/>
              <a:gd name="T66" fmla="*/ 438 w 876"/>
              <a:gd name="T67" fmla="*/ 154 h 416"/>
              <a:gd name="T68" fmla="*/ 512 w 876"/>
              <a:gd name="T69" fmla="*/ 157 h 416"/>
              <a:gd name="T70" fmla="*/ 658 w 876"/>
              <a:gd name="T71" fmla="*/ 184 h 416"/>
              <a:gd name="T72" fmla="*/ 672 w 876"/>
              <a:gd name="T73" fmla="*/ 201 h 416"/>
              <a:gd name="T74" fmla="*/ 672 w 876"/>
              <a:gd name="T75" fmla="*/ 247 h 416"/>
              <a:gd name="T76" fmla="*/ 672 w 876"/>
              <a:gd name="T77" fmla="*/ 257 h 416"/>
              <a:gd name="T78" fmla="*/ 672 w 876"/>
              <a:gd name="T79" fmla="*/ 267 h 416"/>
              <a:gd name="T80" fmla="*/ 871 w 876"/>
              <a:gd name="T81" fmla="*/ 183 h 416"/>
              <a:gd name="T82" fmla="*/ 876 w 876"/>
              <a:gd name="T83" fmla="*/ 175 h 416"/>
              <a:gd name="T84" fmla="*/ 870 w 876"/>
              <a:gd name="T85" fmla="*/ 16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416">
                <a:moveTo>
                  <a:pt x="645" y="200"/>
                </a:moveTo>
                <a:cubicBezTo>
                  <a:pt x="507" y="166"/>
                  <a:pt x="369" y="166"/>
                  <a:pt x="231" y="200"/>
                </a:cubicBezTo>
                <a:cubicBezTo>
                  <a:pt x="226" y="201"/>
                  <a:pt x="222" y="206"/>
                  <a:pt x="222" y="211"/>
                </a:cubicBezTo>
                <a:cubicBezTo>
                  <a:pt x="222" y="325"/>
                  <a:pt x="222" y="325"/>
                  <a:pt x="222" y="325"/>
                </a:cubicBezTo>
                <a:cubicBezTo>
                  <a:pt x="222" y="330"/>
                  <a:pt x="226" y="333"/>
                  <a:pt x="231" y="331"/>
                </a:cubicBezTo>
                <a:cubicBezTo>
                  <a:pt x="369" y="298"/>
                  <a:pt x="507" y="298"/>
                  <a:pt x="645" y="331"/>
                </a:cubicBezTo>
                <a:cubicBezTo>
                  <a:pt x="650" y="333"/>
                  <a:pt x="654" y="330"/>
                  <a:pt x="654" y="325"/>
                </a:cubicBezTo>
                <a:cubicBezTo>
                  <a:pt x="654" y="211"/>
                  <a:pt x="654" y="211"/>
                  <a:pt x="654" y="211"/>
                </a:cubicBezTo>
                <a:cubicBezTo>
                  <a:pt x="654" y="206"/>
                  <a:pt x="650" y="201"/>
                  <a:pt x="645" y="200"/>
                </a:cubicBezTo>
                <a:close/>
                <a:moveTo>
                  <a:pt x="870" y="167"/>
                </a:moveTo>
                <a:cubicBezTo>
                  <a:pt x="443" y="1"/>
                  <a:pt x="443" y="1"/>
                  <a:pt x="443" y="1"/>
                </a:cubicBezTo>
                <a:cubicBezTo>
                  <a:pt x="441" y="0"/>
                  <a:pt x="438" y="0"/>
                  <a:pt x="436" y="1"/>
                </a:cubicBezTo>
                <a:cubicBezTo>
                  <a:pt x="6" y="167"/>
                  <a:pt x="6" y="167"/>
                  <a:pt x="6" y="167"/>
                </a:cubicBezTo>
                <a:cubicBezTo>
                  <a:pt x="2" y="168"/>
                  <a:pt x="0" y="171"/>
                  <a:pt x="0" y="175"/>
                </a:cubicBezTo>
                <a:cubicBezTo>
                  <a:pt x="0" y="179"/>
                  <a:pt x="2" y="182"/>
                  <a:pt x="5" y="183"/>
                </a:cubicBezTo>
                <a:cubicBezTo>
                  <a:pt x="112" y="228"/>
                  <a:pt x="112" y="228"/>
                  <a:pt x="112" y="228"/>
                </a:cubicBezTo>
                <a:cubicBezTo>
                  <a:pt x="112" y="316"/>
                  <a:pt x="112" y="316"/>
                  <a:pt x="112" y="316"/>
                </a:cubicBezTo>
                <a:cubicBezTo>
                  <a:pt x="105" y="319"/>
                  <a:pt x="101" y="326"/>
                  <a:pt x="101" y="334"/>
                </a:cubicBezTo>
                <a:cubicBezTo>
                  <a:pt x="101" y="341"/>
                  <a:pt x="104" y="347"/>
                  <a:pt x="109" y="350"/>
                </a:cubicBezTo>
                <a:cubicBezTo>
                  <a:pt x="90" y="416"/>
                  <a:pt x="90" y="416"/>
                  <a:pt x="90" y="416"/>
                </a:cubicBezTo>
                <a:cubicBezTo>
                  <a:pt x="105" y="416"/>
                  <a:pt x="105" y="416"/>
                  <a:pt x="105" y="416"/>
                </a:cubicBezTo>
                <a:cubicBezTo>
                  <a:pt x="138" y="416"/>
                  <a:pt x="138" y="416"/>
                  <a:pt x="138" y="416"/>
                </a:cubicBezTo>
                <a:cubicBezTo>
                  <a:pt x="152" y="416"/>
                  <a:pt x="152" y="416"/>
                  <a:pt x="152" y="416"/>
                </a:cubicBezTo>
                <a:cubicBezTo>
                  <a:pt x="134" y="350"/>
                  <a:pt x="134" y="350"/>
                  <a:pt x="134" y="350"/>
                </a:cubicBezTo>
                <a:cubicBezTo>
                  <a:pt x="139" y="347"/>
                  <a:pt x="142" y="341"/>
                  <a:pt x="142" y="334"/>
                </a:cubicBezTo>
                <a:cubicBezTo>
                  <a:pt x="142" y="326"/>
                  <a:pt x="137" y="319"/>
                  <a:pt x="131" y="316"/>
                </a:cubicBezTo>
                <a:cubicBezTo>
                  <a:pt x="131" y="236"/>
                  <a:pt x="131" y="236"/>
                  <a:pt x="131" y="236"/>
                </a:cubicBezTo>
                <a:cubicBezTo>
                  <a:pt x="204" y="267"/>
                  <a:pt x="204" y="267"/>
                  <a:pt x="204" y="267"/>
                </a:cubicBezTo>
                <a:cubicBezTo>
                  <a:pt x="204" y="257"/>
                  <a:pt x="204" y="257"/>
                  <a:pt x="204" y="257"/>
                </a:cubicBezTo>
                <a:cubicBezTo>
                  <a:pt x="204" y="247"/>
                  <a:pt x="204" y="247"/>
                  <a:pt x="204" y="247"/>
                </a:cubicBezTo>
                <a:cubicBezTo>
                  <a:pt x="204" y="201"/>
                  <a:pt x="204" y="201"/>
                  <a:pt x="204" y="201"/>
                </a:cubicBezTo>
                <a:cubicBezTo>
                  <a:pt x="204" y="193"/>
                  <a:pt x="210" y="186"/>
                  <a:pt x="218" y="184"/>
                </a:cubicBezTo>
                <a:cubicBezTo>
                  <a:pt x="265" y="171"/>
                  <a:pt x="315" y="162"/>
                  <a:pt x="364" y="157"/>
                </a:cubicBezTo>
                <a:cubicBezTo>
                  <a:pt x="388" y="155"/>
                  <a:pt x="413" y="154"/>
                  <a:pt x="438" y="154"/>
                </a:cubicBezTo>
                <a:cubicBezTo>
                  <a:pt x="463" y="154"/>
                  <a:pt x="488" y="155"/>
                  <a:pt x="512" y="157"/>
                </a:cubicBezTo>
                <a:cubicBezTo>
                  <a:pt x="561" y="162"/>
                  <a:pt x="611" y="171"/>
                  <a:pt x="658" y="184"/>
                </a:cubicBezTo>
                <a:cubicBezTo>
                  <a:pt x="666" y="186"/>
                  <a:pt x="672" y="193"/>
                  <a:pt x="672" y="201"/>
                </a:cubicBezTo>
                <a:cubicBezTo>
                  <a:pt x="672" y="247"/>
                  <a:pt x="672" y="247"/>
                  <a:pt x="672" y="247"/>
                </a:cubicBezTo>
                <a:cubicBezTo>
                  <a:pt x="672" y="257"/>
                  <a:pt x="672" y="257"/>
                  <a:pt x="672" y="257"/>
                </a:cubicBezTo>
                <a:cubicBezTo>
                  <a:pt x="672" y="267"/>
                  <a:pt x="672" y="267"/>
                  <a:pt x="672" y="267"/>
                </a:cubicBezTo>
                <a:cubicBezTo>
                  <a:pt x="871" y="183"/>
                  <a:pt x="871" y="183"/>
                  <a:pt x="871" y="183"/>
                </a:cubicBezTo>
                <a:cubicBezTo>
                  <a:pt x="874" y="182"/>
                  <a:pt x="876" y="179"/>
                  <a:pt x="876" y="175"/>
                </a:cubicBezTo>
                <a:cubicBezTo>
                  <a:pt x="876" y="171"/>
                  <a:pt x="874" y="168"/>
                  <a:pt x="870" y="167"/>
                </a:cubicBezTo>
                <a:close/>
              </a:path>
            </a:pathLst>
          </a:custGeom>
          <a:solidFill>
            <a:srgbClr val="004494"/>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TextBox 23">
            <a:extLst>
              <a:ext uri="{FF2B5EF4-FFF2-40B4-BE49-F238E27FC236}">
                <a16:creationId xmlns:a16="http://schemas.microsoft.com/office/drawing/2014/main" id="{3C45223D-3BE2-6A7D-C0C0-049B0394C7FD}"/>
              </a:ext>
            </a:extLst>
          </p:cNvPr>
          <p:cNvSpPr txBox="1"/>
          <p:nvPr/>
        </p:nvSpPr>
        <p:spPr>
          <a:xfrm>
            <a:off x="709532" y="4803183"/>
            <a:ext cx="2367041" cy="10156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8000" marR="0" lvl="1" indent="0" algn="l" defTabSz="914400" rtl="0" eaLnBrk="1" fontAlgn="auto" latinLnBrk="0" hangingPunct="1">
              <a:lnSpc>
                <a:spcPct val="100000"/>
              </a:lnSpc>
              <a:spcBef>
                <a:spcPts val="0"/>
              </a:spcBef>
              <a:spcAft>
                <a:spcPts val="0"/>
              </a:spcAft>
              <a:buClr>
                <a:srgbClr val="29BA74"/>
              </a:buClr>
              <a:buSzTx/>
              <a:buFontTx/>
              <a:buNone/>
              <a:tabLst/>
              <a:defRPr/>
            </a:pPr>
            <a:r>
              <a:rPr kumimoji="0" lang="en-US" sz="12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Expected time investment to train key health </a:t>
            </a:r>
            <a:r>
              <a:rPr lang="en-US" sz="1200">
                <a:solidFill>
                  <a:srgbClr val="646567"/>
                </a:solidFill>
                <a:latin typeface="Verdana" panose="020B0604030504040204" pitchFamily="34" charset="0"/>
                <a:ea typeface="Verdana" panose="020B0604030504040204" pitchFamily="34" charset="0"/>
              </a:rPr>
              <a:t>policy- makers and actively contribute to EU health policymaking: 5-10d</a:t>
            </a:r>
            <a:r>
              <a:rPr lang="en-US" sz="1200" baseline="30000">
                <a:solidFill>
                  <a:srgbClr val="646567"/>
                </a:solidFill>
                <a:latin typeface="Verdana" panose="020B0604030504040204" pitchFamily="34" charset="0"/>
                <a:ea typeface="Verdana" panose="020B0604030504040204" pitchFamily="34" charset="0"/>
              </a:rPr>
              <a:t>1</a:t>
            </a:r>
          </a:p>
        </p:txBody>
      </p:sp>
      <p:sp>
        <p:nvSpPr>
          <p:cNvPr id="27" name="TextBox 26">
            <a:extLst>
              <a:ext uri="{FF2B5EF4-FFF2-40B4-BE49-F238E27FC236}">
                <a16:creationId xmlns:a16="http://schemas.microsoft.com/office/drawing/2014/main" id="{253C7F1F-70B7-507E-933D-9CD8EEB68B7C}"/>
              </a:ext>
            </a:extLst>
          </p:cNvPr>
          <p:cNvSpPr txBox="1"/>
          <p:nvPr/>
        </p:nvSpPr>
        <p:spPr>
          <a:xfrm>
            <a:off x="2907002" y="1915651"/>
            <a:ext cx="5094949" cy="21698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8000" marR="0" lvl="1" indent="0" algn="l" defTabSz="914400" rtl="0" eaLnBrk="1" fontAlgn="auto" latinLnBrk="0" hangingPunct="1">
              <a:lnSpc>
                <a:spcPct val="100000"/>
              </a:lnSpc>
              <a:spcBef>
                <a:spcPts val="0"/>
              </a:spcBef>
              <a:spcAft>
                <a:spcPts val="300"/>
              </a:spcAft>
              <a:buClr>
                <a:srgbClr val="29BA74"/>
              </a:buClr>
              <a:buSzTx/>
              <a:buFontTx/>
              <a:buNone/>
              <a:tabLst/>
              <a:defRPr/>
            </a:pPr>
            <a:r>
              <a:rPr kumimoji="0" lang="en-US" sz="1200" b="1"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Mid-career professional</a:t>
            </a:r>
            <a:r>
              <a:rPr lang="en-US" sz="1200" dirty="0">
                <a:solidFill>
                  <a:srgbClr val="646567"/>
                </a:solidFill>
                <a:latin typeface="Verdana" panose="020B0604030504040204" pitchFamily="34" charset="0"/>
                <a:ea typeface="Verdana" panose="020B0604030504040204" pitchFamily="34" charset="0"/>
              </a:rPr>
              <a:t> </a:t>
            </a:r>
            <a:r>
              <a:rPr kumimoji="0" lang="en-US" sz="12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already involved or (soon) to be involved in EU health policymaking </a:t>
            </a:r>
            <a:r>
              <a:rPr lang="en-US" sz="1200" dirty="0">
                <a:solidFill>
                  <a:srgbClr val="646567"/>
                </a:solidFill>
                <a:latin typeface="Verdana" panose="020B0604030504040204" pitchFamily="34" charset="0"/>
                <a:ea typeface="Verdana" panose="020B0604030504040204" pitchFamily="34" charset="0"/>
              </a:rPr>
              <a:t>from </a:t>
            </a:r>
            <a:r>
              <a:rPr kumimoji="0" lang="en-US" sz="12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Ministry of Health or other administrations involved in EU health policy</a:t>
            </a:r>
          </a:p>
          <a:p>
            <a:pPr marL="324000" marR="0" lvl="1" indent="-216000" algn="l" defTabSz="914400" rtl="0" eaLnBrk="1" fontAlgn="auto" latinLnBrk="0" hangingPunct="1">
              <a:lnSpc>
                <a:spcPct val="100000"/>
              </a:lnSpc>
              <a:spcBef>
                <a:spcPts val="0"/>
              </a:spcBef>
              <a:spcAft>
                <a:spcPts val="300"/>
              </a:spcAft>
              <a:buClr>
                <a:srgbClr val="004494"/>
              </a:buClr>
              <a:buSzTx/>
              <a:buFont typeface="Trebuchet MS" panose="020B0603020202020204" pitchFamily="34" charset="0"/>
              <a:buChar char="•"/>
              <a:tabLst/>
              <a:defRPr/>
            </a:pPr>
            <a:r>
              <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Work </a:t>
            </a:r>
            <a:r>
              <a:rPr kumimoji="0" lang="en-US" sz="1200" b="1"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experience in the health sector</a:t>
            </a:r>
            <a:endPar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endParaRPr>
          </a:p>
          <a:p>
            <a:pPr marL="324000" marR="0" lvl="1" indent="-216000" algn="l" defTabSz="914400" rtl="0" eaLnBrk="1" fontAlgn="auto" latinLnBrk="0" hangingPunct="1">
              <a:lnSpc>
                <a:spcPct val="100000"/>
              </a:lnSpc>
              <a:spcBef>
                <a:spcPts val="0"/>
              </a:spcBef>
              <a:spcAft>
                <a:spcPts val="300"/>
              </a:spcAft>
              <a:buClr>
                <a:srgbClr val="004494"/>
              </a:buClr>
              <a:buSzTx/>
              <a:buFont typeface="Trebuchet MS" panose="020B0603020202020204" pitchFamily="34" charset="0"/>
              <a:buChar char="•"/>
              <a:tabLst/>
              <a:defRPr/>
            </a:pPr>
            <a:r>
              <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Ideally (</a:t>
            </a:r>
            <a:r>
              <a:rPr lang="en-US" sz="1200" dirty="0" err="1">
                <a:solidFill>
                  <a:srgbClr val="646567"/>
                </a:solidFill>
                <a:latin typeface="Verdana" panose="020B0604030504040204" pitchFamily="34" charset="0"/>
                <a:ea typeface="Verdana" panose="020B0604030504040204" pitchFamily="34" charset="0"/>
              </a:rPr>
              <a:t>i</a:t>
            </a:r>
            <a:r>
              <a:rPr kumimoji="0" lang="en-US" sz="1200" i="0" u="none" strike="noStrike" kern="1200" cap="none" spc="0" normalizeH="0" baseline="0" noProof="0" dirty="0" err="1">
                <a:ln>
                  <a:noFill/>
                </a:ln>
                <a:solidFill>
                  <a:srgbClr val="646567"/>
                </a:solidFill>
                <a:effectLst/>
                <a:uLnTx/>
                <a:uFillTx/>
                <a:latin typeface="Verdana" panose="020B0604030504040204" pitchFamily="34" charset="0"/>
                <a:ea typeface="Verdana" panose="020B0604030504040204" pitchFamily="34" charset="0"/>
              </a:rPr>
              <a:t>nitial</a:t>
            </a:r>
            <a:r>
              <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 experience in </a:t>
            </a:r>
            <a:r>
              <a:rPr kumimoji="0" lang="en-US" sz="1200" b="1"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EU (health) policymaking </a:t>
            </a:r>
          </a:p>
          <a:p>
            <a:pPr marL="324000" marR="0" lvl="1" indent="-216000" algn="l" defTabSz="914400" rtl="0" eaLnBrk="1" fontAlgn="auto" latinLnBrk="0" hangingPunct="1">
              <a:lnSpc>
                <a:spcPct val="100000"/>
              </a:lnSpc>
              <a:spcBef>
                <a:spcPts val="0"/>
              </a:spcBef>
              <a:spcAft>
                <a:spcPts val="300"/>
              </a:spcAft>
              <a:buClr>
                <a:srgbClr val="004494"/>
              </a:buClr>
              <a:buSzTx/>
              <a:buFont typeface="Trebuchet MS" panose="020B0603020202020204" pitchFamily="34" charset="0"/>
              <a:buChar char="•"/>
              <a:tabLst/>
              <a:defRPr/>
            </a:pPr>
            <a:r>
              <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Ideally focus on a </a:t>
            </a:r>
            <a:r>
              <a:rPr kumimoji="0" lang="en-US" sz="1200" b="1"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key EU health priority area</a:t>
            </a:r>
          </a:p>
          <a:p>
            <a:pPr marL="324000" marR="0" lvl="1" indent="-216000" algn="l" defTabSz="914400" rtl="0" eaLnBrk="1" fontAlgn="auto" latinLnBrk="0" hangingPunct="1">
              <a:lnSpc>
                <a:spcPct val="100000"/>
              </a:lnSpc>
              <a:spcBef>
                <a:spcPts val="0"/>
              </a:spcBef>
              <a:spcAft>
                <a:spcPts val="300"/>
              </a:spcAft>
              <a:buClr>
                <a:srgbClr val="004494"/>
              </a:buClr>
              <a:buSzTx/>
              <a:buFont typeface="Trebuchet MS" panose="020B0603020202020204" pitchFamily="34" charset="0"/>
              <a:buChar char="•"/>
              <a:tabLst/>
              <a:defRPr/>
            </a:pPr>
            <a:r>
              <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Ideally </a:t>
            </a:r>
            <a:r>
              <a:rPr kumimoji="0" lang="en-US" sz="1200" b="1"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leadership experience </a:t>
            </a:r>
            <a:r>
              <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and</a:t>
            </a:r>
            <a:r>
              <a:rPr kumimoji="0" lang="en-US" sz="1200" b="1"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 </a:t>
            </a:r>
            <a:r>
              <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a broad, </a:t>
            </a:r>
            <a:r>
              <a:rPr kumimoji="0" lang="en-US" sz="1200" b="1"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cross-cutting role </a:t>
            </a:r>
            <a:r>
              <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in health policymaking within </a:t>
            </a:r>
            <a:r>
              <a:rPr lang="en-US" sz="1200" dirty="0">
                <a:solidFill>
                  <a:srgbClr val="646567"/>
                </a:solidFill>
                <a:latin typeface="Verdana" panose="020B0604030504040204" pitchFamily="34" charset="0"/>
                <a:ea typeface="Verdana" panose="020B0604030504040204" pitchFamily="34" charset="0"/>
              </a:rPr>
              <a:t>the M</a:t>
            </a:r>
            <a:r>
              <a:rPr kumimoji="0" lang="en-US" sz="1200" i="0" u="none" strike="noStrike" kern="1200" cap="none" spc="0" normalizeH="0" baseline="0" noProof="0" dirty="0" err="1">
                <a:ln>
                  <a:noFill/>
                </a:ln>
                <a:solidFill>
                  <a:srgbClr val="646567"/>
                </a:solidFill>
                <a:effectLst/>
                <a:uLnTx/>
                <a:uFillTx/>
                <a:latin typeface="Verdana" panose="020B0604030504040204" pitchFamily="34" charset="0"/>
                <a:ea typeface="Verdana" panose="020B0604030504040204" pitchFamily="34" charset="0"/>
              </a:rPr>
              <a:t>inistry</a:t>
            </a:r>
            <a:endPar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endParaRPr>
          </a:p>
          <a:p>
            <a:pPr marL="324000" marR="0" lvl="1" indent="-216000" algn="l" defTabSz="914400" rtl="0" eaLnBrk="1" fontAlgn="auto" latinLnBrk="0" hangingPunct="1">
              <a:lnSpc>
                <a:spcPct val="100000"/>
              </a:lnSpc>
              <a:spcBef>
                <a:spcPts val="0"/>
              </a:spcBef>
              <a:spcAft>
                <a:spcPts val="300"/>
              </a:spcAft>
              <a:buClr>
                <a:srgbClr val="004494"/>
              </a:buClr>
              <a:buSzTx/>
              <a:buFont typeface="Trebuchet MS" panose="020B0603020202020204" pitchFamily="34" charset="0"/>
              <a:buChar char="•"/>
              <a:tabLst/>
              <a:defRPr/>
            </a:pPr>
            <a:r>
              <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Ideally a </a:t>
            </a:r>
            <a:r>
              <a:rPr kumimoji="0" lang="en-US" sz="1200" b="1"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degree in a relevant field</a:t>
            </a:r>
          </a:p>
          <a:p>
            <a:pPr marL="324000" marR="0" lvl="1" indent="-216000" algn="l" defTabSz="914400" rtl="0" eaLnBrk="1" fontAlgn="auto" latinLnBrk="0" hangingPunct="1">
              <a:lnSpc>
                <a:spcPct val="100000"/>
              </a:lnSpc>
              <a:spcBef>
                <a:spcPts val="0"/>
              </a:spcBef>
              <a:spcAft>
                <a:spcPts val="300"/>
              </a:spcAft>
              <a:buClr>
                <a:srgbClr val="004494"/>
              </a:buClr>
              <a:buSzTx/>
              <a:buFont typeface="Trebuchet MS" panose="020B0603020202020204" pitchFamily="34" charset="0"/>
              <a:buChar char="•"/>
              <a:tabLst/>
              <a:defRPr/>
            </a:pPr>
            <a:r>
              <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Proficient</a:t>
            </a:r>
            <a:r>
              <a:rPr kumimoji="0" lang="en-US" sz="1200" b="1"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 English </a:t>
            </a:r>
            <a:r>
              <a:rPr kumimoji="0" lang="en-US" sz="12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language skills (</a:t>
            </a:r>
            <a:r>
              <a:rPr lang="en-US" sz="1200" dirty="0">
                <a:solidFill>
                  <a:srgbClr val="646567"/>
                </a:solidFill>
                <a:latin typeface="Verdana" panose="020B0604030504040204" pitchFamily="34" charset="0"/>
                <a:ea typeface="Verdana" panose="020B0604030504040204" pitchFamily="34" charset="0"/>
              </a:rPr>
              <a:t>at least</a:t>
            </a:r>
            <a:r>
              <a:rPr kumimoji="0" lang="en-US" sz="12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 C1 level)</a:t>
            </a:r>
          </a:p>
        </p:txBody>
      </p:sp>
      <p:sp>
        <p:nvSpPr>
          <p:cNvPr id="28" name="TextBox 27">
            <a:extLst>
              <a:ext uri="{FF2B5EF4-FFF2-40B4-BE49-F238E27FC236}">
                <a16:creationId xmlns:a16="http://schemas.microsoft.com/office/drawing/2014/main" id="{6D112BE1-30EE-4269-7CF8-BC181B5FDB62}"/>
              </a:ext>
            </a:extLst>
          </p:cNvPr>
          <p:cNvSpPr txBox="1"/>
          <p:nvPr/>
        </p:nvSpPr>
        <p:spPr>
          <a:xfrm>
            <a:off x="8068941" y="1915651"/>
            <a:ext cx="3413526" cy="34778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24000" marR="0" lvl="1" indent="-216000" algn="l" defTabSz="914400" rtl="0" eaLnBrk="1" fontAlgn="auto" latinLnBrk="0" hangingPunct="1">
              <a:lnSpc>
                <a:spcPct val="100000"/>
              </a:lnSpc>
              <a:spcBef>
                <a:spcPts val="0"/>
              </a:spcBef>
              <a:spcAft>
                <a:spcPts val="1200"/>
              </a:spcAft>
              <a:buClr>
                <a:srgbClr val="004494"/>
              </a:buClr>
              <a:buSzTx/>
              <a:buFont typeface="Trebuchet MS" panose="020B0603020202020204" pitchFamily="34" charset="0"/>
              <a:buChar char="•"/>
              <a:tabLst/>
              <a:defRPr/>
            </a:pPr>
            <a:r>
              <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DG SANTE send letters to MS with a </a:t>
            </a:r>
            <a:r>
              <a:rPr kumimoji="0" lang="en-US" sz="1200" b="1"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request to nominate </a:t>
            </a:r>
            <a:r>
              <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fellows and </a:t>
            </a:r>
            <a:r>
              <a:rPr lang="en-US" sz="1200" dirty="0">
                <a:solidFill>
                  <a:srgbClr val="646567"/>
                </a:solidFill>
                <a:latin typeface="Verdana" panose="020B0604030504040204" pitchFamily="34" charset="0"/>
                <a:ea typeface="Verdana" panose="020B0604030504040204" pitchFamily="34" charset="0"/>
              </a:rPr>
              <a:t>mentors</a:t>
            </a:r>
          </a:p>
          <a:p>
            <a:pPr marL="324000" marR="0" lvl="1" indent="-216000" algn="l" defTabSz="914400" rtl="0" eaLnBrk="1" fontAlgn="auto" latinLnBrk="0" hangingPunct="1">
              <a:lnSpc>
                <a:spcPct val="100000"/>
              </a:lnSpc>
              <a:spcBef>
                <a:spcPts val="0"/>
              </a:spcBef>
              <a:spcAft>
                <a:spcPts val="1200"/>
              </a:spcAft>
              <a:buClr>
                <a:srgbClr val="004494"/>
              </a:buClr>
              <a:buSzTx/>
              <a:buFont typeface="Trebuchet MS" panose="020B0603020202020204" pitchFamily="34" charset="0"/>
              <a:buChar char="•"/>
              <a:tabLst/>
              <a:defRPr/>
            </a:pPr>
            <a:r>
              <a:rPr lang="en-US" sz="1200" dirty="0">
                <a:solidFill>
                  <a:srgbClr val="646567"/>
                </a:solidFill>
                <a:latin typeface="Verdana" panose="020B0604030504040204" pitchFamily="34" charset="0"/>
                <a:ea typeface="Verdana" panose="020B0604030504040204" pitchFamily="34" charset="0"/>
              </a:rPr>
              <a:t>Request will include a detailed </a:t>
            </a:r>
            <a:r>
              <a:rPr lang="en-US" sz="1200" b="1" dirty="0">
                <a:solidFill>
                  <a:srgbClr val="646567"/>
                </a:solidFill>
                <a:latin typeface="Verdana" panose="020B0604030504040204" pitchFamily="34" charset="0"/>
                <a:ea typeface="Verdana" panose="020B0604030504040204" pitchFamily="34" charset="0"/>
              </a:rPr>
              <a:t>fellow and mentor profile</a:t>
            </a:r>
            <a:r>
              <a:rPr lang="en-US" sz="1200" dirty="0">
                <a:solidFill>
                  <a:srgbClr val="646567"/>
                </a:solidFill>
                <a:latin typeface="Verdana" panose="020B0604030504040204" pitchFamily="34" charset="0"/>
                <a:ea typeface="Verdana" panose="020B0604030504040204" pitchFamily="34" charset="0"/>
              </a:rPr>
              <a:t>, and </a:t>
            </a:r>
            <a:r>
              <a:rPr lang="en-US" sz="1200" b="1" dirty="0">
                <a:solidFill>
                  <a:srgbClr val="646567"/>
                </a:solidFill>
                <a:latin typeface="Verdana" panose="020B0604030504040204" pitchFamily="34" charset="0"/>
                <a:ea typeface="Verdana" panose="020B0604030504040204" pitchFamily="34" charset="0"/>
              </a:rPr>
              <a:t>fellow selection criteria</a:t>
            </a:r>
          </a:p>
          <a:p>
            <a:pPr marL="324000" marR="0" lvl="1" indent="-216000" algn="l" defTabSz="914400" rtl="0" eaLnBrk="1" fontAlgn="auto" latinLnBrk="0" hangingPunct="1">
              <a:lnSpc>
                <a:spcPct val="100000"/>
              </a:lnSpc>
              <a:spcBef>
                <a:spcPts val="0"/>
              </a:spcBef>
              <a:spcAft>
                <a:spcPts val="1200"/>
              </a:spcAft>
              <a:buClr>
                <a:srgbClr val="004494"/>
              </a:buClr>
              <a:buSzTx/>
              <a:buFont typeface="Trebuchet MS" panose="020B0603020202020204" pitchFamily="34" charset="0"/>
              <a:buChar char="•"/>
              <a:tabLst/>
              <a:defRPr/>
            </a:pPr>
            <a:r>
              <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Member States will </a:t>
            </a:r>
            <a:r>
              <a:rPr kumimoji="0" lang="en-US" sz="1200" b="1"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return their ranked </a:t>
            </a:r>
            <a:r>
              <a:rPr lang="en-US" sz="1200" b="1" dirty="0">
                <a:solidFill>
                  <a:srgbClr val="646567"/>
                </a:solidFill>
                <a:latin typeface="Verdana" panose="020B0604030504040204" pitchFamily="34" charset="0"/>
                <a:ea typeface="Verdana" panose="020B0604030504040204" pitchFamily="34" charset="0"/>
              </a:rPr>
              <a:t>nomination </a:t>
            </a:r>
            <a:r>
              <a:rPr lang="en-US" sz="1200" dirty="0">
                <a:solidFill>
                  <a:srgbClr val="646567"/>
                </a:solidFill>
                <a:latin typeface="Verdana" panose="020B0604030504040204" pitchFamily="34" charset="0"/>
                <a:ea typeface="Verdana" panose="020B0604030504040204" pitchFamily="34" charset="0"/>
              </a:rPr>
              <a:t>(up to 3 fellows and 1 mentor) by a pre-set date (November 18</a:t>
            </a:r>
            <a:r>
              <a:rPr lang="en-US" sz="1200" baseline="30000" dirty="0">
                <a:solidFill>
                  <a:srgbClr val="646567"/>
                </a:solidFill>
                <a:latin typeface="Verdana" panose="020B0604030504040204" pitchFamily="34" charset="0"/>
                <a:ea typeface="Verdana" panose="020B0604030504040204" pitchFamily="34" charset="0"/>
              </a:rPr>
              <a:t>th</a:t>
            </a:r>
            <a:r>
              <a:rPr lang="en-US" sz="1200" dirty="0">
                <a:solidFill>
                  <a:srgbClr val="646567"/>
                </a:solidFill>
                <a:latin typeface="Verdana" panose="020B0604030504040204" pitchFamily="34" charset="0"/>
                <a:ea typeface="Verdana" panose="020B0604030504040204" pitchFamily="34" charset="0"/>
              </a:rPr>
              <a:t>, EOB)</a:t>
            </a:r>
          </a:p>
          <a:p>
            <a:pPr marL="324000" marR="0" lvl="1" indent="-216000" algn="l" defTabSz="914400" rtl="0" eaLnBrk="1" fontAlgn="auto" latinLnBrk="0" hangingPunct="1">
              <a:lnSpc>
                <a:spcPct val="100000"/>
              </a:lnSpc>
              <a:spcBef>
                <a:spcPts val="0"/>
              </a:spcBef>
              <a:spcAft>
                <a:spcPts val="1200"/>
              </a:spcAft>
              <a:buClr>
                <a:srgbClr val="004494"/>
              </a:buClr>
              <a:buSzTx/>
              <a:buFont typeface="Trebuchet MS" panose="020B0603020202020204" pitchFamily="34" charset="0"/>
              <a:buChar char="•"/>
              <a:tabLst/>
              <a:defRPr/>
            </a:pPr>
            <a:r>
              <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DG SANTE will </a:t>
            </a:r>
            <a:r>
              <a:rPr kumimoji="0" lang="en-US" sz="1200" b="1"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validate</a:t>
            </a:r>
            <a:r>
              <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 all ranked candidates</a:t>
            </a:r>
          </a:p>
          <a:p>
            <a:pPr marL="324000" marR="0" lvl="1" indent="-216000" algn="l" defTabSz="914400" rtl="0" eaLnBrk="1" fontAlgn="auto" latinLnBrk="0" hangingPunct="1">
              <a:lnSpc>
                <a:spcPct val="100000"/>
              </a:lnSpc>
              <a:spcBef>
                <a:spcPts val="0"/>
              </a:spcBef>
              <a:spcAft>
                <a:spcPts val="1200"/>
              </a:spcAft>
              <a:buClr>
                <a:srgbClr val="004494"/>
              </a:buClr>
              <a:buSzTx/>
              <a:buFont typeface="Trebuchet MS" panose="020B0603020202020204" pitchFamily="34" charset="0"/>
              <a:buChar char="•"/>
              <a:tabLst/>
              <a:defRPr/>
            </a:pPr>
            <a:r>
              <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DG SANTE will</a:t>
            </a:r>
            <a:r>
              <a:rPr kumimoji="0" lang="en-US" sz="1200" b="1"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 inform </a:t>
            </a:r>
            <a:r>
              <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the Member States and the respective fellows and mentors (November 28</a:t>
            </a:r>
            <a:r>
              <a:rPr kumimoji="0" lang="en-US" sz="1200" i="0" u="none" strike="noStrike" kern="1200" cap="none" spc="0" normalizeH="0" baseline="30000" noProof="0" dirty="0">
                <a:ln>
                  <a:noFill/>
                </a:ln>
                <a:solidFill>
                  <a:srgbClr val="646567"/>
                </a:solidFill>
                <a:effectLst/>
                <a:uLnTx/>
                <a:uFillTx/>
                <a:latin typeface="Verdana" panose="020B0604030504040204" pitchFamily="34" charset="0"/>
                <a:ea typeface="Verdana" panose="020B0604030504040204" pitchFamily="34" charset="0"/>
              </a:rPr>
              <a:t>th</a:t>
            </a:r>
            <a:r>
              <a:rPr kumimoji="0" lang="en-US" sz="120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rPr>
              <a:t>)</a:t>
            </a:r>
          </a:p>
        </p:txBody>
      </p:sp>
      <p:sp>
        <p:nvSpPr>
          <p:cNvPr id="32" name="TextBox 31">
            <a:extLst>
              <a:ext uri="{FF2B5EF4-FFF2-40B4-BE49-F238E27FC236}">
                <a16:creationId xmlns:a16="http://schemas.microsoft.com/office/drawing/2014/main" id="{FE41430E-E2EE-58AF-554F-51A0815E6865}"/>
              </a:ext>
            </a:extLst>
          </p:cNvPr>
          <p:cNvSpPr txBox="1"/>
          <p:nvPr/>
        </p:nvSpPr>
        <p:spPr>
          <a:xfrm>
            <a:off x="2907002" y="4156045"/>
            <a:ext cx="5094941" cy="19466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8000" marR="0" lvl="1" indent="0" algn="l" defTabSz="914400" rtl="0" eaLnBrk="1" fontAlgn="auto" latinLnBrk="0" hangingPunct="1">
              <a:lnSpc>
                <a:spcPct val="100000"/>
              </a:lnSpc>
              <a:spcBef>
                <a:spcPts val="0"/>
              </a:spcBef>
              <a:spcAft>
                <a:spcPts val="300"/>
              </a:spcAft>
              <a:buClr>
                <a:srgbClr val="29BA74"/>
              </a:buClr>
              <a:buSzTx/>
              <a:buFontTx/>
              <a:buNone/>
              <a:tabLst/>
              <a:defRPr/>
            </a:pPr>
            <a:r>
              <a:rPr kumimoji="0" lang="en-US" sz="1200" b="1"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Senior leaders </a:t>
            </a:r>
            <a:r>
              <a:rPr kumimoji="0" lang="en-US" sz="120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(e.g., head of directorate-general)</a:t>
            </a:r>
            <a:r>
              <a:rPr kumimoji="0" lang="en-US" sz="1200" b="1"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 </a:t>
            </a:r>
            <a:r>
              <a:rPr kumimoji="0" lang="en-US" sz="12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at Ministries of Health or other national health bodies</a:t>
            </a:r>
            <a:r>
              <a:rPr lang="en-US" sz="1200">
                <a:solidFill>
                  <a:srgbClr val="646567"/>
                </a:solidFill>
                <a:latin typeface="Verdana" panose="020B0604030504040204" pitchFamily="34" charset="0"/>
                <a:ea typeface="Verdana" panose="020B0604030504040204" pitchFamily="34" charset="0"/>
              </a:rPr>
              <a:t>, with </a:t>
            </a:r>
            <a:endParaRPr kumimoji="0" lang="en-US" sz="1200" b="0" i="0" u="none" strike="noStrike" kern="1200" cap="none" spc="0" normalizeH="0" baseline="0" noProof="0">
              <a:ln>
                <a:noFill/>
              </a:ln>
              <a:solidFill>
                <a:srgbClr val="646567"/>
              </a:solidFill>
              <a:effectLst/>
              <a:highlight>
                <a:srgbClr val="FFFF00"/>
              </a:highlight>
              <a:uLnTx/>
              <a:uFillTx/>
              <a:latin typeface="Verdana" panose="020B0604030504040204" pitchFamily="34" charset="0"/>
              <a:ea typeface="Verdana" panose="020B0604030504040204" pitchFamily="34" charset="0"/>
            </a:endParaRPr>
          </a:p>
          <a:p>
            <a:pPr marL="324000" marR="0" lvl="1" indent="-216000" algn="l" defTabSz="914400" rtl="0" eaLnBrk="1" fontAlgn="auto" latinLnBrk="0" hangingPunct="1">
              <a:lnSpc>
                <a:spcPct val="100000"/>
              </a:lnSpc>
              <a:spcBef>
                <a:spcPts val="0"/>
              </a:spcBef>
              <a:spcAft>
                <a:spcPts val="300"/>
              </a:spcAft>
              <a:buClr>
                <a:srgbClr val="004494"/>
              </a:buClr>
              <a:buSzTx/>
              <a:buFont typeface="Trebuchet MS" panose="020B0603020202020204" pitchFamily="34" charset="0"/>
              <a:buChar char="•"/>
              <a:tabLst/>
              <a:defRPr/>
            </a:pPr>
            <a:r>
              <a:rPr kumimoji="0" lang="en-US" sz="1200" b="1"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Significant multi-year leadership experience </a:t>
            </a:r>
            <a:r>
              <a:rPr lang="en-US" sz="1200">
                <a:solidFill>
                  <a:srgbClr val="646567"/>
                </a:solidFill>
                <a:latin typeface="Verdana" panose="020B0604030504040204" pitchFamily="34" charset="0"/>
                <a:ea typeface="Verdana" panose="020B0604030504040204" pitchFamily="34" charset="0"/>
              </a:rPr>
              <a:t>at the national Ministry of Health or associated health agencies</a:t>
            </a:r>
            <a:endParaRPr kumimoji="0" lang="en-US" sz="12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endParaRPr>
          </a:p>
          <a:p>
            <a:pPr marL="324000" marR="0" lvl="1" indent="-216000" algn="l" defTabSz="914400" rtl="0" eaLnBrk="1" fontAlgn="auto" latinLnBrk="0" hangingPunct="1">
              <a:lnSpc>
                <a:spcPct val="100000"/>
              </a:lnSpc>
              <a:spcBef>
                <a:spcPts val="0"/>
              </a:spcBef>
              <a:spcAft>
                <a:spcPts val="300"/>
              </a:spcAft>
              <a:buClr>
                <a:srgbClr val="004494"/>
              </a:buClr>
              <a:buSzTx/>
              <a:buFont typeface="Trebuchet MS" panose="020B0603020202020204" pitchFamily="34" charset="0"/>
              <a:buChar char="•"/>
              <a:tabLst/>
              <a:defRPr/>
            </a:pPr>
            <a:r>
              <a:rPr kumimoji="0" lang="en-US" sz="1200" b="1"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(Prior) involvement in EU health policymaking</a:t>
            </a:r>
            <a:r>
              <a:rPr kumimoji="0" lang="en-US" sz="12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 e.g., policy development, implementation, or advocacy</a:t>
            </a:r>
          </a:p>
          <a:p>
            <a:pPr marL="324000" marR="0" lvl="1" indent="-216000" algn="l" defTabSz="914400" rtl="0" eaLnBrk="1" fontAlgn="auto" latinLnBrk="0" hangingPunct="1">
              <a:lnSpc>
                <a:spcPct val="100000"/>
              </a:lnSpc>
              <a:spcBef>
                <a:spcPts val="0"/>
              </a:spcBef>
              <a:spcAft>
                <a:spcPts val="300"/>
              </a:spcAft>
              <a:buClr>
                <a:srgbClr val="004494"/>
              </a:buClr>
              <a:buSzTx/>
              <a:buFont typeface="Trebuchet MS" panose="020B0603020202020204" pitchFamily="34" charset="0"/>
              <a:buChar char="•"/>
              <a:tabLst/>
              <a:defRPr/>
            </a:pPr>
            <a:r>
              <a:rPr lang="en-US" sz="1200">
                <a:solidFill>
                  <a:srgbClr val="646567"/>
                </a:solidFill>
                <a:latin typeface="Verdana" panose="020B0604030504040204" pitchFamily="34" charset="0"/>
                <a:ea typeface="Verdana" panose="020B0604030504040204" pitchFamily="34" charset="0"/>
              </a:rPr>
              <a:t>Ideally prior experience as a </a:t>
            </a:r>
            <a:r>
              <a:rPr lang="en-US" sz="1200" b="1">
                <a:solidFill>
                  <a:srgbClr val="646567"/>
                </a:solidFill>
                <a:latin typeface="Verdana" panose="020B0604030504040204" pitchFamily="34" charset="0"/>
                <a:ea typeface="Verdana" panose="020B0604030504040204" pitchFamily="34" charset="0"/>
              </a:rPr>
              <a:t>trainer or mentor</a:t>
            </a:r>
          </a:p>
          <a:p>
            <a:pPr marL="324000" marR="0" lvl="1" indent="-216000" algn="l" defTabSz="914400" rtl="0" eaLnBrk="1" fontAlgn="auto" latinLnBrk="0" hangingPunct="1">
              <a:lnSpc>
                <a:spcPct val="100000"/>
              </a:lnSpc>
              <a:spcBef>
                <a:spcPts val="0"/>
              </a:spcBef>
              <a:spcAft>
                <a:spcPts val="300"/>
              </a:spcAft>
              <a:buClr>
                <a:srgbClr val="004494"/>
              </a:buClr>
              <a:buSzTx/>
              <a:buFont typeface="Trebuchet MS" panose="020B0603020202020204" pitchFamily="34" charset="0"/>
              <a:buChar char="•"/>
              <a:tabLst/>
              <a:defRPr/>
            </a:pPr>
            <a:r>
              <a:rPr lang="en-US" sz="1200">
                <a:solidFill>
                  <a:srgbClr val="646567"/>
                </a:solidFill>
                <a:latin typeface="Verdana" panose="020B0604030504040204" pitchFamily="34" charset="0"/>
                <a:ea typeface="Verdana" panose="020B0604030504040204" pitchFamily="34" charset="0"/>
              </a:rPr>
              <a:t>Ideally </a:t>
            </a:r>
            <a:r>
              <a:rPr lang="en-US" sz="1200" b="1">
                <a:solidFill>
                  <a:srgbClr val="646567"/>
                </a:solidFill>
                <a:latin typeface="Verdana" panose="020B0604030504040204" pitchFamily="34" charset="0"/>
                <a:ea typeface="Verdana" panose="020B0604030504040204" pitchFamily="34" charset="0"/>
              </a:rPr>
              <a:t>current work focus on an EU health priority</a:t>
            </a:r>
          </a:p>
          <a:p>
            <a:pPr marL="324000" marR="0" lvl="1" indent="-216000" algn="l" defTabSz="914400" rtl="0" eaLnBrk="1" fontAlgn="auto" latinLnBrk="0" hangingPunct="1">
              <a:lnSpc>
                <a:spcPct val="100000"/>
              </a:lnSpc>
              <a:spcBef>
                <a:spcPts val="0"/>
              </a:spcBef>
              <a:spcAft>
                <a:spcPts val="300"/>
              </a:spcAft>
              <a:buClr>
                <a:srgbClr val="004494"/>
              </a:buClr>
              <a:buSzTx/>
              <a:buFont typeface="Trebuchet MS" panose="020B0603020202020204" pitchFamily="34" charset="0"/>
              <a:buChar char="•"/>
              <a:tabLst/>
              <a:defRPr/>
            </a:pPr>
            <a:r>
              <a:rPr kumimoji="0" lang="en-US" sz="120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Proficient</a:t>
            </a:r>
            <a:r>
              <a:rPr kumimoji="0" lang="en-US" sz="1200" b="1"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 English </a:t>
            </a:r>
            <a:r>
              <a:rPr kumimoji="0" lang="en-US" sz="12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language skills (</a:t>
            </a:r>
            <a:r>
              <a:rPr lang="en-US" sz="1200">
                <a:solidFill>
                  <a:srgbClr val="646567"/>
                </a:solidFill>
                <a:latin typeface="Verdana" panose="020B0604030504040204" pitchFamily="34" charset="0"/>
                <a:ea typeface="Verdana" panose="020B0604030504040204" pitchFamily="34" charset="0"/>
              </a:rPr>
              <a:t>at least</a:t>
            </a:r>
            <a:r>
              <a:rPr kumimoji="0" lang="en-US" sz="12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rPr>
              <a:t> C1 level)</a:t>
            </a:r>
          </a:p>
        </p:txBody>
      </p:sp>
      <p:cxnSp>
        <p:nvCxnSpPr>
          <p:cNvPr id="34" name="Straight Connector 33">
            <a:extLst>
              <a:ext uri="{FF2B5EF4-FFF2-40B4-BE49-F238E27FC236}">
                <a16:creationId xmlns:a16="http://schemas.microsoft.com/office/drawing/2014/main" id="{627D2B71-EBD3-9BF5-3B94-2F7ABEB019D5}"/>
              </a:ext>
            </a:extLst>
          </p:cNvPr>
          <p:cNvCxnSpPr>
            <a:cxnSpLocks/>
          </p:cNvCxnSpPr>
          <p:nvPr/>
        </p:nvCxnSpPr>
        <p:spPr>
          <a:xfrm>
            <a:off x="8219976" y="1775977"/>
            <a:ext cx="0" cy="4314063"/>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EBEC249-342D-BF72-94CC-B81F85E82265}"/>
              </a:ext>
            </a:extLst>
          </p:cNvPr>
          <p:cNvCxnSpPr>
            <a:cxnSpLocks/>
          </p:cNvCxnSpPr>
          <p:nvPr/>
        </p:nvCxnSpPr>
        <p:spPr>
          <a:xfrm>
            <a:off x="917271" y="4120761"/>
            <a:ext cx="6635227" cy="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3BA4C0FF-CAE6-FDD0-E4BA-F69007497C41}"/>
              </a:ext>
            </a:extLst>
          </p:cNvPr>
          <p:cNvSpPr txBox="1"/>
          <p:nvPr/>
        </p:nvSpPr>
        <p:spPr>
          <a:xfrm>
            <a:off x="1487430" y="1934701"/>
            <a:ext cx="1404871" cy="338554"/>
          </a:xfrm>
          <a:prstGeom prst="rect">
            <a:avLst/>
          </a:prstGeom>
          <a:noFill/>
        </p:spPr>
        <p:txBody>
          <a:bodyPr wrap="square">
            <a:spAutoFit/>
          </a:bodyPr>
          <a:lstStyle/>
          <a:p>
            <a:pPr marL="108000" marR="0" lvl="1" indent="0" algn="l" defTabSz="914400" rtl="0" eaLnBrk="1" fontAlgn="auto" latinLnBrk="0" hangingPunct="1">
              <a:lnSpc>
                <a:spcPct val="100000"/>
              </a:lnSpc>
              <a:spcBef>
                <a:spcPts val="0"/>
              </a:spcBef>
              <a:spcAft>
                <a:spcPts val="0"/>
              </a:spcAft>
              <a:buClr>
                <a:srgbClr val="29BA74"/>
              </a:buClr>
              <a:buSzTx/>
              <a:buFontTx/>
              <a:buNone/>
              <a:tabLst/>
              <a:defRPr/>
            </a:pPr>
            <a:r>
              <a:rPr kumimoji="0" lang="en-US"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rPr>
              <a:t>Fellow</a:t>
            </a:r>
            <a:r>
              <a:rPr kumimoji="0" lang="en-US" sz="1600" b="0" i="0" u="none" strike="noStrike" kern="1200" cap="none" spc="0" normalizeH="0" baseline="0" noProof="0">
                <a:ln>
                  <a:noFill/>
                </a:ln>
                <a:solidFill>
                  <a:srgbClr val="29BA74"/>
                </a:solidFill>
                <a:effectLst/>
                <a:uLnTx/>
                <a:uFillTx/>
                <a:latin typeface="Verdana" panose="020B0604030504040204" pitchFamily="34" charset="0"/>
                <a:ea typeface="Verdana" panose="020B0604030504040204" pitchFamily="34" charset="0"/>
              </a:rPr>
              <a:t> </a:t>
            </a:r>
          </a:p>
        </p:txBody>
      </p:sp>
      <p:sp>
        <p:nvSpPr>
          <p:cNvPr id="25" name="TextBox 24">
            <a:extLst>
              <a:ext uri="{FF2B5EF4-FFF2-40B4-BE49-F238E27FC236}">
                <a16:creationId xmlns:a16="http://schemas.microsoft.com/office/drawing/2014/main" id="{60DAE8B3-94B5-2CF6-F23B-8D20157FF115}"/>
              </a:ext>
            </a:extLst>
          </p:cNvPr>
          <p:cNvSpPr txBox="1"/>
          <p:nvPr/>
        </p:nvSpPr>
        <p:spPr>
          <a:xfrm>
            <a:off x="1487430" y="4297449"/>
            <a:ext cx="1404871" cy="338554"/>
          </a:xfrm>
          <a:prstGeom prst="rect">
            <a:avLst/>
          </a:prstGeom>
          <a:noFill/>
        </p:spPr>
        <p:txBody>
          <a:bodyPr wrap="square">
            <a:spAutoFit/>
          </a:bodyPr>
          <a:lstStyle/>
          <a:p>
            <a:pPr marL="108000" marR="0" lvl="1" indent="0" algn="l" defTabSz="914400" rtl="0" eaLnBrk="1" fontAlgn="auto" latinLnBrk="0" hangingPunct="1">
              <a:lnSpc>
                <a:spcPct val="100000"/>
              </a:lnSpc>
              <a:spcBef>
                <a:spcPts val="0"/>
              </a:spcBef>
              <a:spcAft>
                <a:spcPts val="0"/>
              </a:spcAft>
              <a:buClr>
                <a:srgbClr val="29BA74"/>
              </a:buClr>
              <a:buSzTx/>
              <a:buFontTx/>
              <a:buNone/>
              <a:tabLst/>
              <a:defRPr/>
            </a:pPr>
            <a:r>
              <a:rPr kumimoji="0" lang="en-US"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rPr>
              <a:t>Mentor</a:t>
            </a:r>
            <a:endParaRPr kumimoji="0" lang="en-US" sz="1600" b="0" i="0" u="none" strike="noStrike" kern="1200" cap="none" spc="0" normalizeH="0" baseline="0" noProof="0">
              <a:ln>
                <a:noFill/>
              </a:ln>
              <a:solidFill>
                <a:srgbClr val="29BA74"/>
              </a:solidFill>
              <a:effectLst/>
              <a:uLnTx/>
              <a:uFillTx/>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8C5AE511-DFE4-E529-444A-9587D7F2773E}"/>
              </a:ext>
            </a:extLst>
          </p:cNvPr>
          <p:cNvSpPr txBox="1"/>
          <p:nvPr/>
        </p:nvSpPr>
        <p:spPr>
          <a:xfrm>
            <a:off x="2907003" y="1467044"/>
            <a:ext cx="1880158" cy="318924"/>
          </a:xfrm>
          <a:prstGeom prst="rect">
            <a:avLst/>
          </a:prstGeom>
          <a:noFill/>
          <a:effectLst/>
        </p:spPr>
        <p:txBody>
          <a:bodyPr wrap="square" lIns="72000" tIns="36000" rIns="72000" bIns="36000">
            <a:spAutoFit/>
          </a:bodyPr>
          <a:lstStyle/>
          <a:p>
            <a:pPr marR="0" lvl="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Profile</a:t>
            </a:r>
          </a:p>
        </p:txBody>
      </p:sp>
      <p:cxnSp>
        <p:nvCxnSpPr>
          <p:cNvPr id="12" name="Straight Connector 11">
            <a:extLst>
              <a:ext uri="{FF2B5EF4-FFF2-40B4-BE49-F238E27FC236}">
                <a16:creationId xmlns:a16="http://schemas.microsoft.com/office/drawing/2014/main" id="{5669BB37-94B5-9FED-17B6-575BA7B2F10F}"/>
              </a:ext>
            </a:extLst>
          </p:cNvPr>
          <p:cNvCxnSpPr/>
          <p:nvPr/>
        </p:nvCxnSpPr>
        <p:spPr>
          <a:xfrm>
            <a:off x="2907003" y="1811016"/>
            <a:ext cx="5094949" cy="0"/>
          </a:xfrm>
          <a:prstGeom prst="line">
            <a:avLst/>
          </a:prstGeom>
          <a:ln w="12700" cap="flat" cmpd="sng" algn="ctr">
            <a:solidFill>
              <a:srgbClr val="9A9A9A"/>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F0B05C4-19E8-49D5-63CA-4AD1B2870E34}"/>
              </a:ext>
            </a:extLst>
          </p:cNvPr>
          <p:cNvSpPr txBox="1"/>
          <p:nvPr/>
        </p:nvSpPr>
        <p:spPr>
          <a:xfrm>
            <a:off x="8225975" y="1467044"/>
            <a:ext cx="2349536" cy="318924"/>
          </a:xfrm>
          <a:prstGeom prst="rect">
            <a:avLst/>
          </a:prstGeom>
          <a:noFill/>
          <a:effectLst/>
        </p:spPr>
        <p:txBody>
          <a:bodyPr wrap="none" lIns="72000" tIns="36000" rIns="72000" bIns="36000">
            <a:spAutoFit/>
          </a:bodyPr>
          <a:lstStyle/>
          <a:p>
            <a:pPr marR="0" lvl="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Selection approach</a:t>
            </a:r>
          </a:p>
        </p:txBody>
      </p:sp>
      <p:cxnSp>
        <p:nvCxnSpPr>
          <p:cNvPr id="26" name="Straight Connector 25">
            <a:extLst>
              <a:ext uri="{FF2B5EF4-FFF2-40B4-BE49-F238E27FC236}">
                <a16:creationId xmlns:a16="http://schemas.microsoft.com/office/drawing/2014/main" id="{0FB891E3-1FF8-AA3C-86F2-FAB7B5449019}"/>
              </a:ext>
            </a:extLst>
          </p:cNvPr>
          <p:cNvCxnSpPr/>
          <p:nvPr/>
        </p:nvCxnSpPr>
        <p:spPr>
          <a:xfrm>
            <a:off x="8237475" y="1811016"/>
            <a:ext cx="3116325" cy="0"/>
          </a:xfrm>
          <a:prstGeom prst="line">
            <a:avLst/>
          </a:prstGeom>
          <a:ln w="12700" cap="flat" cmpd="sng" algn="ctr">
            <a:solidFill>
              <a:srgbClr val="9A9A9A"/>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Slide Number Placeholder 5">
            <a:extLst>
              <a:ext uri="{FF2B5EF4-FFF2-40B4-BE49-F238E27FC236}">
                <a16:creationId xmlns:a16="http://schemas.microsoft.com/office/drawing/2014/main" id="{90902A4B-CEE0-78C6-6BAB-03E9A8E9AE89}"/>
              </a:ext>
            </a:extLst>
          </p:cNvPr>
          <p:cNvSpPr txBox="1">
            <a:spLocks/>
          </p:cNvSpPr>
          <p:nvPr/>
        </p:nvSpPr>
        <p:spPr>
          <a:xfrm>
            <a:off x="838201" y="6363480"/>
            <a:ext cx="10644266" cy="313932"/>
          </a:xfrm>
          <a:prstGeom prst="rect">
            <a:avLst/>
          </a:prstGeom>
        </p:spPr>
        <p:txBody>
          <a:bodyPr vert="horz" wrap="square" lIns="91440" tIns="45720" rIns="91440" bIns="45720" rtlCol="0" anchor="ctr">
            <a:spAutoFit/>
          </a:bodyPr>
          <a:lstStyle>
            <a:defPPr>
              <a:defRPr lang="en-US"/>
            </a:defPPr>
            <a:lvl1pPr marL="0" algn="r" defTabSz="457200" rtl="0" eaLnBrk="1" latinLnBrk="0" hangingPunct="1">
              <a:defRPr sz="1200" kern="120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lumMod val="50000"/>
                  </a:prstClr>
                </a:solidFill>
                <a:effectLst/>
                <a:uLnTx/>
                <a:uFillTx/>
                <a:cs typeface="Arial" pitchFamily="34" charset="0"/>
              </a:rPr>
              <a:t>EOB = end of business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lumMod val="50000"/>
                  </a:prstClr>
                </a:solidFill>
                <a:effectLst/>
                <a:uLnTx/>
                <a:uFillTx/>
                <a:cs typeface="Arial" pitchFamily="34" charset="0"/>
              </a:rPr>
              <a:t>1. Depending on attendance at trainings and engagement level with fellow</a:t>
            </a:r>
          </a:p>
        </p:txBody>
      </p:sp>
      <p:grpSp>
        <p:nvGrpSpPr>
          <p:cNvPr id="4" name="Group 3">
            <a:extLst>
              <a:ext uri="{FF2B5EF4-FFF2-40B4-BE49-F238E27FC236}">
                <a16:creationId xmlns:a16="http://schemas.microsoft.com/office/drawing/2014/main" id="{D765E1EB-65A6-1540-018A-3123BB6838CC}"/>
              </a:ext>
            </a:extLst>
          </p:cNvPr>
          <p:cNvGrpSpPr>
            <a:grpSpLocks noChangeAspect="1"/>
          </p:cNvGrpSpPr>
          <p:nvPr/>
        </p:nvGrpSpPr>
        <p:grpSpPr>
          <a:xfrm>
            <a:off x="5139233" y="1195680"/>
            <a:ext cx="494282" cy="494282"/>
            <a:chOff x="5961063" y="3294063"/>
            <a:chExt cx="269875" cy="269875"/>
          </a:xfrm>
        </p:grpSpPr>
        <p:sp>
          <p:nvSpPr>
            <p:cNvPr id="11" name="Oval 40">
              <a:extLst>
                <a:ext uri="{FF2B5EF4-FFF2-40B4-BE49-F238E27FC236}">
                  <a16:creationId xmlns:a16="http://schemas.microsoft.com/office/drawing/2014/main" id="{85C1497D-CACF-6038-D38B-C30077074542}"/>
                </a:ext>
              </a:extLst>
            </p:cNvPr>
            <p:cNvSpPr>
              <a:spLocks noChangeArrowheads="1"/>
            </p:cNvSpPr>
            <p:nvPr/>
          </p:nvSpPr>
          <p:spPr bwMode="auto">
            <a:xfrm>
              <a:off x="5961063" y="3294063"/>
              <a:ext cx="269875" cy="269875"/>
            </a:xfrm>
            <a:prstGeom prst="ellipse">
              <a:avLst/>
            </a:prstGeom>
            <a:solidFill>
              <a:schemeClr val="bg1"/>
            </a:solidFill>
            <a:ln w="28575">
              <a:solidFill>
                <a:srgbClr val="004494"/>
              </a:solidFill>
            </a:ln>
          </p:spPr>
          <p:txBody>
            <a:bodyPr vert="horz" wrap="square" lIns="91440" tIns="45720" rIns="91440" bIns="45720" numCol="1" anchor="t" anchorCtr="0" compatLnSpc="1">
              <a:prstTxWarp prst="textNoShape">
                <a:avLst/>
              </a:prstTxWarp>
            </a:bodyPr>
            <a:lstStyle/>
            <a:p>
              <a:endParaRPr lang="en-US"/>
            </a:p>
          </p:txBody>
        </p:sp>
        <p:sp>
          <p:nvSpPr>
            <p:cNvPr id="29" name="Freeform 41">
              <a:extLst>
                <a:ext uri="{FF2B5EF4-FFF2-40B4-BE49-F238E27FC236}">
                  <a16:creationId xmlns:a16="http://schemas.microsoft.com/office/drawing/2014/main" id="{DBC4E3C7-1E77-FBAD-4FFE-14494150D5DF}"/>
                </a:ext>
              </a:extLst>
            </p:cNvPr>
            <p:cNvSpPr>
              <a:spLocks noEditPoints="1"/>
            </p:cNvSpPr>
            <p:nvPr/>
          </p:nvSpPr>
          <p:spPr bwMode="auto">
            <a:xfrm>
              <a:off x="6080125" y="3355975"/>
              <a:ext cx="30162" cy="147637"/>
            </a:xfrm>
            <a:custGeom>
              <a:avLst/>
              <a:gdLst>
                <a:gd name="T0" fmla="*/ 50 w 137"/>
                <a:gd name="T1" fmla="*/ 506 h 689"/>
                <a:gd name="T2" fmla="*/ 15 w 137"/>
                <a:gd name="T3" fmla="*/ 187 h 689"/>
                <a:gd name="T4" fmla="*/ 15 w 137"/>
                <a:gd name="T5" fmla="*/ 0 h 689"/>
                <a:gd name="T6" fmla="*/ 118 w 137"/>
                <a:gd name="T7" fmla="*/ 0 h 689"/>
                <a:gd name="T8" fmla="*/ 118 w 137"/>
                <a:gd name="T9" fmla="*/ 187 h 689"/>
                <a:gd name="T10" fmla="*/ 82 w 137"/>
                <a:gd name="T11" fmla="*/ 506 h 689"/>
                <a:gd name="T12" fmla="*/ 50 w 137"/>
                <a:gd name="T13" fmla="*/ 506 h 689"/>
                <a:gd name="T14" fmla="*/ 69 w 137"/>
                <a:gd name="T15" fmla="*/ 552 h 689"/>
                <a:gd name="T16" fmla="*/ 21 w 137"/>
                <a:gd name="T17" fmla="*/ 572 h 689"/>
                <a:gd name="T18" fmla="*/ 0 w 137"/>
                <a:gd name="T19" fmla="*/ 620 h 689"/>
                <a:gd name="T20" fmla="*/ 21 w 137"/>
                <a:gd name="T21" fmla="*/ 669 h 689"/>
                <a:gd name="T22" fmla="*/ 69 w 137"/>
                <a:gd name="T23" fmla="*/ 689 h 689"/>
                <a:gd name="T24" fmla="*/ 117 w 137"/>
                <a:gd name="T25" fmla="*/ 669 h 689"/>
                <a:gd name="T26" fmla="*/ 137 w 137"/>
                <a:gd name="T27" fmla="*/ 620 h 689"/>
                <a:gd name="T28" fmla="*/ 117 w 137"/>
                <a:gd name="T29" fmla="*/ 572 h 689"/>
                <a:gd name="T30" fmla="*/ 69 w 137"/>
                <a:gd name="T31" fmla="*/ 55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689">
                  <a:moveTo>
                    <a:pt x="50" y="506"/>
                  </a:moveTo>
                  <a:cubicBezTo>
                    <a:pt x="26" y="353"/>
                    <a:pt x="15" y="247"/>
                    <a:pt x="15" y="187"/>
                  </a:cubicBezTo>
                  <a:cubicBezTo>
                    <a:pt x="15" y="0"/>
                    <a:pt x="15" y="0"/>
                    <a:pt x="15" y="0"/>
                  </a:cubicBezTo>
                  <a:cubicBezTo>
                    <a:pt x="118" y="0"/>
                    <a:pt x="118" y="0"/>
                    <a:pt x="118" y="0"/>
                  </a:cubicBezTo>
                  <a:cubicBezTo>
                    <a:pt x="118" y="187"/>
                    <a:pt x="118" y="187"/>
                    <a:pt x="118" y="187"/>
                  </a:cubicBezTo>
                  <a:cubicBezTo>
                    <a:pt x="118" y="245"/>
                    <a:pt x="106" y="351"/>
                    <a:pt x="82" y="506"/>
                  </a:cubicBezTo>
                  <a:lnTo>
                    <a:pt x="50" y="506"/>
                  </a:lnTo>
                  <a:close/>
                  <a:moveTo>
                    <a:pt x="69" y="552"/>
                  </a:moveTo>
                  <a:cubicBezTo>
                    <a:pt x="50" y="552"/>
                    <a:pt x="34" y="558"/>
                    <a:pt x="21" y="572"/>
                  </a:cubicBezTo>
                  <a:cubicBezTo>
                    <a:pt x="7" y="585"/>
                    <a:pt x="0" y="601"/>
                    <a:pt x="0" y="620"/>
                  </a:cubicBezTo>
                  <a:cubicBezTo>
                    <a:pt x="0" y="639"/>
                    <a:pt x="7" y="655"/>
                    <a:pt x="21" y="669"/>
                  </a:cubicBezTo>
                  <a:cubicBezTo>
                    <a:pt x="34" y="682"/>
                    <a:pt x="50" y="689"/>
                    <a:pt x="69" y="689"/>
                  </a:cubicBezTo>
                  <a:cubicBezTo>
                    <a:pt x="88" y="689"/>
                    <a:pt x="104" y="682"/>
                    <a:pt x="117" y="669"/>
                  </a:cubicBezTo>
                  <a:cubicBezTo>
                    <a:pt x="131" y="655"/>
                    <a:pt x="137" y="639"/>
                    <a:pt x="137" y="620"/>
                  </a:cubicBezTo>
                  <a:cubicBezTo>
                    <a:pt x="137" y="601"/>
                    <a:pt x="131" y="585"/>
                    <a:pt x="117" y="572"/>
                  </a:cubicBezTo>
                  <a:cubicBezTo>
                    <a:pt x="104" y="558"/>
                    <a:pt x="88" y="552"/>
                    <a:pt x="69" y="55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9" name="Group 48">
            <a:extLst>
              <a:ext uri="{FF2B5EF4-FFF2-40B4-BE49-F238E27FC236}">
                <a16:creationId xmlns:a16="http://schemas.microsoft.com/office/drawing/2014/main" id="{12E46299-0807-295B-4391-7EB78A362975}"/>
              </a:ext>
            </a:extLst>
          </p:cNvPr>
          <p:cNvGrpSpPr/>
          <p:nvPr/>
        </p:nvGrpSpPr>
        <p:grpSpPr>
          <a:xfrm>
            <a:off x="794095" y="4098574"/>
            <a:ext cx="792999" cy="792235"/>
            <a:chOff x="-1533570" y="4483229"/>
            <a:chExt cx="1361841" cy="1360527"/>
          </a:xfrm>
        </p:grpSpPr>
        <p:grpSp>
          <p:nvGrpSpPr>
            <p:cNvPr id="43" name="bcgIconsWhite_Caring">
              <a:extLst>
                <a:ext uri="{FF2B5EF4-FFF2-40B4-BE49-F238E27FC236}">
                  <a16:creationId xmlns:a16="http://schemas.microsoft.com/office/drawing/2014/main" id="{9D0C4F66-0E63-529F-FAEC-B4C015EBAE2B}"/>
                </a:ext>
              </a:extLst>
            </p:cNvPr>
            <p:cNvGrpSpPr>
              <a:grpSpLocks noChangeAspect="1"/>
            </p:cNvGrpSpPr>
            <p:nvPr/>
          </p:nvGrpSpPr>
          <p:grpSpPr>
            <a:xfrm>
              <a:off x="-1533570" y="4483229"/>
              <a:ext cx="1361841" cy="1360527"/>
              <a:chOff x="5272088" y="2305050"/>
              <a:chExt cx="1646237" cy="1644650"/>
            </a:xfrm>
          </p:grpSpPr>
          <p:sp>
            <p:nvSpPr>
              <p:cNvPr id="44" name="AutoShape 69">
                <a:extLst>
                  <a:ext uri="{FF2B5EF4-FFF2-40B4-BE49-F238E27FC236}">
                    <a16:creationId xmlns:a16="http://schemas.microsoft.com/office/drawing/2014/main" id="{57217E83-F624-6DE6-B996-3489E9BC5422}"/>
                  </a:ext>
                </a:extLst>
              </p:cNvPr>
              <p:cNvSpPr>
                <a:spLocks noChangeAspect="1" noChangeArrowheads="1" noTextEdit="1"/>
              </p:cNvSpPr>
              <p:nvPr/>
            </p:nvSpPr>
            <p:spPr bwMode="auto">
              <a:xfrm>
                <a:off x="5272088" y="2305050"/>
                <a:ext cx="16462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71">
                <a:extLst>
                  <a:ext uri="{FF2B5EF4-FFF2-40B4-BE49-F238E27FC236}">
                    <a16:creationId xmlns:a16="http://schemas.microsoft.com/office/drawing/2014/main" id="{EEE90566-D770-B48B-9BA7-B74FCD5ADFAD}"/>
                  </a:ext>
                </a:extLst>
              </p:cNvPr>
              <p:cNvSpPr>
                <a:spLocks noEditPoints="1"/>
              </p:cNvSpPr>
              <p:nvPr/>
            </p:nvSpPr>
            <p:spPr bwMode="auto">
              <a:xfrm>
                <a:off x="5534025" y="3160713"/>
                <a:ext cx="1135062" cy="542926"/>
              </a:xfrm>
              <a:custGeom>
                <a:avLst/>
                <a:gdLst>
                  <a:gd name="T0" fmla="*/ 1532 w 1589"/>
                  <a:gd name="T1" fmla="*/ 64 h 760"/>
                  <a:gd name="T2" fmla="*/ 1524 w 1589"/>
                  <a:gd name="T3" fmla="*/ 58 h 760"/>
                  <a:gd name="T4" fmla="*/ 1514 w 1589"/>
                  <a:gd name="T5" fmla="*/ 52 h 760"/>
                  <a:gd name="T6" fmla="*/ 1451 w 1589"/>
                  <a:gd name="T7" fmla="*/ 37 h 760"/>
                  <a:gd name="T8" fmla="*/ 1372 w 1589"/>
                  <a:gd name="T9" fmla="*/ 72 h 760"/>
                  <a:gd name="T10" fmla="*/ 1275 w 1589"/>
                  <a:gd name="T11" fmla="*/ 179 h 760"/>
                  <a:gd name="T12" fmla="*/ 1103 w 1589"/>
                  <a:gd name="T13" fmla="*/ 271 h 760"/>
                  <a:gd name="T14" fmla="*/ 1042 w 1589"/>
                  <a:gd name="T15" fmla="*/ 281 h 760"/>
                  <a:gd name="T16" fmla="*/ 1035 w 1589"/>
                  <a:gd name="T17" fmla="*/ 238 h 760"/>
                  <a:gd name="T18" fmla="*/ 1049 w 1589"/>
                  <a:gd name="T19" fmla="*/ 232 h 760"/>
                  <a:gd name="T20" fmla="*/ 1058 w 1589"/>
                  <a:gd name="T21" fmla="*/ 226 h 760"/>
                  <a:gd name="T22" fmla="*/ 1071 w 1589"/>
                  <a:gd name="T23" fmla="*/ 217 h 760"/>
                  <a:gd name="T24" fmla="*/ 1107 w 1589"/>
                  <a:gd name="T25" fmla="*/ 142 h 760"/>
                  <a:gd name="T26" fmla="*/ 1097 w 1589"/>
                  <a:gd name="T27" fmla="*/ 85 h 760"/>
                  <a:gd name="T28" fmla="*/ 576 w 1589"/>
                  <a:gd name="T29" fmla="*/ 0 h 760"/>
                  <a:gd name="T30" fmla="*/ 556 w 1589"/>
                  <a:gd name="T31" fmla="*/ 0 h 760"/>
                  <a:gd name="T32" fmla="*/ 543 w 1589"/>
                  <a:gd name="T33" fmla="*/ 1 h 760"/>
                  <a:gd name="T34" fmla="*/ 489 w 1589"/>
                  <a:gd name="T35" fmla="*/ 11 h 760"/>
                  <a:gd name="T36" fmla="*/ 480 w 1589"/>
                  <a:gd name="T37" fmla="*/ 14 h 760"/>
                  <a:gd name="T38" fmla="*/ 466 w 1589"/>
                  <a:gd name="T39" fmla="*/ 19 h 760"/>
                  <a:gd name="T40" fmla="*/ 455 w 1589"/>
                  <a:gd name="T41" fmla="*/ 24 h 760"/>
                  <a:gd name="T42" fmla="*/ 443 w 1589"/>
                  <a:gd name="T43" fmla="*/ 30 h 760"/>
                  <a:gd name="T44" fmla="*/ 0 w 1589"/>
                  <a:gd name="T45" fmla="*/ 294 h 760"/>
                  <a:gd name="T46" fmla="*/ 22 w 1589"/>
                  <a:gd name="T47" fmla="*/ 760 h 760"/>
                  <a:gd name="T48" fmla="*/ 538 w 1589"/>
                  <a:gd name="T49" fmla="*/ 563 h 760"/>
                  <a:gd name="T50" fmla="*/ 545 w 1589"/>
                  <a:gd name="T51" fmla="*/ 560 h 760"/>
                  <a:gd name="T52" fmla="*/ 576 w 1589"/>
                  <a:gd name="T53" fmla="*/ 557 h 760"/>
                  <a:gd name="T54" fmla="*/ 793 w 1589"/>
                  <a:gd name="T55" fmla="*/ 572 h 760"/>
                  <a:gd name="T56" fmla="*/ 820 w 1589"/>
                  <a:gd name="T57" fmla="*/ 573 h 760"/>
                  <a:gd name="T58" fmla="*/ 850 w 1589"/>
                  <a:gd name="T59" fmla="*/ 574 h 760"/>
                  <a:gd name="T60" fmla="*/ 871 w 1589"/>
                  <a:gd name="T61" fmla="*/ 574 h 760"/>
                  <a:gd name="T62" fmla="*/ 909 w 1589"/>
                  <a:gd name="T63" fmla="*/ 573 h 760"/>
                  <a:gd name="T64" fmla="*/ 997 w 1589"/>
                  <a:gd name="T65" fmla="*/ 564 h 760"/>
                  <a:gd name="T66" fmla="*/ 1057 w 1589"/>
                  <a:gd name="T67" fmla="*/ 552 h 760"/>
                  <a:gd name="T68" fmla="*/ 1085 w 1589"/>
                  <a:gd name="T69" fmla="*/ 546 h 760"/>
                  <a:gd name="T70" fmla="*/ 1111 w 1589"/>
                  <a:gd name="T71" fmla="*/ 539 h 760"/>
                  <a:gd name="T72" fmla="*/ 1341 w 1589"/>
                  <a:gd name="T73" fmla="*/ 430 h 760"/>
                  <a:gd name="T74" fmla="*/ 1547 w 1589"/>
                  <a:gd name="T75" fmla="*/ 233 h 760"/>
                  <a:gd name="T76" fmla="*/ 1469 w 1589"/>
                  <a:gd name="T77" fmla="*/ 257 h 760"/>
                  <a:gd name="T78" fmla="*/ 587 w 1589"/>
                  <a:gd name="T79" fmla="*/ 513 h 760"/>
                  <a:gd name="T80" fmla="*/ 45 w 1589"/>
                  <a:gd name="T81" fmla="*/ 307 h 760"/>
                  <a:gd name="T82" fmla="*/ 1000 w 1589"/>
                  <a:gd name="T83" fmla="*/ 67 h 760"/>
                  <a:gd name="T84" fmla="*/ 782 w 1589"/>
                  <a:gd name="T85" fmla="*/ 222 h 760"/>
                  <a:gd name="T86" fmla="*/ 853 w 1589"/>
                  <a:gd name="T87" fmla="*/ 295 h 760"/>
                  <a:gd name="T88" fmla="*/ 1401 w 1589"/>
                  <a:gd name="T89" fmla="*/ 107 h 760"/>
                  <a:gd name="T90" fmla="*/ 1514 w 1589"/>
                  <a:gd name="T91" fmla="*/ 20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9" h="760">
                    <a:moveTo>
                      <a:pt x="1536" y="68"/>
                    </a:moveTo>
                    <a:cubicBezTo>
                      <a:pt x="1536" y="67"/>
                      <a:pt x="1536" y="67"/>
                      <a:pt x="1536" y="67"/>
                    </a:cubicBezTo>
                    <a:cubicBezTo>
                      <a:pt x="1534" y="66"/>
                      <a:pt x="1533" y="65"/>
                      <a:pt x="1532" y="64"/>
                    </a:cubicBezTo>
                    <a:cubicBezTo>
                      <a:pt x="1531" y="63"/>
                      <a:pt x="1530" y="63"/>
                      <a:pt x="1529" y="62"/>
                    </a:cubicBezTo>
                    <a:cubicBezTo>
                      <a:pt x="1528" y="61"/>
                      <a:pt x="1528" y="61"/>
                      <a:pt x="1528" y="61"/>
                    </a:cubicBezTo>
                    <a:cubicBezTo>
                      <a:pt x="1527" y="60"/>
                      <a:pt x="1525" y="59"/>
                      <a:pt x="1524" y="58"/>
                    </a:cubicBezTo>
                    <a:cubicBezTo>
                      <a:pt x="1524" y="58"/>
                      <a:pt x="1524" y="58"/>
                      <a:pt x="1523" y="57"/>
                    </a:cubicBezTo>
                    <a:cubicBezTo>
                      <a:pt x="1522" y="57"/>
                      <a:pt x="1521" y="56"/>
                      <a:pt x="1519" y="55"/>
                    </a:cubicBezTo>
                    <a:cubicBezTo>
                      <a:pt x="1517" y="54"/>
                      <a:pt x="1516" y="53"/>
                      <a:pt x="1514" y="52"/>
                    </a:cubicBezTo>
                    <a:cubicBezTo>
                      <a:pt x="1497" y="43"/>
                      <a:pt x="1478" y="37"/>
                      <a:pt x="1459" y="37"/>
                    </a:cubicBezTo>
                    <a:cubicBezTo>
                      <a:pt x="1458" y="37"/>
                      <a:pt x="1457" y="37"/>
                      <a:pt x="1457" y="37"/>
                    </a:cubicBezTo>
                    <a:cubicBezTo>
                      <a:pt x="1455" y="37"/>
                      <a:pt x="1453" y="37"/>
                      <a:pt x="1451" y="37"/>
                    </a:cubicBezTo>
                    <a:cubicBezTo>
                      <a:pt x="1451" y="37"/>
                      <a:pt x="1451" y="37"/>
                      <a:pt x="1450" y="37"/>
                    </a:cubicBezTo>
                    <a:cubicBezTo>
                      <a:pt x="1421" y="39"/>
                      <a:pt x="1394" y="51"/>
                      <a:pt x="1373" y="72"/>
                    </a:cubicBezTo>
                    <a:cubicBezTo>
                      <a:pt x="1373" y="72"/>
                      <a:pt x="1373" y="72"/>
                      <a:pt x="1372" y="72"/>
                    </a:cubicBezTo>
                    <a:cubicBezTo>
                      <a:pt x="1371" y="74"/>
                      <a:pt x="1370" y="75"/>
                      <a:pt x="1368" y="77"/>
                    </a:cubicBezTo>
                    <a:cubicBezTo>
                      <a:pt x="1301" y="153"/>
                      <a:pt x="1301" y="153"/>
                      <a:pt x="1301" y="153"/>
                    </a:cubicBezTo>
                    <a:cubicBezTo>
                      <a:pt x="1292" y="162"/>
                      <a:pt x="1284" y="171"/>
                      <a:pt x="1275" y="179"/>
                    </a:cubicBezTo>
                    <a:cubicBezTo>
                      <a:pt x="1241" y="211"/>
                      <a:pt x="1202" y="236"/>
                      <a:pt x="1159" y="253"/>
                    </a:cubicBezTo>
                    <a:cubicBezTo>
                      <a:pt x="1145" y="259"/>
                      <a:pt x="1131" y="264"/>
                      <a:pt x="1117" y="268"/>
                    </a:cubicBezTo>
                    <a:cubicBezTo>
                      <a:pt x="1112" y="269"/>
                      <a:pt x="1108" y="270"/>
                      <a:pt x="1103" y="271"/>
                    </a:cubicBezTo>
                    <a:cubicBezTo>
                      <a:pt x="1102" y="272"/>
                      <a:pt x="1102" y="272"/>
                      <a:pt x="1101" y="272"/>
                    </a:cubicBezTo>
                    <a:cubicBezTo>
                      <a:pt x="1096" y="273"/>
                      <a:pt x="1092" y="274"/>
                      <a:pt x="1087" y="275"/>
                    </a:cubicBezTo>
                    <a:cubicBezTo>
                      <a:pt x="1072" y="278"/>
                      <a:pt x="1057" y="280"/>
                      <a:pt x="1042" y="281"/>
                    </a:cubicBezTo>
                    <a:cubicBezTo>
                      <a:pt x="986" y="285"/>
                      <a:pt x="929" y="277"/>
                      <a:pt x="876" y="257"/>
                    </a:cubicBezTo>
                    <a:cubicBezTo>
                      <a:pt x="1008" y="244"/>
                      <a:pt x="1008" y="244"/>
                      <a:pt x="1008" y="244"/>
                    </a:cubicBezTo>
                    <a:cubicBezTo>
                      <a:pt x="1017" y="243"/>
                      <a:pt x="1026" y="241"/>
                      <a:pt x="1035" y="238"/>
                    </a:cubicBezTo>
                    <a:cubicBezTo>
                      <a:pt x="1037" y="237"/>
                      <a:pt x="1039" y="236"/>
                      <a:pt x="1041" y="236"/>
                    </a:cubicBezTo>
                    <a:cubicBezTo>
                      <a:pt x="1041" y="235"/>
                      <a:pt x="1042" y="235"/>
                      <a:pt x="1042" y="235"/>
                    </a:cubicBezTo>
                    <a:cubicBezTo>
                      <a:pt x="1045" y="234"/>
                      <a:pt x="1047" y="233"/>
                      <a:pt x="1049" y="232"/>
                    </a:cubicBezTo>
                    <a:cubicBezTo>
                      <a:pt x="1049" y="231"/>
                      <a:pt x="1050" y="231"/>
                      <a:pt x="1051" y="231"/>
                    </a:cubicBezTo>
                    <a:cubicBezTo>
                      <a:pt x="1053" y="230"/>
                      <a:pt x="1055" y="228"/>
                      <a:pt x="1057" y="227"/>
                    </a:cubicBezTo>
                    <a:cubicBezTo>
                      <a:pt x="1057" y="227"/>
                      <a:pt x="1057" y="227"/>
                      <a:pt x="1058" y="226"/>
                    </a:cubicBezTo>
                    <a:cubicBezTo>
                      <a:pt x="1060" y="225"/>
                      <a:pt x="1062" y="224"/>
                      <a:pt x="1064" y="222"/>
                    </a:cubicBezTo>
                    <a:cubicBezTo>
                      <a:pt x="1066" y="220"/>
                      <a:pt x="1068" y="219"/>
                      <a:pt x="1070" y="217"/>
                    </a:cubicBezTo>
                    <a:cubicBezTo>
                      <a:pt x="1071" y="217"/>
                      <a:pt x="1071" y="217"/>
                      <a:pt x="1071" y="217"/>
                    </a:cubicBezTo>
                    <a:cubicBezTo>
                      <a:pt x="1089" y="200"/>
                      <a:pt x="1102" y="177"/>
                      <a:pt x="1106" y="151"/>
                    </a:cubicBezTo>
                    <a:cubicBezTo>
                      <a:pt x="1107" y="148"/>
                      <a:pt x="1107" y="146"/>
                      <a:pt x="1107" y="143"/>
                    </a:cubicBezTo>
                    <a:cubicBezTo>
                      <a:pt x="1107" y="142"/>
                      <a:pt x="1107" y="142"/>
                      <a:pt x="1107" y="142"/>
                    </a:cubicBezTo>
                    <a:cubicBezTo>
                      <a:pt x="1108" y="139"/>
                      <a:pt x="1108" y="137"/>
                      <a:pt x="1108" y="134"/>
                    </a:cubicBezTo>
                    <a:cubicBezTo>
                      <a:pt x="1108" y="125"/>
                      <a:pt x="1107" y="118"/>
                      <a:pt x="1106" y="111"/>
                    </a:cubicBezTo>
                    <a:cubicBezTo>
                      <a:pt x="1104" y="102"/>
                      <a:pt x="1101" y="93"/>
                      <a:pt x="1097" y="85"/>
                    </a:cubicBezTo>
                    <a:cubicBezTo>
                      <a:pt x="1096" y="83"/>
                      <a:pt x="1095" y="81"/>
                      <a:pt x="1094" y="79"/>
                    </a:cubicBezTo>
                    <a:cubicBezTo>
                      <a:pt x="1075" y="47"/>
                      <a:pt x="1042" y="24"/>
                      <a:pt x="1003" y="22"/>
                    </a:cubicBezTo>
                    <a:cubicBezTo>
                      <a:pt x="576" y="0"/>
                      <a:pt x="576" y="0"/>
                      <a:pt x="576" y="0"/>
                    </a:cubicBezTo>
                    <a:cubicBezTo>
                      <a:pt x="572" y="0"/>
                      <a:pt x="568" y="0"/>
                      <a:pt x="565" y="0"/>
                    </a:cubicBezTo>
                    <a:cubicBezTo>
                      <a:pt x="563" y="0"/>
                      <a:pt x="562" y="0"/>
                      <a:pt x="560" y="0"/>
                    </a:cubicBezTo>
                    <a:cubicBezTo>
                      <a:pt x="559" y="0"/>
                      <a:pt x="558" y="0"/>
                      <a:pt x="556" y="0"/>
                    </a:cubicBezTo>
                    <a:cubicBezTo>
                      <a:pt x="555" y="0"/>
                      <a:pt x="553" y="0"/>
                      <a:pt x="552" y="0"/>
                    </a:cubicBezTo>
                    <a:cubicBezTo>
                      <a:pt x="550" y="0"/>
                      <a:pt x="549" y="0"/>
                      <a:pt x="547" y="0"/>
                    </a:cubicBezTo>
                    <a:cubicBezTo>
                      <a:pt x="546" y="1"/>
                      <a:pt x="545" y="1"/>
                      <a:pt x="543" y="1"/>
                    </a:cubicBezTo>
                    <a:cubicBezTo>
                      <a:pt x="542" y="1"/>
                      <a:pt x="540" y="1"/>
                      <a:pt x="538" y="1"/>
                    </a:cubicBezTo>
                    <a:cubicBezTo>
                      <a:pt x="538" y="1"/>
                      <a:pt x="537" y="1"/>
                      <a:pt x="536" y="1"/>
                    </a:cubicBezTo>
                    <a:cubicBezTo>
                      <a:pt x="520" y="3"/>
                      <a:pt x="505" y="6"/>
                      <a:pt x="489" y="11"/>
                    </a:cubicBezTo>
                    <a:cubicBezTo>
                      <a:pt x="489" y="11"/>
                      <a:pt x="489" y="11"/>
                      <a:pt x="488" y="11"/>
                    </a:cubicBezTo>
                    <a:cubicBezTo>
                      <a:pt x="486" y="12"/>
                      <a:pt x="484" y="12"/>
                      <a:pt x="481" y="13"/>
                    </a:cubicBezTo>
                    <a:cubicBezTo>
                      <a:pt x="481" y="13"/>
                      <a:pt x="481" y="13"/>
                      <a:pt x="480" y="14"/>
                    </a:cubicBezTo>
                    <a:cubicBezTo>
                      <a:pt x="478" y="14"/>
                      <a:pt x="476" y="15"/>
                      <a:pt x="474" y="16"/>
                    </a:cubicBezTo>
                    <a:cubicBezTo>
                      <a:pt x="473" y="16"/>
                      <a:pt x="472" y="16"/>
                      <a:pt x="472" y="17"/>
                    </a:cubicBezTo>
                    <a:cubicBezTo>
                      <a:pt x="470" y="17"/>
                      <a:pt x="468" y="18"/>
                      <a:pt x="466" y="19"/>
                    </a:cubicBezTo>
                    <a:cubicBezTo>
                      <a:pt x="465" y="19"/>
                      <a:pt x="464" y="20"/>
                      <a:pt x="463" y="20"/>
                    </a:cubicBezTo>
                    <a:cubicBezTo>
                      <a:pt x="462" y="21"/>
                      <a:pt x="460" y="21"/>
                      <a:pt x="458" y="22"/>
                    </a:cubicBezTo>
                    <a:cubicBezTo>
                      <a:pt x="457" y="23"/>
                      <a:pt x="456" y="23"/>
                      <a:pt x="455" y="24"/>
                    </a:cubicBezTo>
                    <a:cubicBezTo>
                      <a:pt x="453" y="24"/>
                      <a:pt x="452" y="25"/>
                      <a:pt x="450" y="26"/>
                    </a:cubicBezTo>
                    <a:cubicBezTo>
                      <a:pt x="449" y="26"/>
                      <a:pt x="447" y="27"/>
                      <a:pt x="446" y="28"/>
                    </a:cubicBezTo>
                    <a:cubicBezTo>
                      <a:pt x="445" y="29"/>
                      <a:pt x="444" y="29"/>
                      <a:pt x="443" y="30"/>
                    </a:cubicBezTo>
                    <a:cubicBezTo>
                      <a:pt x="440" y="31"/>
                      <a:pt x="437" y="32"/>
                      <a:pt x="435" y="34"/>
                    </a:cubicBezTo>
                    <a:cubicBezTo>
                      <a:pt x="11" y="275"/>
                      <a:pt x="11" y="275"/>
                      <a:pt x="11" y="275"/>
                    </a:cubicBezTo>
                    <a:cubicBezTo>
                      <a:pt x="5" y="279"/>
                      <a:pt x="0" y="286"/>
                      <a:pt x="0" y="294"/>
                    </a:cubicBezTo>
                    <a:cubicBezTo>
                      <a:pt x="0" y="738"/>
                      <a:pt x="0" y="738"/>
                      <a:pt x="0" y="738"/>
                    </a:cubicBezTo>
                    <a:cubicBezTo>
                      <a:pt x="0" y="745"/>
                      <a:pt x="4" y="752"/>
                      <a:pt x="10" y="756"/>
                    </a:cubicBezTo>
                    <a:cubicBezTo>
                      <a:pt x="14" y="759"/>
                      <a:pt x="18" y="760"/>
                      <a:pt x="22" y="760"/>
                    </a:cubicBezTo>
                    <a:cubicBezTo>
                      <a:pt x="25" y="760"/>
                      <a:pt x="28" y="760"/>
                      <a:pt x="30" y="759"/>
                    </a:cubicBezTo>
                    <a:cubicBezTo>
                      <a:pt x="532" y="565"/>
                      <a:pt x="532" y="565"/>
                      <a:pt x="532" y="565"/>
                    </a:cubicBezTo>
                    <a:cubicBezTo>
                      <a:pt x="534" y="564"/>
                      <a:pt x="536" y="563"/>
                      <a:pt x="538" y="563"/>
                    </a:cubicBezTo>
                    <a:cubicBezTo>
                      <a:pt x="539" y="562"/>
                      <a:pt x="539" y="562"/>
                      <a:pt x="539" y="562"/>
                    </a:cubicBezTo>
                    <a:cubicBezTo>
                      <a:pt x="541" y="562"/>
                      <a:pt x="543" y="561"/>
                      <a:pt x="545" y="561"/>
                    </a:cubicBezTo>
                    <a:cubicBezTo>
                      <a:pt x="545" y="561"/>
                      <a:pt x="545" y="561"/>
                      <a:pt x="545" y="560"/>
                    </a:cubicBezTo>
                    <a:cubicBezTo>
                      <a:pt x="547" y="560"/>
                      <a:pt x="549" y="560"/>
                      <a:pt x="551" y="559"/>
                    </a:cubicBezTo>
                    <a:cubicBezTo>
                      <a:pt x="558" y="558"/>
                      <a:pt x="564" y="557"/>
                      <a:pt x="571" y="557"/>
                    </a:cubicBezTo>
                    <a:cubicBezTo>
                      <a:pt x="573" y="557"/>
                      <a:pt x="575" y="557"/>
                      <a:pt x="576" y="557"/>
                    </a:cubicBezTo>
                    <a:cubicBezTo>
                      <a:pt x="579" y="557"/>
                      <a:pt x="582" y="557"/>
                      <a:pt x="584" y="557"/>
                    </a:cubicBezTo>
                    <a:cubicBezTo>
                      <a:pt x="680" y="564"/>
                      <a:pt x="680" y="564"/>
                      <a:pt x="680" y="564"/>
                    </a:cubicBezTo>
                    <a:cubicBezTo>
                      <a:pt x="793" y="572"/>
                      <a:pt x="793" y="572"/>
                      <a:pt x="793" y="572"/>
                    </a:cubicBezTo>
                    <a:cubicBezTo>
                      <a:pt x="794" y="572"/>
                      <a:pt x="794" y="572"/>
                      <a:pt x="794" y="572"/>
                    </a:cubicBezTo>
                    <a:cubicBezTo>
                      <a:pt x="800" y="572"/>
                      <a:pt x="806" y="573"/>
                      <a:pt x="811" y="573"/>
                    </a:cubicBezTo>
                    <a:cubicBezTo>
                      <a:pt x="814" y="573"/>
                      <a:pt x="816" y="573"/>
                      <a:pt x="820" y="573"/>
                    </a:cubicBezTo>
                    <a:cubicBezTo>
                      <a:pt x="824" y="574"/>
                      <a:pt x="827" y="574"/>
                      <a:pt x="831" y="574"/>
                    </a:cubicBezTo>
                    <a:cubicBezTo>
                      <a:pt x="834" y="574"/>
                      <a:pt x="837" y="574"/>
                      <a:pt x="840" y="574"/>
                    </a:cubicBezTo>
                    <a:cubicBezTo>
                      <a:pt x="843" y="574"/>
                      <a:pt x="847" y="574"/>
                      <a:pt x="850" y="574"/>
                    </a:cubicBezTo>
                    <a:cubicBezTo>
                      <a:pt x="853" y="574"/>
                      <a:pt x="856" y="574"/>
                      <a:pt x="859" y="574"/>
                    </a:cubicBezTo>
                    <a:cubicBezTo>
                      <a:pt x="862" y="574"/>
                      <a:pt x="866" y="574"/>
                      <a:pt x="870" y="574"/>
                    </a:cubicBezTo>
                    <a:cubicBezTo>
                      <a:pt x="871" y="574"/>
                      <a:pt x="871" y="574"/>
                      <a:pt x="871" y="574"/>
                    </a:cubicBezTo>
                    <a:cubicBezTo>
                      <a:pt x="878" y="574"/>
                      <a:pt x="884" y="574"/>
                      <a:pt x="891" y="574"/>
                    </a:cubicBezTo>
                    <a:cubicBezTo>
                      <a:pt x="892" y="574"/>
                      <a:pt x="893" y="574"/>
                      <a:pt x="894" y="574"/>
                    </a:cubicBezTo>
                    <a:cubicBezTo>
                      <a:pt x="899" y="573"/>
                      <a:pt x="904" y="573"/>
                      <a:pt x="909" y="573"/>
                    </a:cubicBezTo>
                    <a:cubicBezTo>
                      <a:pt x="910" y="573"/>
                      <a:pt x="911" y="573"/>
                      <a:pt x="912" y="573"/>
                    </a:cubicBezTo>
                    <a:cubicBezTo>
                      <a:pt x="940" y="571"/>
                      <a:pt x="967" y="568"/>
                      <a:pt x="995" y="564"/>
                    </a:cubicBezTo>
                    <a:cubicBezTo>
                      <a:pt x="996" y="564"/>
                      <a:pt x="996" y="564"/>
                      <a:pt x="997" y="564"/>
                    </a:cubicBezTo>
                    <a:cubicBezTo>
                      <a:pt x="1002" y="563"/>
                      <a:pt x="1007" y="562"/>
                      <a:pt x="1012" y="561"/>
                    </a:cubicBezTo>
                    <a:cubicBezTo>
                      <a:pt x="1013" y="561"/>
                      <a:pt x="1014" y="561"/>
                      <a:pt x="1016" y="561"/>
                    </a:cubicBezTo>
                    <a:cubicBezTo>
                      <a:pt x="1029" y="558"/>
                      <a:pt x="1043" y="555"/>
                      <a:pt x="1057" y="552"/>
                    </a:cubicBezTo>
                    <a:cubicBezTo>
                      <a:pt x="1060" y="552"/>
                      <a:pt x="1062" y="551"/>
                      <a:pt x="1065" y="551"/>
                    </a:cubicBezTo>
                    <a:cubicBezTo>
                      <a:pt x="1068" y="550"/>
                      <a:pt x="1071" y="549"/>
                      <a:pt x="1074" y="548"/>
                    </a:cubicBezTo>
                    <a:cubicBezTo>
                      <a:pt x="1078" y="547"/>
                      <a:pt x="1081" y="547"/>
                      <a:pt x="1085" y="546"/>
                    </a:cubicBezTo>
                    <a:cubicBezTo>
                      <a:pt x="1087" y="545"/>
                      <a:pt x="1090" y="544"/>
                      <a:pt x="1093" y="544"/>
                    </a:cubicBezTo>
                    <a:cubicBezTo>
                      <a:pt x="1097" y="543"/>
                      <a:pt x="1101" y="541"/>
                      <a:pt x="1105" y="540"/>
                    </a:cubicBezTo>
                    <a:cubicBezTo>
                      <a:pt x="1107" y="540"/>
                      <a:pt x="1109" y="539"/>
                      <a:pt x="1111" y="539"/>
                    </a:cubicBezTo>
                    <a:cubicBezTo>
                      <a:pt x="1118" y="537"/>
                      <a:pt x="1124" y="535"/>
                      <a:pt x="1130" y="533"/>
                    </a:cubicBezTo>
                    <a:cubicBezTo>
                      <a:pt x="1201" y="511"/>
                      <a:pt x="1268" y="478"/>
                      <a:pt x="1329" y="438"/>
                    </a:cubicBezTo>
                    <a:cubicBezTo>
                      <a:pt x="1333" y="436"/>
                      <a:pt x="1337" y="433"/>
                      <a:pt x="1341" y="430"/>
                    </a:cubicBezTo>
                    <a:cubicBezTo>
                      <a:pt x="1345" y="427"/>
                      <a:pt x="1350" y="424"/>
                      <a:pt x="1354" y="421"/>
                    </a:cubicBezTo>
                    <a:cubicBezTo>
                      <a:pt x="1409" y="383"/>
                      <a:pt x="1459" y="337"/>
                      <a:pt x="1503" y="286"/>
                    </a:cubicBezTo>
                    <a:cubicBezTo>
                      <a:pt x="1547" y="233"/>
                      <a:pt x="1547" y="233"/>
                      <a:pt x="1547" y="233"/>
                    </a:cubicBezTo>
                    <a:cubicBezTo>
                      <a:pt x="1589" y="184"/>
                      <a:pt x="1584" y="111"/>
                      <a:pt x="1536" y="68"/>
                    </a:cubicBezTo>
                    <a:close/>
                    <a:moveTo>
                      <a:pt x="1514" y="205"/>
                    </a:moveTo>
                    <a:cubicBezTo>
                      <a:pt x="1469" y="257"/>
                      <a:pt x="1469" y="257"/>
                      <a:pt x="1469" y="257"/>
                    </a:cubicBezTo>
                    <a:cubicBezTo>
                      <a:pt x="1376" y="368"/>
                      <a:pt x="1254" y="448"/>
                      <a:pt x="1117" y="491"/>
                    </a:cubicBezTo>
                    <a:cubicBezTo>
                      <a:pt x="1013" y="523"/>
                      <a:pt x="905" y="536"/>
                      <a:pt x="797" y="528"/>
                    </a:cubicBezTo>
                    <a:cubicBezTo>
                      <a:pt x="587" y="513"/>
                      <a:pt x="587" y="513"/>
                      <a:pt x="587" y="513"/>
                    </a:cubicBezTo>
                    <a:cubicBezTo>
                      <a:pt x="563" y="511"/>
                      <a:pt x="539" y="515"/>
                      <a:pt x="516" y="524"/>
                    </a:cubicBezTo>
                    <a:cubicBezTo>
                      <a:pt x="45" y="707"/>
                      <a:pt x="45" y="707"/>
                      <a:pt x="45" y="707"/>
                    </a:cubicBezTo>
                    <a:cubicBezTo>
                      <a:pt x="45" y="307"/>
                      <a:pt x="45" y="307"/>
                      <a:pt x="45" y="307"/>
                    </a:cubicBezTo>
                    <a:cubicBezTo>
                      <a:pt x="457" y="73"/>
                      <a:pt x="457" y="73"/>
                      <a:pt x="457" y="73"/>
                    </a:cubicBezTo>
                    <a:cubicBezTo>
                      <a:pt x="492" y="53"/>
                      <a:pt x="533" y="42"/>
                      <a:pt x="574" y="44"/>
                    </a:cubicBezTo>
                    <a:cubicBezTo>
                      <a:pt x="1000" y="67"/>
                      <a:pt x="1000" y="67"/>
                      <a:pt x="1000" y="67"/>
                    </a:cubicBezTo>
                    <a:cubicBezTo>
                      <a:pt x="1036" y="69"/>
                      <a:pt x="1064" y="98"/>
                      <a:pt x="1064" y="134"/>
                    </a:cubicBezTo>
                    <a:cubicBezTo>
                      <a:pt x="1064" y="168"/>
                      <a:pt x="1038" y="197"/>
                      <a:pt x="1003" y="200"/>
                    </a:cubicBezTo>
                    <a:cubicBezTo>
                      <a:pt x="782" y="222"/>
                      <a:pt x="782" y="222"/>
                      <a:pt x="782" y="222"/>
                    </a:cubicBezTo>
                    <a:cubicBezTo>
                      <a:pt x="772" y="223"/>
                      <a:pt x="764" y="231"/>
                      <a:pt x="763" y="241"/>
                    </a:cubicBezTo>
                    <a:cubicBezTo>
                      <a:pt x="761" y="251"/>
                      <a:pt x="767" y="260"/>
                      <a:pt x="776" y="264"/>
                    </a:cubicBezTo>
                    <a:cubicBezTo>
                      <a:pt x="853" y="295"/>
                      <a:pt x="853" y="295"/>
                      <a:pt x="853" y="295"/>
                    </a:cubicBezTo>
                    <a:cubicBezTo>
                      <a:pt x="940" y="330"/>
                      <a:pt x="1038" y="337"/>
                      <a:pt x="1129" y="310"/>
                    </a:cubicBezTo>
                    <a:cubicBezTo>
                      <a:pt x="1208" y="288"/>
                      <a:pt x="1280" y="244"/>
                      <a:pt x="1334" y="182"/>
                    </a:cubicBezTo>
                    <a:cubicBezTo>
                      <a:pt x="1401" y="107"/>
                      <a:pt x="1401" y="107"/>
                      <a:pt x="1401" y="107"/>
                    </a:cubicBezTo>
                    <a:cubicBezTo>
                      <a:pt x="1414" y="92"/>
                      <a:pt x="1433" y="83"/>
                      <a:pt x="1453" y="82"/>
                    </a:cubicBezTo>
                    <a:cubicBezTo>
                      <a:pt x="1473" y="81"/>
                      <a:pt x="1492" y="88"/>
                      <a:pt x="1507" y="101"/>
                    </a:cubicBezTo>
                    <a:cubicBezTo>
                      <a:pt x="1537" y="128"/>
                      <a:pt x="1540" y="174"/>
                      <a:pt x="1514" y="205"/>
                    </a:cubicBez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bcgBugsWhite_Innovation ">
              <a:extLst>
                <a:ext uri="{FF2B5EF4-FFF2-40B4-BE49-F238E27FC236}">
                  <a16:creationId xmlns:a16="http://schemas.microsoft.com/office/drawing/2014/main" id="{412804AE-55B8-51C9-FC01-FC5C455F1FB1}"/>
                </a:ext>
              </a:extLst>
            </p:cNvPr>
            <p:cNvGrpSpPr>
              <a:grpSpLocks noChangeAspect="1"/>
            </p:cNvGrpSpPr>
            <p:nvPr/>
          </p:nvGrpSpPr>
          <p:grpSpPr>
            <a:xfrm>
              <a:off x="-1129256" y="4554598"/>
              <a:ext cx="553212" cy="553212"/>
              <a:chOff x="7324951" y="3200401"/>
              <a:chExt cx="457200" cy="457200"/>
            </a:xfrm>
          </p:grpSpPr>
          <p:sp>
            <p:nvSpPr>
              <p:cNvPr id="47" name="AutoShape 6">
                <a:extLst>
                  <a:ext uri="{FF2B5EF4-FFF2-40B4-BE49-F238E27FC236}">
                    <a16:creationId xmlns:a16="http://schemas.microsoft.com/office/drawing/2014/main" id="{68B998E6-8A63-6E95-CC5B-AD5EE6870D31}"/>
                  </a:ext>
                </a:extLst>
              </p:cNvPr>
              <p:cNvSpPr>
                <a:spLocks noChangeAspect="1" noChangeArrowheads="1" noTextEdit="1"/>
              </p:cNvSpPr>
              <p:nvPr/>
            </p:nvSpPr>
            <p:spPr bwMode="auto">
              <a:xfrm>
                <a:off x="7324951"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8">
                <a:extLst>
                  <a:ext uri="{FF2B5EF4-FFF2-40B4-BE49-F238E27FC236}">
                    <a16:creationId xmlns:a16="http://schemas.microsoft.com/office/drawing/2014/main" id="{4F0412CE-804B-DEF7-80A5-F862E85B96F8}"/>
                  </a:ext>
                </a:extLst>
              </p:cNvPr>
              <p:cNvSpPr>
                <a:spLocks noEditPoints="1"/>
              </p:cNvSpPr>
              <p:nvPr/>
            </p:nvSpPr>
            <p:spPr bwMode="auto">
              <a:xfrm>
                <a:off x="7432516" y="3227918"/>
                <a:ext cx="242647" cy="403514"/>
              </a:xfrm>
              <a:custGeom>
                <a:avLst/>
                <a:gdLst>
                  <a:gd name="T0" fmla="*/ 530 w 530"/>
                  <a:gd name="T1" fmla="*/ 275 h 882"/>
                  <a:gd name="T2" fmla="*/ 385 w 530"/>
                  <a:gd name="T3" fmla="*/ 29 h 882"/>
                  <a:gd name="T4" fmla="*/ 360 w 530"/>
                  <a:gd name="T5" fmla="*/ 58 h 882"/>
                  <a:gd name="T6" fmla="*/ 344 w 530"/>
                  <a:gd name="T7" fmla="*/ 12 h 882"/>
                  <a:gd name="T8" fmla="*/ 0 w 530"/>
                  <a:gd name="T9" fmla="*/ 265 h 882"/>
                  <a:gd name="T10" fmla="*/ 37 w 530"/>
                  <a:gd name="T11" fmla="*/ 343 h 882"/>
                  <a:gd name="T12" fmla="*/ 37 w 530"/>
                  <a:gd name="T13" fmla="*/ 395 h 882"/>
                  <a:gd name="T14" fmla="*/ 64 w 530"/>
                  <a:gd name="T15" fmla="*/ 439 h 882"/>
                  <a:gd name="T16" fmla="*/ 128 w 530"/>
                  <a:gd name="T17" fmla="*/ 562 h 882"/>
                  <a:gd name="T18" fmla="*/ 150 w 530"/>
                  <a:gd name="T19" fmla="*/ 632 h 882"/>
                  <a:gd name="T20" fmla="*/ 243 w 530"/>
                  <a:gd name="T21" fmla="*/ 632 h 882"/>
                  <a:gd name="T22" fmla="*/ 316 w 530"/>
                  <a:gd name="T23" fmla="*/ 632 h 882"/>
                  <a:gd name="T24" fmla="*/ 402 w 530"/>
                  <a:gd name="T25" fmla="*/ 632 h 882"/>
                  <a:gd name="T26" fmla="*/ 403 w 530"/>
                  <a:gd name="T27" fmla="*/ 559 h 882"/>
                  <a:gd name="T28" fmla="*/ 356 w 530"/>
                  <a:gd name="T29" fmla="*/ 542 h 882"/>
                  <a:gd name="T30" fmla="*/ 407 w 530"/>
                  <a:gd name="T31" fmla="*/ 532 h 882"/>
                  <a:gd name="T32" fmla="*/ 466 w 530"/>
                  <a:gd name="T33" fmla="*/ 439 h 882"/>
                  <a:gd name="T34" fmla="*/ 505 w 530"/>
                  <a:gd name="T35" fmla="*/ 310 h 882"/>
                  <a:gd name="T36" fmla="*/ 505 w 530"/>
                  <a:gd name="T37" fmla="*/ 258 h 882"/>
                  <a:gd name="T38" fmla="*/ 325 w 530"/>
                  <a:gd name="T39" fmla="*/ 66 h 882"/>
                  <a:gd name="T40" fmla="*/ 168 w 530"/>
                  <a:gd name="T41" fmla="*/ 120 h 882"/>
                  <a:gd name="T42" fmla="*/ 316 w 530"/>
                  <a:gd name="T43" fmla="*/ 222 h 882"/>
                  <a:gd name="T44" fmla="*/ 316 w 530"/>
                  <a:gd name="T45" fmla="*/ 274 h 882"/>
                  <a:gd name="T46" fmla="*/ 316 w 530"/>
                  <a:gd name="T47" fmla="*/ 222 h 882"/>
                  <a:gd name="T48" fmla="*/ 154 w 530"/>
                  <a:gd name="T49" fmla="*/ 146 h 882"/>
                  <a:gd name="T50" fmla="*/ 104 w 530"/>
                  <a:gd name="T51" fmla="*/ 146 h 882"/>
                  <a:gd name="T52" fmla="*/ 46 w 530"/>
                  <a:gd name="T53" fmla="*/ 323 h 882"/>
                  <a:gd name="T54" fmla="*/ 124 w 530"/>
                  <a:gd name="T55" fmla="*/ 196 h 882"/>
                  <a:gd name="T56" fmla="*/ 46 w 530"/>
                  <a:gd name="T57" fmla="*/ 323 h 882"/>
                  <a:gd name="T58" fmla="*/ 76 w 530"/>
                  <a:gd name="T59" fmla="*/ 341 h 882"/>
                  <a:gd name="T60" fmla="*/ 282 w 530"/>
                  <a:gd name="T61" fmla="*/ 277 h 882"/>
                  <a:gd name="T62" fmla="*/ 214 w 530"/>
                  <a:gd name="T63" fmla="*/ 467 h 882"/>
                  <a:gd name="T64" fmla="*/ 214 w 530"/>
                  <a:gd name="T65" fmla="*/ 414 h 882"/>
                  <a:gd name="T66" fmla="*/ 214 w 530"/>
                  <a:gd name="T67" fmla="*/ 467 h 882"/>
                  <a:gd name="T68" fmla="*/ 288 w 530"/>
                  <a:gd name="T69" fmla="*/ 285 h 882"/>
                  <a:gd name="T70" fmla="*/ 248 w 530"/>
                  <a:gd name="T71" fmla="*/ 404 h 882"/>
                  <a:gd name="T72" fmla="*/ 338 w 530"/>
                  <a:gd name="T73" fmla="*/ 525 h 882"/>
                  <a:gd name="T74" fmla="*/ 264 w 530"/>
                  <a:gd name="T75" fmla="*/ 456 h 882"/>
                  <a:gd name="T76" fmla="*/ 338 w 530"/>
                  <a:gd name="T77" fmla="*/ 525 h 882"/>
                  <a:gd name="T78" fmla="*/ 319 w 530"/>
                  <a:gd name="T79" fmla="*/ 201 h 882"/>
                  <a:gd name="T80" fmla="*/ 342 w 530"/>
                  <a:gd name="T81" fmla="*/ 78 h 882"/>
                  <a:gd name="T82" fmla="*/ 364 w 530"/>
                  <a:gd name="T83" fmla="*/ 82 h 882"/>
                  <a:gd name="T84" fmla="*/ 461 w 530"/>
                  <a:gd name="T85" fmla="*/ 285 h 882"/>
                  <a:gd name="T86" fmla="*/ 363 w 530"/>
                  <a:gd name="T87" fmla="*/ 269 h 882"/>
                  <a:gd name="T88" fmla="*/ 367 w 530"/>
                  <a:gd name="T89" fmla="*/ 248 h 882"/>
                  <a:gd name="T90" fmla="*/ 461 w 530"/>
                  <a:gd name="T91" fmla="*/ 285 h 882"/>
                  <a:gd name="T92" fmla="*/ 387 w 530"/>
                  <a:gd name="T93" fmla="*/ 838 h 882"/>
                  <a:gd name="T94" fmla="*/ 277 w 530"/>
                  <a:gd name="T95" fmla="*/ 880 h 882"/>
                  <a:gd name="T96" fmla="*/ 155 w 530"/>
                  <a:gd name="T97" fmla="*/ 858 h 882"/>
                  <a:gd name="T98" fmla="*/ 143 w 530"/>
                  <a:gd name="T99" fmla="*/ 809 h 882"/>
                  <a:gd name="T100" fmla="*/ 365 w 530"/>
                  <a:gd name="T101" fmla="*/ 786 h 882"/>
                  <a:gd name="T102" fmla="*/ 426 w 530"/>
                  <a:gd name="T103" fmla="*/ 746 h 882"/>
                  <a:gd name="T104" fmla="*/ 127 w 530"/>
                  <a:gd name="T105" fmla="*/ 768 h 882"/>
                  <a:gd name="T106" fmla="*/ 127 w 530"/>
                  <a:gd name="T107" fmla="*/ 724 h 882"/>
                  <a:gd name="T108" fmla="*/ 426 w 530"/>
                  <a:gd name="T109" fmla="*/ 746 h 882"/>
                  <a:gd name="T110" fmla="*/ 403 w 530"/>
                  <a:gd name="T111" fmla="*/ 707 h 882"/>
                  <a:gd name="T112" fmla="*/ 104 w 530"/>
                  <a:gd name="T113" fmla="*/ 685 h 882"/>
                  <a:gd name="T114" fmla="*/ 403 w 530"/>
                  <a:gd name="T115" fmla="*/ 663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0" h="882">
                    <a:moveTo>
                      <a:pt x="505" y="258"/>
                    </a:moveTo>
                    <a:cubicBezTo>
                      <a:pt x="517" y="258"/>
                      <a:pt x="526" y="265"/>
                      <a:pt x="530" y="275"/>
                    </a:cubicBezTo>
                    <a:cubicBezTo>
                      <a:pt x="530" y="272"/>
                      <a:pt x="530" y="268"/>
                      <a:pt x="530" y="265"/>
                    </a:cubicBezTo>
                    <a:cubicBezTo>
                      <a:pt x="530" y="163"/>
                      <a:pt x="471" y="73"/>
                      <a:pt x="385" y="29"/>
                    </a:cubicBezTo>
                    <a:cubicBezTo>
                      <a:pt x="385" y="30"/>
                      <a:pt x="386" y="31"/>
                      <a:pt x="386" y="32"/>
                    </a:cubicBezTo>
                    <a:cubicBezTo>
                      <a:pt x="386" y="47"/>
                      <a:pt x="374" y="58"/>
                      <a:pt x="360" y="58"/>
                    </a:cubicBezTo>
                    <a:cubicBezTo>
                      <a:pt x="346" y="58"/>
                      <a:pt x="335" y="47"/>
                      <a:pt x="335" y="32"/>
                    </a:cubicBezTo>
                    <a:cubicBezTo>
                      <a:pt x="335" y="24"/>
                      <a:pt x="339" y="17"/>
                      <a:pt x="344" y="12"/>
                    </a:cubicBezTo>
                    <a:cubicBezTo>
                      <a:pt x="319" y="4"/>
                      <a:pt x="293" y="0"/>
                      <a:pt x="265" y="0"/>
                    </a:cubicBezTo>
                    <a:cubicBezTo>
                      <a:pt x="119" y="0"/>
                      <a:pt x="0" y="120"/>
                      <a:pt x="0" y="265"/>
                    </a:cubicBezTo>
                    <a:cubicBezTo>
                      <a:pt x="0" y="296"/>
                      <a:pt x="5" y="327"/>
                      <a:pt x="16" y="356"/>
                    </a:cubicBezTo>
                    <a:cubicBezTo>
                      <a:pt x="20" y="348"/>
                      <a:pt x="28" y="343"/>
                      <a:pt x="37" y="343"/>
                    </a:cubicBezTo>
                    <a:cubicBezTo>
                      <a:pt x="51" y="343"/>
                      <a:pt x="63" y="355"/>
                      <a:pt x="63" y="369"/>
                    </a:cubicBezTo>
                    <a:cubicBezTo>
                      <a:pt x="63" y="384"/>
                      <a:pt x="51" y="395"/>
                      <a:pt x="37" y="395"/>
                    </a:cubicBezTo>
                    <a:cubicBezTo>
                      <a:pt x="36" y="395"/>
                      <a:pt x="35" y="395"/>
                      <a:pt x="33" y="395"/>
                    </a:cubicBezTo>
                    <a:cubicBezTo>
                      <a:pt x="42" y="411"/>
                      <a:pt x="52" y="425"/>
                      <a:pt x="64" y="439"/>
                    </a:cubicBezTo>
                    <a:cubicBezTo>
                      <a:pt x="64" y="439"/>
                      <a:pt x="64" y="439"/>
                      <a:pt x="66" y="441"/>
                    </a:cubicBezTo>
                    <a:cubicBezTo>
                      <a:pt x="66" y="442"/>
                      <a:pt x="128" y="499"/>
                      <a:pt x="128" y="562"/>
                    </a:cubicBezTo>
                    <a:cubicBezTo>
                      <a:pt x="128" y="562"/>
                      <a:pt x="128" y="562"/>
                      <a:pt x="128" y="632"/>
                    </a:cubicBezTo>
                    <a:cubicBezTo>
                      <a:pt x="128" y="632"/>
                      <a:pt x="128" y="632"/>
                      <a:pt x="150" y="632"/>
                    </a:cubicBezTo>
                    <a:cubicBezTo>
                      <a:pt x="150" y="632"/>
                      <a:pt x="150" y="632"/>
                      <a:pt x="188" y="632"/>
                    </a:cubicBezTo>
                    <a:cubicBezTo>
                      <a:pt x="201" y="632"/>
                      <a:pt x="219" y="632"/>
                      <a:pt x="243" y="632"/>
                    </a:cubicBezTo>
                    <a:cubicBezTo>
                      <a:pt x="287" y="632"/>
                      <a:pt x="287" y="632"/>
                      <a:pt x="287" y="632"/>
                    </a:cubicBezTo>
                    <a:cubicBezTo>
                      <a:pt x="287" y="632"/>
                      <a:pt x="287" y="632"/>
                      <a:pt x="316" y="632"/>
                    </a:cubicBezTo>
                    <a:cubicBezTo>
                      <a:pt x="330" y="632"/>
                      <a:pt x="351" y="632"/>
                      <a:pt x="380" y="632"/>
                    </a:cubicBezTo>
                    <a:cubicBezTo>
                      <a:pt x="380" y="632"/>
                      <a:pt x="380" y="632"/>
                      <a:pt x="402" y="632"/>
                    </a:cubicBezTo>
                    <a:cubicBezTo>
                      <a:pt x="402" y="632"/>
                      <a:pt x="402" y="632"/>
                      <a:pt x="402" y="562"/>
                    </a:cubicBezTo>
                    <a:cubicBezTo>
                      <a:pt x="402" y="561"/>
                      <a:pt x="403" y="560"/>
                      <a:pt x="403" y="559"/>
                    </a:cubicBezTo>
                    <a:cubicBezTo>
                      <a:pt x="398" y="565"/>
                      <a:pt x="391" y="568"/>
                      <a:pt x="383" y="568"/>
                    </a:cubicBezTo>
                    <a:cubicBezTo>
                      <a:pt x="368" y="568"/>
                      <a:pt x="356" y="557"/>
                      <a:pt x="356" y="542"/>
                    </a:cubicBezTo>
                    <a:cubicBezTo>
                      <a:pt x="356" y="528"/>
                      <a:pt x="368" y="516"/>
                      <a:pt x="383" y="516"/>
                    </a:cubicBezTo>
                    <a:cubicBezTo>
                      <a:pt x="394" y="516"/>
                      <a:pt x="403" y="522"/>
                      <a:pt x="407" y="532"/>
                    </a:cubicBezTo>
                    <a:cubicBezTo>
                      <a:pt x="421" y="482"/>
                      <a:pt x="464" y="442"/>
                      <a:pt x="464" y="441"/>
                    </a:cubicBezTo>
                    <a:cubicBezTo>
                      <a:pt x="464" y="441"/>
                      <a:pt x="464" y="441"/>
                      <a:pt x="466" y="439"/>
                    </a:cubicBezTo>
                    <a:cubicBezTo>
                      <a:pt x="501" y="399"/>
                      <a:pt x="522" y="350"/>
                      <a:pt x="528" y="297"/>
                    </a:cubicBezTo>
                    <a:cubicBezTo>
                      <a:pt x="524" y="305"/>
                      <a:pt x="515" y="310"/>
                      <a:pt x="505" y="310"/>
                    </a:cubicBezTo>
                    <a:cubicBezTo>
                      <a:pt x="491" y="310"/>
                      <a:pt x="479" y="299"/>
                      <a:pt x="479" y="284"/>
                    </a:cubicBezTo>
                    <a:cubicBezTo>
                      <a:pt x="479" y="270"/>
                      <a:pt x="491" y="258"/>
                      <a:pt x="505" y="258"/>
                    </a:cubicBezTo>
                    <a:close/>
                    <a:moveTo>
                      <a:pt x="316" y="45"/>
                    </a:moveTo>
                    <a:cubicBezTo>
                      <a:pt x="317" y="53"/>
                      <a:pt x="321" y="60"/>
                      <a:pt x="325" y="66"/>
                    </a:cubicBezTo>
                    <a:cubicBezTo>
                      <a:pt x="325" y="66"/>
                      <a:pt x="325" y="66"/>
                      <a:pt x="178" y="140"/>
                    </a:cubicBezTo>
                    <a:cubicBezTo>
                      <a:pt x="176" y="132"/>
                      <a:pt x="173" y="125"/>
                      <a:pt x="168" y="120"/>
                    </a:cubicBezTo>
                    <a:cubicBezTo>
                      <a:pt x="168" y="120"/>
                      <a:pt x="168" y="120"/>
                      <a:pt x="316" y="45"/>
                    </a:cubicBezTo>
                    <a:close/>
                    <a:moveTo>
                      <a:pt x="316" y="222"/>
                    </a:moveTo>
                    <a:cubicBezTo>
                      <a:pt x="331" y="222"/>
                      <a:pt x="342" y="234"/>
                      <a:pt x="342" y="248"/>
                    </a:cubicBezTo>
                    <a:cubicBezTo>
                      <a:pt x="342" y="262"/>
                      <a:pt x="331" y="274"/>
                      <a:pt x="316" y="274"/>
                    </a:cubicBezTo>
                    <a:cubicBezTo>
                      <a:pt x="302" y="274"/>
                      <a:pt x="290" y="262"/>
                      <a:pt x="290" y="248"/>
                    </a:cubicBezTo>
                    <a:cubicBezTo>
                      <a:pt x="290" y="234"/>
                      <a:pt x="302" y="222"/>
                      <a:pt x="316" y="222"/>
                    </a:cubicBezTo>
                    <a:close/>
                    <a:moveTo>
                      <a:pt x="129" y="121"/>
                    </a:moveTo>
                    <a:cubicBezTo>
                      <a:pt x="143" y="121"/>
                      <a:pt x="154" y="133"/>
                      <a:pt x="154" y="146"/>
                    </a:cubicBezTo>
                    <a:cubicBezTo>
                      <a:pt x="154" y="161"/>
                      <a:pt x="143" y="172"/>
                      <a:pt x="129" y="172"/>
                    </a:cubicBezTo>
                    <a:cubicBezTo>
                      <a:pt x="115" y="172"/>
                      <a:pt x="104" y="161"/>
                      <a:pt x="104" y="146"/>
                    </a:cubicBezTo>
                    <a:cubicBezTo>
                      <a:pt x="104" y="133"/>
                      <a:pt x="115" y="121"/>
                      <a:pt x="129" y="121"/>
                    </a:cubicBezTo>
                    <a:close/>
                    <a:moveTo>
                      <a:pt x="46" y="323"/>
                    </a:moveTo>
                    <a:cubicBezTo>
                      <a:pt x="46" y="323"/>
                      <a:pt x="46" y="323"/>
                      <a:pt x="103" y="187"/>
                    </a:cubicBezTo>
                    <a:cubicBezTo>
                      <a:pt x="109" y="192"/>
                      <a:pt x="116" y="195"/>
                      <a:pt x="124" y="196"/>
                    </a:cubicBezTo>
                    <a:cubicBezTo>
                      <a:pt x="124" y="196"/>
                      <a:pt x="124" y="196"/>
                      <a:pt x="67" y="331"/>
                    </a:cubicBezTo>
                    <a:cubicBezTo>
                      <a:pt x="61" y="327"/>
                      <a:pt x="54" y="324"/>
                      <a:pt x="46" y="323"/>
                    </a:cubicBezTo>
                    <a:close/>
                    <a:moveTo>
                      <a:pt x="85" y="361"/>
                    </a:moveTo>
                    <a:cubicBezTo>
                      <a:pt x="84" y="353"/>
                      <a:pt x="80" y="346"/>
                      <a:pt x="76" y="341"/>
                    </a:cubicBezTo>
                    <a:cubicBezTo>
                      <a:pt x="76" y="341"/>
                      <a:pt x="76" y="341"/>
                      <a:pt x="273" y="257"/>
                    </a:cubicBezTo>
                    <a:cubicBezTo>
                      <a:pt x="275" y="264"/>
                      <a:pt x="278" y="271"/>
                      <a:pt x="282" y="277"/>
                    </a:cubicBezTo>
                    <a:cubicBezTo>
                      <a:pt x="282" y="277"/>
                      <a:pt x="282" y="277"/>
                      <a:pt x="85" y="361"/>
                    </a:cubicBezTo>
                    <a:close/>
                    <a:moveTo>
                      <a:pt x="214" y="467"/>
                    </a:moveTo>
                    <a:cubicBezTo>
                      <a:pt x="199" y="467"/>
                      <a:pt x="188" y="455"/>
                      <a:pt x="188" y="441"/>
                    </a:cubicBezTo>
                    <a:cubicBezTo>
                      <a:pt x="188" y="426"/>
                      <a:pt x="199" y="414"/>
                      <a:pt x="214" y="414"/>
                    </a:cubicBezTo>
                    <a:cubicBezTo>
                      <a:pt x="228" y="414"/>
                      <a:pt x="240" y="426"/>
                      <a:pt x="240" y="441"/>
                    </a:cubicBezTo>
                    <a:cubicBezTo>
                      <a:pt x="240" y="455"/>
                      <a:pt x="228" y="467"/>
                      <a:pt x="214" y="467"/>
                    </a:cubicBezTo>
                    <a:close/>
                    <a:moveTo>
                      <a:pt x="229" y="394"/>
                    </a:moveTo>
                    <a:cubicBezTo>
                      <a:pt x="229" y="394"/>
                      <a:pt x="229" y="394"/>
                      <a:pt x="288" y="285"/>
                    </a:cubicBezTo>
                    <a:cubicBezTo>
                      <a:pt x="294" y="289"/>
                      <a:pt x="300" y="293"/>
                      <a:pt x="308" y="295"/>
                    </a:cubicBezTo>
                    <a:cubicBezTo>
                      <a:pt x="308" y="295"/>
                      <a:pt x="308" y="295"/>
                      <a:pt x="248" y="404"/>
                    </a:cubicBezTo>
                    <a:cubicBezTo>
                      <a:pt x="243" y="400"/>
                      <a:pt x="236" y="396"/>
                      <a:pt x="229" y="394"/>
                    </a:cubicBezTo>
                    <a:close/>
                    <a:moveTo>
                      <a:pt x="338" y="525"/>
                    </a:moveTo>
                    <a:cubicBezTo>
                      <a:pt x="338" y="525"/>
                      <a:pt x="338" y="525"/>
                      <a:pt x="252" y="474"/>
                    </a:cubicBezTo>
                    <a:cubicBezTo>
                      <a:pt x="257" y="469"/>
                      <a:pt x="261" y="463"/>
                      <a:pt x="264" y="456"/>
                    </a:cubicBezTo>
                    <a:cubicBezTo>
                      <a:pt x="264" y="456"/>
                      <a:pt x="264" y="456"/>
                      <a:pt x="350" y="506"/>
                    </a:cubicBezTo>
                    <a:cubicBezTo>
                      <a:pt x="344" y="511"/>
                      <a:pt x="340" y="517"/>
                      <a:pt x="338" y="525"/>
                    </a:cubicBezTo>
                    <a:close/>
                    <a:moveTo>
                      <a:pt x="339" y="205"/>
                    </a:moveTo>
                    <a:cubicBezTo>
                      <a:pt x="333" y="203"/>
                      <a:pt x="327" y="201"/>
                      <a:pt x="319" y="201"/>
                    </a:cubicBezTo>
                    <a:cubicBezTo>
                      <a:pt x="319" y="201"/>
                      <a:pt x="318" y="201"/>
                      <a:pt x="318" y="201"/>
                    </a:cubicBezTo>
                    <a:cubicBezTo>
                      <a:pt x="318" y="201"/>
                      <a:pt x="318" y="201"/>
                      <a:pt x="342" y="78"/>
                    </a:cubicBezTo>
                    <a:cubicBezTo>
                      <a:pt x="349" y="81"/>
                      <a:pt x="356" y="82"/>
                      <a:pt x="363" y="82"/>
                    </a:cubicBezTo>
                    <a:cubicBezTo>
                      <a:pt x="363" y="82"/>
                      <a:pt x="364" y="82"/>
                      <a:pt x="364" y="82"/>
                    </a:cubicBezTo>
                    <a:cubicBezTo>
                      <a:pt x="364" y="82"/>
                      <a:pt x="364" y="82"/>
                      <a:pt x="339" y="205"/>
                    </a:cubicBezTo>
                    <a:close/>
                    <a:moveTo>
                      <a:pt x="461" y="285"/>
                    </a:moveTo>
                    <a:cubicBezTo>
                      <a:pt x="461" y="286"/>
                      <a:pt x="461" y="286"/>
                      <a:pt x="461" y="287"/>
                    </a:cubicBezTo>
                    <a:cubicBezTo>
                      <a:pt x="461" y="287"/>
                      <a:pt x="461" y="287"/>
                      <a:pt x="363" y="269"/>
                    </a:cubicBezTo>
                    <a:cubicBezTo>
                      <a:pt x="366" y="263"/>
                      <a:pt x="367" y="256"/>
                      <a:pt x="367" y="250"/>
                    </a:cubicBezTo>
                    <a:cubicBezTo>
                      <a:pt x="367" y="249"/>
                      <a:pt x="367" y="249"/>
                      <a:pt x="367" y="248"/>
                    </a:cubicBezTo>
                    <a:cubicBezTo>
                      <a:pt x="367" y="248"/>
                      <a:pt x="367" y="248"/>
                      <a:pt x="465" y="266"/>
                    </a:cubicBezTo>
                    <a:cubicBezTo>
                      <a:pt x="462" y="272"/>
                      <a:pt x="461" y="278"/>
                      <a:pt x="461" y="285"/>
                    </a:cubicBezTo>
                    <a:close/>
                    <a:moveTo>
                      <a:pt x="387" y="809"/>
                    </a:moveTo>
                    <a:cubicBezTo>
                      <a:pt x="387" y="809"/>
                      <a:pt x="387" y="809"/>
                      <a:pt x="387" y="838"/>
                    </a:cubicBezTo>
                    <a:cubicBezTo>
                      <a:pt x="387" y="847"/>
                      <a:pt x="382" y="854"/>
                      <a:pt x="375" y="858"/>
                    </a:cubicBezTo>
                    <a:cubicBezTo>
                      <a:pt x="335" y="877"/>
                      <a:pt x="297" y="880"/>
                      <a:pt x="277" y="880"/>
                    </a:cubicBezTo>
                    <a:cubicBezTo>
                      <a:pt x="271" y="880"/>
                      <a:pt x="267" y="880"/>
                      <a:pt x="265" y="880"/>
                    </a:cubicBezTo>
                    <a:cubicBezTo>
                      <a:pt x="254" y="880"/>
                      <a:pt x="206" y="882"/>
                      <a:pt x="155" y="858"/>
                    </a:cubicBezTo>
                    <a:cubicBezTo>
                      <a:pt x="148" y="854"/>
                      <a:pt x="143" y="847"/>
                      <a:pt x="143" y="838"/>
                    </a:cubicBezTo>
                    <a:cubicBezTo>
                      <a:pt x="143" y="838"/>
                      <a:pt x="143" y="838"/>
                      <a:pt x="143" y="809"/>
                    </a:cubicBezTo>
                    <a:cubicBezTo>
                      <a:pt x="143" y="796"/>
                      <a:pt x="153" y="786"/>
                      <a:pt x="165" y="786"/>
                    </a:cubicBezTo>
                    <a:cubicBezTo>
                      <a:pt x="165" y="786"/>
                      <a:pt x="165" y="786"/>
                      <a:pt x="365" y="786"/>
                    </a:cubicBezTo>
                    <a:cubicBezTo>
                      <a:pt x="377" y="786"/>
                      <a:pt x="387" y="796"/>
                      <a:pt x="387" y="809"/>
                    </a:cubicBezTo>
                    <a:close/>
                    <a:moveTo>
                      <a:pt x="426" y="746"/>
                    </a:moveTo>
                    <a:cubicBezTo>
                      <a:pt x="426" y="758"/>
                      <a:pt x="416" y="768"/>
                      <a:pt x="403" y="768"/>
                    </a:cubicBezTo>
                    <a:cubicBezTo>
                      <a:pt x="403" y="768"/>
                      <a:pt x="403" y="768"/>
                      <a:pt x="127" y="768"/>
                    </a:cubicBezTo>
                    <a:cubicBezTo>
                      <a:pt x="114" y="768"/>
                      <a:pt x="104" y="758"/>
                      <a:pt x="104" y="746"/>
                    </a:cubicBezTo>
                    <a:cubicBezTo>
                      <a:pt x="104" y="734"/>
                      <a:pt x="114" y="724"/>
                      <a:pt x="127" y="724"/>
                    </a:cubicBezTo>
                    <a:cubicBezTo>
                      <a:pt x="127" y="724"/>
                      <a:pt x="127" y="724"/>
                      <a:pt x="403" y="724"/>
                    </a:cubicBezTo>
                    <a:cubicBezTo>
                      <a:pt x="416" y="724"/>
                      <a:pt x="426" y="734"/>
                      <a:pt x="426" y="746"/>
                    </a:cubicBezTo>
                    <a:close/>
                    <a:moveTo>
                      <a:pt x="426" y="685"/>
                    </a:moveTo>
                    <a:cubicBezTo>
                      <a:pt x="426" y="697"/>
                      <a:pt x="416" y="707"/>
                      <a:pt x="403" y="707"/>
                    </a:cubicBezTo>
                    <a:cubicBezTo>
                      <a:pt x="403" y="707"/>
                      <a:pt x="403" y="707"/>
                      <a:pt x="127" y="707"/>
                    </a:cubicBezTo>
                    <a:cubicBezTo>
                      <a:pt x="114" y="707"/>
                      <a:pt x="104" y="697"/>
                      <a:pt x="104" y="685"/>
                    </a:cubicBezTo>
                    <a:cubicBezTo>
                      <a:pt x="104" y="673"/>
                      <a:pt x="114" y="663"/>
                      <a:pt x="127" y="663"/>
                    </a:cubicBezTo>
                    <a:cubicBezTo>
                      <a:pt x="127" y="663"/>
                      <a:pt x="127" y="663"/>
                      <a:pt x="403" y="663"/>
                    </a:cubicBezTo>
                    <a:cubicBezTo>
                      <a:pt x="416" y="663"/>
                      <a:pt x="426" y="673"/>
                      <a:pt x="426" y="685"/>
                    </a:cubicBezTo>
                    <a:close/>
                  </a:path>
                </a:pathLst>
              </a:custGeom>
              <a:solidFill>
                <a:srgbClr val="004494"/>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07566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955C9-565E-A397-EA57-D75392DDCCC5}"/>
            </a:ext>
          </a:extLst>
        </p:cNvPr>
        <p:cNvGrpSpPr/>
        <p:nvPr/>
      </p:nvGrpSpPr>
      <p:grpSpPr>
        <a:xfrm>
          <a:off x="0" y="0"/>
          <a:ext cx="0" cy="0"/>
          <a:chOff x="0" y="0"/>
          <a:chExt cx="0" cy="0"/>
        </a:xfrm>
      </p:grpSpPr>
      <p:graphicFrame>
        <p:nvGraphicFramePr>
          <p:cNvPr id="44" name="think-cell data - do not delete" hidden="1">
            <a:extLst>
              <a:ext uri="{FF2B5EF4-FFF2-40B4-BE49-F238E27FC236}">
                <a16:creationId xmlns:a16="http://schemas.microsoft.com/office/drawing/2014/main" id="{F227691E-70EA-1069-757C-2D44B690F7ED}"/>
              </a:ext>
            </a:extLst>
          </p:cNvPr>
          <p:cNvGraphicFramePr>
            <a:graphicFrameLocks noChangeAspect="1"/>
          </p:cNvGraphicFramePr>
          <p:nvPr>
            <p:custDataLst>
              <p:tags r:id="rId1"/>
            </p:custDataLst>
            <p:extLst>
              <p:ext uri="{D42A27DB-BD31-4B8C-83A1-F6EECF244321}">
                <p14:modId xmlns:p14="http://schemas.microsoft.com/office/powerpoint/2010/main" val="875540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44" name="think-cell data - do not delete" hidden="1">
                        <a:extLst>
                          <a:ext uri="{FF2B5EF4-FFF2-40B4-BE49-F238E27FC236}">
                            <a16:creationId xmlns:a16="http://schemas.microsoft.com/office/drawing/2014/main" id="{F227691E-70EA-1069-757C-2D44B690F7E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5" name="Picture 54">
            <a:extLst>
              <a:ext uri="{FF2B5EF4-FFF2-40B4-BE49-F238E27FC236}">
                <a16:creationId xmlns:a16="http://schemas.microsoft.com/office/drawing/2014/main" id="{DD19C425-BC54-02D0-4E2C-BB0F23E0F8C6}"/>
              </a:ext>
            </a:extLst>
          </p:cNvPr>
          <p:cNvPicPr>
            <a:picLocks noChangeAspect="1"/>
          </p:cNvPicPr>
          <p:nvPr/>
        </p:nvPicPr>
        <p:blipFill>
          <a:blip r:embed="rId6">
            <a:alphaModFix amt="25000"/>
            <a:duotone>
              <a:schemeClr val="accent1">
                <a:shade val="45000"/>
                <a:satMod val="135000"/>
              </a:schemeClr>
              <a:prstClr val="white"/>
            </a:duotone>
          </a:blip>
          <a:srcRect r="-4"/>
          <a:stretch/>
        </p:blipFill>
        <p:spPr>
          <a:xfrm>
            <a:off x="189571" y="0"/>
            <a:ext cx="12002429" cy="6857999"/>
          </a:xfrm>
          <a:prstGeom prst="rect">
            <a:avLst/>
          </a:prstGeom>
        </p:spPr>
      </p:pic>
      <p:sp>
        <p:nvSpPr>
          <p:cNvPr id="2" name="Title 1">
            <a:extLst>
              <a:ext uri="{FF2B5EF4-FFF2-40B4-BE49-F238E27FC236}">
                <a16:creationId xmlns:a16="http://schemas.microsoft.com/office/drawing/2014/main" id="{E226A9F1-4919-7242-7585-6B223A68D088}"/>
              </a:ext>
            </a:extLst>
          </p:cNvPr>
          <p:cNvSpPr>
            <a:spLocks noGrp="1"/>
          </p:cNvSpPr>
          <p:nvPr>
            <p:ph type="title"/>
          </p:nvPr>
        </p:nvSpPr>
        <p:spPr>
          <a:xfrm>
            <a:off x="838199" y="365125"/>
            <a:ext cx="10575585" cy="757130"/>
          </a:xfrm>
        </p:spPr>
        <p:txBody>
          <a:bodyPr vert="horz"/>
          <a:lstStyle/>
          <a:p>
            <a:r>
              <a:rPr lang="en-GB" b="1" dirty="0"/>
              <a:t>Academy structure | </a:t>
            </a:r>
            <a:r>
              <a:rPr lang="en-GB" dirty="0"/>
              <a:t>A holistic programme to create an EU-wide community and foster mutual learning and knowledge sharing</a:t>
            </a:r>
            <a:endParaRPr lang="en-US" dirty="0"/>
          </a:p>
        </p:txBody>
      </p:sp>
      <p:sp>
        <p:nvSpPr>
          <p:cNvPr id="4" name="ee4pContent1">
            <a:extLst>
              <a:ext uri="{FF2B5EF4-FFF2-40B4-BE49-F238E27FC236}">
                <a16:creationId xmlns:a16="http://schemas.microsoft.com/office/drawing/2014/main" id="{E48990B9-F3AA-AF98-5A04-3FF5BA16397B}"/>
              </a:ext>
            </a:extLst>
          </p:cNvPr>
          <p:cNvSpPr txBox="1"/>
          <p:nvPr/>
        </p:nvSpPr>
        <p:spPr>
          <a:xfrm>
            <a:off x="838200" y="2081920"/>
            <a:ext cx="3183208" cy="1623521"/>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E3E1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Clr>
                <a:srgbClr val="21BF61"/>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21BF61"/>
              </a:buClr>
              <a:buSzPct val="100000"/>
              <a:buFont typeface="Trebuchet MS" panose="020B0603020202020204" pitchFamily="34" charset="0"/>
              <a:buChar char="​"/>
              <a:defRPr sz="2400">
                <a:solidFill>
                  <a:srgbClr val="000000"/>
                </a:solidFill>
              </a:defRPr>
            </a:lvl4pPr>
            <a:lvl5pPr marL="0" lvl="4">
              <a:buClr>
                <a:srgbClr val="21BF61"/>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21BF61"/>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defRPr>
            </a:lvl8pPr>
            <a:lvl9pPr marL="0" lvl="8">
              <a:buClr>
                <a:srgbClr val="000000"/>
              </a:buClr>
              <a:buSzPct val="100000"/>
              <a:buFont typeface="Trebuchet MS" panose="020B0603020202020204" pitchFamily="34" charset="0"/>
              <a:buChar char="​"/>
              <a:defRPr sz="4400">
                <a:solidFill>
                  <a:srgbClr val="000000"/>
                </a:solidFill>
              </a:defRPr>
            </a:lvl9pPr>
          </a:lstStyle>
          <a:p>
            <a:pPr marL="0" marR="0" lvl="1" indent="0" algn="l" defTabSz="914400" rtl="0" eaLnBrk="1" fontAlgn="auto" latinLnBrk="0" hangingPunct="1">
              <a:lnSpc>
                <a:spcPct val="100000"/>
              </a:lnSpc>
              <a:spcBef>
                <a:spcPts val="0"/>
              </a:spcBef>
              <a:spcAft>
                <a:spcPts val="300"/>
              </a:spcAft>
              <a:buClr>
                <a:srgbClr val="29BA74"/>
              </a:buClr>
              <a:buSzTx/>
              <a:buFontTx/>
              <a:buNone/>
              <a:tabLst/>
              <a:defRPr/>
            </a:pPr>
            <a:r>
              <a:rPr kumimoji="0" lang="en-GB" sz="1400" b="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Provide knowledge and enable community building for fellows</a:t>
            </a:r>
          </a:p>
          <a:p>
            <a:pPr marL="215900" marR="0" lvl="1" indent="-215900" algn="l" defTabSz="457200" rtl="0" eaLnBrk="1" fontAlgn="auto" latinLnBrk="0" hangingPunct="1">
              <a:lnSpc>
                <a:spcPct val="100000"/>
              </a:lnSpc>
              <a:spcBef>
                <a:spcPts val="0"/>
              </a:spcBef>
              <a:spcAft>
                <a:spcPts val="600"/>
              </a:spcAft>
              <a:buClr>
                <a:srgbClr val="0E2841"/>
              </a:buClr>
              <a:buSzTx/>
              <a:buFont typeface="Trebuchet MS"/>
              <a:buChar char="•"/>
              <a:tabLst/>
              <a:defRPr/>
            </a:pPr>
            <a:r>
              <a:rPr kumimoji="0" lang="en-GB" sz="14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Multiple days of face-to-face and online training on EU health </a:t>
            </a:r>
            <a:r>
              <a:rPr lang="en-GB" sz="1400">
                <a:solidFill>
                  <a:srgbClr val="646567"/>
                </a:solidFill>
                <a:latin typeface="Verdana" panose="020B0604030504040204" pitchFamily="34" charset="0"/>
                <a:ea typeface="Verdana" panose="020B0604030504040204" pitchFamily="34" charset="0"/>
                <a:cs typeface="Verdana" panose="020B0604030504040204" pitchFamily="34" charset="0"/>
              </a:rPr>
              <a:t>p</a:t>
            </a:r>
            <a:r>
              <a:rPr kumimoji="0" lang="en-GB" sz="1400" b="0" i="0" u="none" strike="noStrike" kern="1200" cap="none" spc="0" normalizeH="0" baseline="0" noProof="0" err="1">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olicy</a:t>
            </a:r>
            <a:r>
              <a:rPr kumimoji="0" lang="en-GB" sz="14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 and legislation </a:t>
            </a:r>
          </a:p>
          <a:p>
            <a:pPr marL="215900" marR="0" lvl="1" indent="-215900" algn="l" defTabSz="457200" rtl="0" eaLnBrk="1" fontAlgn="auto" latinLnBrk="0" hangingPunct="1">
              <a:lnSpc>
                <a:spcPct val="100000"/>
              </a:lnSpc>
              <a:spcBef>
                <a:spcPts val="0"/>
              </a:spcBef>
              <a:spcAft>
                <a:spcPts val="600"/>
              </a:spcAft>
              <a:buClr>
                <a:srgbClr val="0E2841"/>
              </a:buClr>
              <a:buSzTx/>
              <a:buFont typeface="Trebuchet MS"/>
              <a:buChar char="•"/>
              <a:tabLst/>
              <a:defRPr/>
            </a:pPr>
            <a:r>
              <a:rPr kumimoji="0" lang="en-GB" sz="14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Strong focus on embedding theory in practice</a:t>
            </a:r>
          </a:p>
        </p:txBody>
      </p:sp>
      <p:sp>
        <p:nvSpPr>
          <p:cNvPr id="15" name="TextBox 14">
            <a:extLst>
              <a:ext uri="{FF2B5EF4-FFF2-40B4-BE49-F238E27FC236}">
                <a16:creationId xmlns:a16="http://schemas.microsoft.com/office/drawing/2014/main" id="{521FB967-B374-470E-80D2-25D4A1D08C0E}"/>
              </a:ext>
            </a:extLst>
          </p:cNvPr>
          <p:cNvSpPr txBox="1"/>
          <p:nvPr/>
        </p:nvSpPr>
        <p:spPr>
          <a:xfrm>
            <a:off x="919480" y="1348382"/>
            <a:ext cx="1874731" cy="565146"/>
          </a:xfrm>
          <a:prstGeom prst="rect">
            <a:avLst/>
          </a:prstGeom>
          <a:noFill/>
          <a:effectLst/>
        </p:spPr>
        <p:txBody>
          <a:bodyPr wrap="none" lIns="540000" tIns="36000" rIns="72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Training</a:t>
            </a:r>
            <a:br>
              <a:rPr kumimoji="0" lang="en-GB"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workshops</a:t>
            </a:r>
          </a:p>
        </p:txBody>
      </p:sp>
      <p:grpSp>
        <p:nvGrpSpPr>
          <p:cNvPr id="35" name="bcgBugs_Large Group Meeting ">
            <a:extLst>
              <a:ext uri="{FF2B5EF4-FFF2-40B4-BE49-F238E27FC236}">
                <a16:creationId xmlns:a16="http://schemas.microsoft.com/office/drawing/2014/main" id="{BCFABBD7-1E5F-999D-CD6F-096F081D107D}"/>
              </a:ext>
            </a:extLst>
          </p:cNvPr>
          <p:cNvGrpSpPr>
            <a:grpSpLocks noChangeAspect="1"/>
          </p:cNvGrpSpPr>
          <p:nvPr/>
        </p:nvGrpSpPr>
        <p:grpSpPr bwMode="auto">
          <a:xfrm>
            <a:off x="973169" y="1477955"/>
            <a:ext cx="306000" cy="306000"/>
            <a:chOff x="2652" y="972"/>
            <a:chExt cx="2376" cy="2376"/>
          </a:xfrm>
        </p:grpSpPr>
        <p:sp>
          <p:nvSpPr>
            <p:cNvPr id="36" name="AutoShape 3">
              <a:extLst>
                <a:ext uri="{FF2B5EF4-FFF2-40B4-BE49-F238E27FC236}">
                  <a16:creationId xmlns:a16="http://schemas.microsoft.com/office/drawing/2014/main" id="{9AF5E717-4338-A202-3BC4-1A66560A6230}"/>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Freeform 5">
              <a:extLst>
                <a:ext uri="{FF2B5EF4-FFF2-40B4-BE49-F238E27FC236}">
                  <a16:creationId xmlns:a16="http://schemas.microsoft.com/office/drawing/2014/main" id="{0E87C9C6-6F80-4CB7-AE6B-70E9D98E5D17}"/>
                </a:ext>
              </a:extLst>
            </p:cNvPr>
            <p:cNvSpPr>
              <a:spLocks noEditPoints="1"/>
            </p:cNvSpPr>
            <p:nvPr/>
          </p:nvSpPr>
          <p:spPr bwMode="auto">
            <a:xfrm>
              <a:off x="2800" y="1747"/>
              <a:ext cx="2083" cy="828"/>
            </a:xfrm>
            <a:custGeom>
              <a:avLst/>
              <a:gdLst>
                <a:gd name="T0" fmla="*/ 489 w 876"/>
                <a:gd name="T1" fmla="*/ 53 h 348"/>
                <a:gd name="T2" fmla="*/ 505 w 876"/>
                <a:gd name="T3" fmla="*/ 70 h 348"/>
                <a:gd name="T4" fmla="*/ 377 w 876"/>
                <a:gd name="T5" fmla="*/ 103 h 348"/>
                <a:gd name="T6" fmla="*/ 687 w 876"/>
                <a:gd name="T7" fmla="*/ 192 h 348"/>
                <a:gd name="T8" fmla="*/ 639 w 876"/>
                <a:gd name="T9" fmla="*/ 225 h 348"/>
                <a:gd name="T10" fmla="*/ 685 w 876"/>
                <a:gd name="T11" fmla="*/ 251 h 348"/>
                <a:gd name="T12" fmla="*/ 770 w 876"/>
                <a:gd name="T13" fmla="*/ 191 h 348"/>
                <a:gd name="T14" fmla="*/ 348 w 876"/>
                <a:gd name="T15" fmla="*/ 223 h 348"/>
                <a:gd name="T16" fmla="*/ 337 w 876"/>
                <a:gd name="T17" fmla="*/ 241 h 348"/>
                <a:gd name="T18" fmla="*/ 394 w 876"/>
                <a:gd name="T19" fmla="*/ 191 h 348"/>
                <a:gd name="T20" fmla="*/ 437 w 876"/>
                <a:gd name="T21" fmla="*/ 199 h 348"/>
                <a:gd name="T22" fmla="*/ 430 w 876"/>
                <a:gd name="T23" fmla="*/ 217 h 348"/>
                <a:gd name="T24" fmla="*/ 442 w 876"/>
                <a:gd name="T25" fmla="*/ 219 h 348"/>
                <a:gd name="T26" fmla="*/ 504 w 876"/>
                <a:gd name="T27" fmla="*/ 193 h 348"/>
                <a:gd name="T28" fmla="*/ 480 w 876"/>
                <a:gd name="T29" fmla="*/ 252 h 348"/>
                <a:gd name="T30" fmla="*/ 524 w 876"/>
                <a:gd name="T31" fmla="*/ 222 h 348"/>
                <a:gd name="T32" fmla="*/ 687 w 876"/>
                <a:gd name="T33" fmla="*/ 168 h 348"/>
                <a:gd name="T34" fmla="*/ 665 w 876"/>
                <a:gd name="T35" fmla="*/ 181 h 348"/>
                <a:gd name="T36" fmla="*/ 769 w 876"/>
                <a:gd name="T37" fmla="*/ 181 h 348"/>
                <a:gd name="T38" fmla="*/ 789 w 876"/>
                <a:gd name="T39" fmla="*/ 123 h 348"/>
                <a:gd name="T40" fmla="*/ 783 w 876"/>
                <a:gd name="T41" fmla="*/ 106 h 348"/>
                <a:gd name="T42" fmla="*/ 796 w 876"/>
                <a:gd name="T43" fmla="*/ 95 h 348"/>
                <a:gd name="T44" fmla="*/ 662 w 876"/>
                <a:gd name="T45" fmla="*/ 100 h 348"/>
                <a:gd name="T46" fmla="*/ 106 w 876"/>
                <a:gd name="T47" fmla="*/ 56 h 348"/>
                <a:gd name="T48" fmla="*/ 210 w 876"/>
                <a:gd name="T49" fmla="*/ 94 h 348"/>
                <a:gd name="T50" fmla="*/ 75 w 876"/>
                <a:gd name="T51" fmla="*/ 70 h 348"/>
                <a:gd name="T52" fmla="*/ 447 w 876"/>
                <a:gd name="T53" fmla="*/ 310 h 348"/>
                <a:gd name="T54" fmla="*/ 867 w 876"/>
                <a:gd name="T55" fmla="*/ 292 h 348"/>
                <a:gd name="T56" fmla="*/ 876 w 876"/>
                <a:gd name="T57" fmla="*/ 301 h 348"/>
                <a:gd name="T58" fmla="*/ 155 w 876"/>
                <a:gd name="T59" fmla="*/ 310 h 348"/>
                <a:gd name="T60" fmla="*/ 187 w 876"/>
                <a:gd name="T61" fmla="*/ 251 h 348"/>
                <a:gd name="T62" fmla="*/ 232 w 876"/>
                <a:gd name="T63" fmla="*/ 222 h 348"/>
                <a:gd name="T64" fmla="*/ 103 w 876"/>
                <a:gd name="T65" fmla="*/ 191 h 348"/>
                <a:gd name="T66" fmla="*/ 187 w 876"/>
                <a:gd name="T67" fmla="*/ 251 h 348"/>
                <a:gd name="T68" fmla="*/ 687 w 876"/>
                <a:gd name="T69" fmla="*/ 279 h 348"/>
                <a:gd name="T70" fmla="*/ 604 w 876"/>
                <a:gd name="T71" fmla="*/ 266 h 348"/>
                <a:gd name="T72" fmla="*/ 559 w 876"/>
                <a:gd name="T73" fmla="*/ 266 h 348"/>
                <a:gd name="T74" fmla="*/ 476 w 876"/>
                <a:gd name="T75" fmla="*/ 279 h 348"/>
                <a:gd name="T76" fmla="*/ 456 w 876"/>
                <a:gd name="T77" fmla="*/ 344 h 348"/>
                <a:gd name="T78" fmla="*/ 697 w 876"/>
                <a:gd name="T79" fmla="*/ 307 h 348"/>
                <a:gd name="T80" fmla="*/ 395 w 876"/>
                <a:gd name="T81" fmla="*/ 279 h 348"/>
                <a:gd name="T82" fmla="*/ 312 w 876"/>
                <a:gd name="T83" fmla="*/ 266 h 348"/>
                <a:gd name="T84" fmla="*/ 265 w 876"/>
                <a:gd name="T85" fmla="*/ 265 h 348"/>
                <a:gd name="T86" fmla="*/ 182 w 876"/>
                <a:gd name="T87" fmla="*/ 281 h 348"/>
                <a:gd name="T88" fmla="*/ 163 w 876"/>
                <a:gd name="T89" fmla="*/ 344 h 348"/>
                <a:gd name="T90" fmla="*/ 405 w 876"/>
                <a:gd name="T91" fmla="*/ 307 h 348"/>
                <a:gd name="T92" fmla="*/ 246 w 876"/>
                <a:gd name="T93" fmla="*/ 210 h 348"/>
                <a:gd name="T94" fmla="*/ 289 w 876"/>
                <a:gd name="T95" fmla="*/ 241 h 348"/>
                <a:gd name="T96" fmla="*/ 332 w 876"/>
                <a:gd name="T97" fmla="*/ 210 h 348"/>
                <a:gd name="T98" fmla="*/ 353 w 876"/>
                <a:gd name="T99" fmla="*/ 179 h 348"/>
                <a:gd name="T100" fmla="*/ 225 w 876"/>
                <a:gd name="T101" fmla="*/ 177 h 348"/>
                <a:gd name="T102" fmla="*/ 528 w 876"/>
                <a:gd name="T103" fmla="*/ 197 h 348"/>
                <a:gd name="T104" fmla="*/ 559 w 876"/>
                <a:gd name="T105" fmla="*/ 234 h 348"/>
                <a:gd name="T106" fmla="*/ 619 w 876"/>
                <a:gd name="T107" fmla="*/ 223 h 348"/>
                <a:gd name="T108" fmla="*/ 645 w 876"/>
                <a:gd name="T109" fmla="*/ 179 h 348"/>
                <a:gd name="T110" fmla="*/ 650 w 876"/>
                <a:gd name="T111" fmla="*/ 157 h 348"/>
                <a:gd name="T112" fmla="*/ 517 w 876"/>
                <a:gd name="T113" fmla="*/ 17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6" h="348">
                  <a:moveTo>
                    <a:pt x="377" y="103"/>
                  </a:moveTo>
                  <a:cubicBezTo>
                    <a:pt x="382" y="104"/>
                    <a:pt x="382" y="104"/>
                    <a:pt x="382" y="104"/>
                  </a:cubicBezTo>
                  <a:cubicBezTo>
                    <a:pt x="382" y="104"/>
                    <a:pt x="378" y="63"/>
                    <a:pt x="398" y="56"/>
                  </a:cubicBezTo>
                  <a:cubicBezTo>
                    <a:pt x="398" y="56"/>
                    <a:pt x="481" y="92"/>
                    <a:pt x="489" y="53"/>
                  </a:cubicBezTo>
                  <a:cubicBezTo>
                    <a:pt x="490" y="102"/>
                    <a:pt x="490" y="105"/>
                    <a:pt x="490" y="105"/>
                  </a:cubicBezTo>
                  <a:cubicBezTo>
                    <a:pt x="495" y="105"/>
                    <a:pt x="495" y="105"/>
                    <a:pt x="495" y="105"/>
                  </a:cubicBezTo>
                  <a:cubicBezTo>
                    <a:pt x="501" y="98"/>
                    <a:pt x="502" y="94"/>
                    <a:pt x="503" y="94"/>
                  </a:cubicBezTo>
                  <a:cubicBezTo>
                    <a:pt x="505" y="87"/>
                    <a:pt x="505" y="79"/>
                    <a:pt x="505" y="70"/>
                  </a:cubicBezTo>
                  <a:cubicBezTo>
                    <a:pt x="505" y="31"/>
                    <a:pt x="475" y="0"/>
                    <a:pt x="436" y="0"/>
                  </a:cubicBezTo>
                  <a:cubicBezTo>
                    <a:pt x="397" y="0"/>
                    <a:pt x="367" y="31"/>
                    <a:pt x="367" y="70"/>
                  </a:cubicBezTo>
                  <a:cubicBezTo>
                    <a:pt x="367" y="79"/>
                    <a:pt x="367" y="87"/>
                    <a:pt x="370" y="95"/>
                  </a:cubicBezTo>
                  <a:cubicBezTo>
                    <a:pt x="377" y="101"/>
                    <a:pt x="377" y="103"/>
                    <a:pt x="377" y="103"/>
                  </a:cubicBezTo>
                  <a:close/>
                  <a:moveTo>
                    <a:pt x="769" y="192"/>
                  </a:moveTo>
                  <a:cubicBezTo>
                    <a:pt x="731" y="234"/>
                    <a:pt x="731" y="234"/>
                    <a:pt x="731" y="234"/>
                  </a:cubicBezTo>
                  <a:cubicBezTo>
                    <a:pt x="730" y="236"/>
                    <a:pt x="726" y="236"/>
                    <a:pt x="725" y="234"/>
                  </a:cubicBezTo>
                  <a:cubicBezTo>
                    <a:pt x="687" y="192"/>
                    <a:pt x="687" y="192"/>
                    <a:pt x="687" y="192"/>
                  </a:cubicBezTo>
                  <a:cubicBezTo>
                    <a:pt x="687" y="192"/>
                    <a:pt x="687" y="191"/>
                    <a:pt x="686" y="191"/>
                  </a:cubicBezTo>
                  <a:cubicBezTo>
                    <a:pt x="683" y="191"/>
                    <a:pt x="672" y="192"/>
                    <a:pt x="660" y="193"/>
                  </a:cubicBezTo>
                  <a:cubicBezTo>
                    <a:pt x="656" y="203"/>
                    <a:pt x="648" y="215"/>
                    <a:pt x="640" y="223"/>
                  </a:cubicBezTo>
                  <a:cubicBezTo>
                    <a:pt x="640" y="224"/>
                    <a:pt x="640" y="225"/>
                    <a:pt x="639" y="225"/>
                  </a:cubicBezTo>
                  <a:cubicBezTo>
                    <a:pt x="638" y="229"/>
                    <a:pt x="637" y="230"/>
                    <a:pt x="635" y="233"/>
                  </a:cubicBezTo>
                  <a:cubicBezTo>
                    <a:pt x="635" y="234"/>
                    <a:pt x="635" y="234"/>
                    <a:pt x="635" y="234"/>
                  </a:cubicBezTo>
                  <a:cubicBezTo>
                    <a:pt x="634" y="236"/>
                    <a:pt x="632" y="238"/>
                    <a:pt x="629" y="241"/>
                  </a:cubicBezTo>
                  <a:cubicBezTo>
                    <a:pt x="642" y="241"/>
                    <a:pt x="668" y="243"/>
                    <a:pt x="685" y="251"/>
                  </a:cubicBezTo>
                  <a:cubicBezTo>
                    <a:pt x="693" y="255"/>
                    <a:pt x="699" y="262"/>
                    <a:pt x="704" y="273"/>
                  </a:cubicBezTo>
                  <a:cubicBezTo>
                    <a:pt x="852" y="273"/>
                    <a:pt x="852" y="273"/>
                    <a:pt x="852" y="273"/>
                  </a:cubicBezTo>
                  <a:cubicBezTo>
                    <a:pt x="848" y="256"/>
                    <a:pt x="837" y="207"/>
                    <a:pt x="823" y="201"/>
                  </a:cubicBezTo>
                  <a:cubicBezTo>
                    <a:pt x="806" y="192"/>
                    <a:pt x="777" y="191"/>
                    <a:pt x="770" y="191"/>
                  </a:cubicBezTo>
                  <a:cubicBezTo>
                    <a:pt x="770" y="191"/>
                    <a:pt x="769" y="192"/>
                    <a:pt x="769" y="192"/>
                  </a:cubicBezTo>
                  <a:close/>
                  <a:moveTo>
                    <a:pt x="394" y="191"/>
                  </a:moveTo>
                  <a:cubicBezTo>
                    <a:pt x="390" y="191"/>
                    <a:pt x="380" y="192"/>
                    <a:pt x="368" y="193"/>
                  </a:cubicBezTo>
                  <a:cubicBezTo>
                    <a:pt x="363" y="203"/>
                    <a:pt x="356" y="215"/>
                    <a:pt x="348" y="223"/>
                  </a:cubicBezTo>
                  <a:cubicBezTo>
                    <a:pt x="348" y="224"/>
                    <a:pt x="347" y="225"/>
                    <a:pt x="347" y="226"/>
                  </a:cubicBezTo>
                  <a:cubicBezTo>
                    <a:pt x="346" y="229"/>
                    <a:pt x="345" y="230"/>
                    <a:pt x="343" y="233"/>
                  </a:cubicBezTo>
                  <a:cubicBezTo>
                    <a:pt x="343" y="234"/>
                    <a:pt x="343" y="234"/>
                    <a:pt x="343" y="234"/>
                  </a:cubicBezTo>
                  <a:cubicBezTo>
                    <a:pt x="342" y="236"/>
                    <a:pt x="340" y="239"/>
                    <a:pt x="337" y="241"/>
                  </a:cubicBezTo>
                  <a:cubicBezTo>
                    <a:pt x="349" y="242"/>
                    <a:pt x="375" y="244"/>
                    <a:pt x="393" y="252"/>
                  </a:cubicBezTo>
                  <a:cubicBezTo>
                    <a:pt x="398" y="254"/>
                    <a:pt x="402" y="258"/>
                    <a:pt x="405" y="263"/>
                  </a:cubicBezTo>
                  <a:cubicBezTo>
                    <a:pt x="395" y="192"/>
                    <a:pt x="395" y="192"/>
                    <a:pt x="395" y="192"/>
                  </a:cubicBezTo>
                  <a:cubicBezTo>
                    <a:pt x="395" y="192"/>
                    <a:pt x="394" y="191"/>
                    <a:pt x="394" y="191"/>
                  </a:cubicBezTo>
                  <a:close/>
                  <a:moveTo>
                    <a:pt x="451" y="203"/>
                  </a:moveTo>
                  <a:cubicBezTo>
                    <a:pt x="452" y="202"/>
                    <a:pt x="451" y="201"/>
                    <a:pt x="450" y="201"/>
                  </a:cubicBezTo>
                  <a:cubicBezTo>
                    <a:pt x="449" y="201"/>
                    <a:pt x="447" y="201"/>
                    <a:pt x="445" y="200"/>
                  </a:cubicBezTo>
                  <a:cubicBezTo>
                    <a:pt x="442" y="200"/>
                    <a:pt x="439" y="199"/>
                    <a:pt x="437" y="199"/>
                  </a:cubicBezTo>
                  <a:cubicBezTo>
                    <a:pt x="434" y="199"/>
                    <a:pt x="431" y="200"/>
                    <a:pt x="428" y="200"/>
                  </a:cubicBezTo>
                  <a:cubicBezTo>
                    <a:pt x="426" y="201"/>
                    <a:pt x="424" y="201"/>
                    <a:pt x="422" y="201"/>
                  </a:cubicBezTo>
                  <a:cubicBezTo>
                    <a:pt x="421" y="201"/>
                    <a:pt x="421" y="203"/>
                    <a:pt x="421" y="203"/>
                  </a:cubicBezTo>
                  <a:cubicBezTo>
                    <a:pt x="430" y="217"/>
                    <a:pt x="430" y="217"/>
                    <a:pt x="430" y="217"/>
                  </a:cubicBezTo>
                  <a:cubicBezTo>
                    <a:pt x="430" y="219"/>
                    <a:pt x="430" y="219"/>
                    <a:pt x="430" y="219"/>
                  </a:cubicBezTo>
                  <a:cubicBezTo>
                    <a:pt x="421" y="273"/>
                    <a:pt x="421" y="273"/>
                    <a:pt x="421" y="273"/>
                  </a:cubicBezTo>
                  <a:cubicBezTo>
                    <a:pt x="451" y="273"/>
                    <a:pt x="451" y="273"/>
                    <a:pt x="451" y="273"/>
                  </a:cubicBezTo>
                  <a:cubicBezTo>
                    <a:pt x="442" y="219"/>
                    <a:pt x="442" y="219"/>
                    <a:pt x="442" y="219"/>
                  </a:cubicBezTo>
                  <a:cubicBezTo>
                    <a:pt x="442" y="217"/>
                    <a:pt x="442" y="217"/>
                    <a:pt x="442" y="217"/>
                  </a:cubicBezTo>
                  <a:cubicBezTo>
                    <a:pt x="451" y="203"/>
                    <a:pt x="451" y="203"/>
                    <a:pt x="451" y="203"/>
                  </a:cubicBezTo>
                  <a:close/>
                  <a:moveTo>
                    <a:pt x="524" y="222"/>
                  </a:moveTo>
                  <a:cubicBezTo>
                    <a:pt x="518" y="215"/>
                    <a:pt x="509" y="204"/>
                    <a:pt x="504" y="193"/>
                  </a:cubicBezTo>
                  <a:cubicBezTo>
                    <a:pt x="493" y="192"/>
                    <a:pt x="482" y="191"/>
                    <a:pt x="478" y="191"/>
                  </a:cubicBezTo>
                  <a:cubicBezTo>
                    <a:pt x="478" y="191"/>
                    <a:pt x="477" y="192"/>
                    <a:pt x="477" y="192"/>
                  </a:cubicBezTo>
                  <a:cubicBezTo>
                    <a:pt x="467" y="263"/>
                    <a:pt x="467" y="263"/>
                    <a:pt x="467" y="263"/>
                  </a:cubicBezTo>
                  <a:cubicBezTo>
                    <a:pt x="471" y="258"/>
                    <a:pt x="475" y="254"/>
                    <a:pt x="480" y="252"/>
                  </a:cubicBezTo>
                  <a:cubicBezTo>
                    <a:pt x="497" y="244"/>
                    <a:pt x="523" y="242"/>
                    <a:pt x="535" y="241"/>
                  </a:cubicBezTo>
                  <a:cubicBezTo>
                    <a:pt x="533" y="239"/>
                    <a:pt x="531" y="237"/>
                    <a:pt x="530" y="235"/>
                  </a:cubicBezTo>
                  <a:cubicBezTo>
                    <a:pt x="528" y="232"/>
                    <a:pt x="526" y="230"/>
                    <a:pt x="525" y="226"/>
                  </a:cubicBezTo>
                  <a:cubicBezTo>
                    <a:pt x="525" y="225"/>
                    <a:pt x="525" y="224"/>
                    <a:pt x="524" y="222"/>
                  </a:cubicBezTo>
                  <a:close/>
                  <a:moveTo>
                    <a:pt x="670" y="183"/>
                  </a:moveTo>
                  <a:cubicBezTo>
                    <a:pt x="677" y="182"/>
                    <a:pt x="683" y="182"/>
                    <a:pt x="686" y="182"/>
                  </a:cubicBezTo>
                  <a:cubicBezTo>
                    <a:pt x="687" y="182"/>
                    <a:pt x="687" y="181"/>
                    <a:pt x="687" y="181"/>
                  </a:cubicBezTo>
                  <a:cubicBezTo>
                    <a:pt x="687" y="168"/>
                    <a:pt x="687" y="168"/>
                    <a:pt x="687" y="168"/>
                  </a:cubicBezTo>
                  <a:cubicBezTo>
                    <a:pt x="687" y="168"/>
                    <a:pt x="670" y="135"/>
                    <a:pt x="667" y="123"/>
                  </a:cubicBezTo>
                  <a:cubicBezTo>
                    <a:pt x="666" y="123"/>
                    <a:pt x="666" y="127"/>
                    <a:pt x="666" y="133"/>
                  </a:cubicBezTo>
                  <a:cubicBezTo>
                    <a:pt x="668" y="141"/>
                    <a:pt x="669" y="150"/>
                    <a:pt x="669" y="159"/>
                  </a:cubicBezTo>
                  <a:cubicBezTo>
                    <a:pt x="669" y="168"/>
                    <a:pt x="667" y="175"/>
                    <a:pt x="665" y="181"/>
                  </a:cubicBezTo>
                  <a:cubicBezTo>
                    <a:pt x="667" y="182"/>
                    <a:pt x="668" y="183"/>
                    <a:pt x="670" y="183"/>
                  </a:cubicBezTo>
                  <a:close/>
                  <a:moveTo>
                    <a:pt x="789" y="123"/>
                  </a:moveTo>
                  <a:cubicBezTo>
                    <a:pt x="786" y="136"/>
                    <a:pt x="769" y="168"/>
                    <a:pt x="769" y="168"/>
                  </a:cubicBezTo>
                  <a:cubicBezTo>
                    <a:pt x="769" y="181"/>
                    <a:pt x="769" y="181"/>
                    <a:pt x="769" y="181"/>
                  </a:cubicBezTo>
                  <a:cubicBezTo>
                    <a:pt x="769" y="181"/>
                    <a:pt x="770" y="182"/>
                    <a:pt x="771" y="182"/>
                  </a:cubicBezTo>
                  <a:cubicBezTo>
                    <a:pt x="774" y="182"/>
                    <a:pt x="779" y="182"/>
                    <a:pt x="786" y="183"/>
                  </a:cubicBezTo>
                  <a:cubicBezTo>
                    <a:pt x="792" y="182"/>
                    <a:pt x="800" y="179"/>
                    <a:pt x="808" y="170"/>
                  </a:cubicBezTo>
                  <a:cubicBezTo>
                    <a:pt x="786" y="168"/>
                    <a:pt x="793" y="123"/>
                    <a:pt x="789" y="123"/>
                  </a:cubicBezTo>
                  <a:close/>
                  <a:moveTo>
                    <a:pt x="690" y="57"/>
                  </a:moveTo>
                  <a:cubicBezTo>
                    <a:pt x="690" y="57"/>
                    <a:pt x="690" y="57"/>
                    <a:pt x="691" y="57"/>
                  </a:cubicBezTo>
                  <a:cubicBezTo>
                    <a:pt x="783" y="106"/>
                    <a:pt x="783" y="106"/>
                    <a:pt x="783" y="106"/>
                  </a:cubicBezTo>
                  <a:cubicBezTo>
                    <a:pt x="783" y="106"/>
                    <a:pt x="783" y="106"/>
                    <a:pt x="783" y="106"/>
                  </a:cubicBezTo>
                  <a:cubicBezTo>
                    <a:pt x="788" y="106"/>
                    <a:pt x="788" y="106"/>
                    <a:pt x="788" y="106"/>
                  </a:cubicBezTo>
                  <a:cubicBezTo>
                    <a:pt x="788" y="106"/>
                    <a:pt x="788" y="106"/>
                    <a:pt x="788" y="106"/>
                  </a:cubicBezTo>
                  <a:cubicBezTo>
                    <a:pt x="795" y="98"/>
                    <a:pt x="796" y="95"/>
                    <a:pt x="796" y="95"/>
                  </a:cubicBezTo>
                  <a:cubicBezTo>
                    <a:pt x="796" y="95"/>
                    <a:pt x="796" y="95"/>
                    <a:pt x="796" y="95"/>
                  </a:cubicBezTo>
                  <a:cubicBezTo>
                    <a:pt x="799" y="87"/>
                    <a:pt x="799" y="79"/>
                    <a:pt x="799" y="71"/>
                  </a:cubicBezTo>
                  <a:cubicBezTo>
                    <a:pt x="799" y="31"/>
                    <a:pt x="768" y="0"/>
                    <a:pt x="728" y="0"/>
                  </a:cubicBezTo>
                  <a:cubicBezTo>
                    <a:pt x="689" y="0"/>
                    <a:pt x="658" y="31"/>
                    <a:pt x="658" y="71"/>
                  </a:cubicBezTo>
                  <a:cubicBezTo>
                    <a:pt x="658" y="79"/>
                    <a:pt x="660" y="92"/>
                    <a:pt x="662" y="100"/>
                  </a:cubicBezTo>
                  <a:cubicBezTo>
                    <a:pt x="669" y="106"/>
                    <a:pt x="669" y="64"/>
                    <a:pt x="690" y="57"/>
                  </a:cubicBezTo>
                  <a:close/>
                  <a:moveTo>
                    <a:pt x="85" y="103"/>
                  </a:moveTo>
                  <a:cubicBezTo>
                    <a:pt x="90" y="104"/>
                    <a:pt x="90" y="104"/>
                    <a:pt x="90" y="104"/>
                  </a:cubicBezTo>
                  <a:cubicBezTo>
                    <a:pt x="90" y="104"/>
                    <a:pt x="86" y="63"/>
                    <a:pt x="106" y="56"/>
                  </a:cubicBezTo>
                  <a:cubicBezTo>
                    <a:pt x="106" y="56"/>
                    <a:pt x="189" y="92"/>
                    <a:pt x="197" y="53"/>
                  </a:cubicBezTo>
                  <a:cubicBezTo>
                    <a:pt x="198" y="102"/>
                    <a:pt x="198" y="105"/>
                    <a:pt x="198" y="105"/>
                  </a:cubicBezTo>
                  <a:cubicBezTo>
                    <a:pt x="203" y="105"/>
                    <a:pt x="203" y="105"/>
                    <a:pt x="203" y="105"/>
                  </a:cubicBezTo>
                  <a:cubicBezTo>
                    <a:pt x="209" y="98"/>
                    <a:pt x="210" y="94"/>
                    <a:pt x="210" y="94"/>
                  </a:cubicBezTo>
                  <a:cubicBezTo>
                    <a:pt x="210" y="94"/>
                    <a:pt x="210" y="94"/>
                    <a:pt x="211" y="94"/>
                  </a:cubicBezTo>
                  <a:cubicBezTo>
                    <a:pt x="213" y="87"/>
                    <a:pt x="213" y="79"/>
                    <a:pt x="213" y="70"/>
                  </a:cubicBezTo>
                  <a:cubicBezTo>
                    <a:pt x="213" y="31"/>
                    <a:pt x="183" y="0"/>
                    <a:pt x="144" y="0"/>
                  </a:cubicBezTo>
                  <a:cubicBezTo>
                    <a:pt x="105" y="0"/>
                    <a:pt x="75" y="31"/>
                    <a:pt x="75" y="70"/>
                  </a:cubicBezTo>
                  <a:cubicBezTo>
                    <a:pt x="75" y="79"/>
                    <a:pt x="75" y="87"/>
                    <a:pt x="78" y="95"/>
                  </a:cubicBezTo>
                  <a:cubicBezTo>
                    <a:pt x="85" y="101"/>
                    <a:pt x="85" y="103"/>
                    <a:pt x="85" y="103"/>
                  </a:cubicBezTo>
                  <a:close/>
                  <a:moveTo>
                    <a:pt x="425" y="310"/>
                  </a:moveTo>
                  <a:cubicBezTo>
                    <a:pt x="447" y="310"/>
                    <a:pt x="447" y="310"/>
                    <a:pt x="447" y="310"/>
                  </a:cubicBezTo>
                  <a:cubicBezTo>
                    <a:pt x="449" y="304"/>
                    <a:pt x="451" y="298"/>
                    <a:pt x="453" y="292"/>
                  </a:cubicBezTo>
                  <a:cubicBezTo>
                    <a:pt x="420" y="292"/>
                    <a:pt x="420" y="292"/>
                    <a:pt x="420" y="292"/>
                  </a:cubicBezTo>
                  <a:cubicBezTo>
                    <a:pt x="421" y="298"/>
                    <a:pt x="423" y="304"/>
                    <a:pt x="425" y="310"/>
                  </a:cubicBezTo>
                  <a:close/>
                  <a:moveTo>
                    <a:pt x="867" y="292"/>
                  </a:moveTo>
                  <a:cubicBezTo>
                    <a:pt x="712" y="292"/>
                    <a:pt x="712" y="292"/>
                    <a:pt x="712" y="292"/>
                  </a:cubicBezTo>
                  <a:cubicBezTo>
                    <a:pt x="713" y="298"/>
                    <a:pt x="716" y="304"/>
                    <a:pt x="717" y="310"/>
                  </a:cubicBezTo>
                  <a:cubicBezTo>
                    <a:pt x="867" y="310"/>
                    <a:pt x="867" y="310"/>
                    <a:pt x="867" y="310"/>
                  </a:cubicBezTo>
                  <a:cubicBezTo>
                    <a:pt x="872" y="310"/>
                    <a:pt x="876" y="306"/>
                    <a:pt x="876" y="301"/>
                  </a:cubicBezTo>
                  <a:cubicBezTo>
                    <a:pt x="876" y="296"/>
                    <a:pt x="872" y="292"/>
                    <a:pt x="867" y="292"/>
                  </a:cubicBezTo>
                  <a:close/>
                  <a:moveTo>
                    <a:pt x="0" y="301"/>
                  </a:moveTo>
                  <a:cubicBezTo>
                    <a:pt x="0" y="306"/>
                    <a:pt x="4" y="310"/>
                    <a:pt x="9" y="310"/>
                  </a:cubicBezTo>
                  <a:cubicBezTo>
                    <a:pt x="155" y="310"/>
                    <a:pt x="155" y="310"/>
                    <a:pt x="155" y="310"/>
                  </a:cubicBezTo>
                  <a:cubicBezTo>
                    <a:pt x="157" y="304"/>
                    <a:pt x="159" y="298"/>
                    <a:pt x="161" y="292"/>
                  </a:cubicBezTo>
                  <a:cubicBezTo>
                    <a:pt x="9" y="292"/>
                    <a:pt x="9" y="292"/>
                    <a:pt x="9" y="292"/>
                  </a:cubicBezTo>
                  <a:cubicBezTo>
                    <a:pt x="4" y="292"/>
                    <a:pt x="0" y="296"/>
                    <a:pt x="0" y="301"/>
                  </a:cubicBezTo>
                  <a:close/>
                  <a:moveTo>
                    <a:pt x="187" y="251"/>
                  </a:moveTo>
                  <a:cubicBezTo>
                    <a:pt x="205" y="243"/>
                    <a:pt x="231" y="241"/>
                    <a:pt x="243" y="241"/>
                  </a:cubicBezTo>
                  <a:cubicBezTo>
                    <a:pt x="241" y="239"/>
                    <a:pt x="239" y="237"/>
                    <a:pt x="238" y="235"/>
                  </a:cubicBezTo>
                  <a:cubicBezTo>
                    <a:pt x="235" y="231"/>
                    <a:pt x="234" y="229"/>
                    <a:pt x="233" y="225"/>
                  </a:cubicBezTo>
                  <a:cubicBezTo>
                    <a:pt x="233" y="225"/>
                    <a:pt x="232" y="224"/>
                    <a:pt x="232" y="222"/>
                  </a:cubicBezTo>
                  <a:cubicBezTo>
                    <a:pt x="225" y="215"/>
                    <a:pt x="217" y="203"/>
                    <a:pt x="212" y="193"/>
                  </a:cubicBezTo>
                  <a:cubicBezTo>
                    <a:pt x="198" y="191"/>
                    <a:pt x="185" y="191"/>
                    <a:pt x="185" y="191"/>
                  </a:cubicBezTo>
                  <a:cubicBezTo>
                    <a:pt x="185" y="191"/>
                    <a:pt x="171" y="210"/>
                    <a:pt x="144" y="211"/>
                  </a:cubicBezTo>
                  <a:cubicBezTo>
                    <a:pt x="117" y="210"/>
                    <a:pt x="103" y="191"/>
                    <a:pt x="103" y="191"/>
                  </a:cubicBezTo>
                  <a:cubicBezTo>
                    <a:pt x="103" y="191"/>
                    <a:pt x="68" y="192"/>
                    <a:pt x="49" y="201"/>
                  </a:cubicBezTo>
                  <a:cubicBezTo>
                    <a:pt x="35" y="207"/>
                    <a:pt x="25" y="254"/>
                    <a:pt x="20" y="273"/>
                  </a:cubicBezTo>
                  <a:cubicBezTo>
                    <a:pt x="168" y="273"/>
                    <a:pt x="168" y="273"/>
                    <a:pt x="168" y="273"/>
                  </a:cubicBezTo>
                  <a:cubicBezTo>
                    <a:pt x="174" y="262"/>
                    <a:pt x="180" y="255"/>
                    <a:pt x="187" y="251"/>
                  </a:cubicBezTo>
                  <a:close/>
                  <a:moveTo>
                    <a:pt x="697" y="307"/>
                  </a:moveTo>
                  <a:cubicBezTo>
                    <a:pt x="695" y="301"/>
                    <a:pt x="694" y="295"/>
                    <a:pt x="691" y="289"/>
                  </a:cubicBezTo>
                  <a:cubicBezTo>
                    <a:pt x="691" y="289"/>
                    <a:pt x="691" y="289"/>
                    <a:pt x="691" y="289"/>
                  </a:cubicBezTo>
                  <a:cubicBezTo>
                    <a:pt x="690" y="285"/>
                    <a:pt x="689" y="282"/>
                    <a:pt x="687" y="279"/>
                  </a:cubicBezTo>
                  <a:cubicBezTo>
                    <a:pt x="686" y="276"/>
                    <a:pt x="684" y="273"/>
                    <a:pt x="682" y="271"/>
                  </a:cubicBezTo>
                  <a:cubicBezTo>
                    <a:pt x="680" y="268"/>
                    <a:pt x="679" y="266"/>
                    <a:pt x="677" y="265"/>
                  </a:cubicBezTo>
                  <a:cubicBezTo>
                    <a:pt x="658" y="256"/>
                    <a:pt x="623" y="256"/>
                    <a:pt x="623" y="256"/>
                  </a:cubicBezTo>
                  <a:cubicBezTo>
                    <a:pt x="623" y="256"/>
                    <a:pt x="616" y="262"/>
                    <a:pt x="604" y="266"/>
                  </a:cubicBezTo>
                  <a:cubicBezTo>
                    <a:pt x="601" y="267"/>
                    <a:pt x="598" y="267"/>
                    <a:pt x="594" y="268"/>
                  </a:cubicBezTo>
                  <a:cubicBezTo>
                    <a:pt x="590" y="269"/>
                    <a:pt x="586" y="269"/>
                    <a:pt x="581" y="269"/>
                  </a:cubicBezTo>
                  <a:cubicBezTo>
                    <a:pt x="577" y="269"/>
                    <a:pt x="573" y="269"/>
                    <a:pt x="569" y="268"/>
                  </a:cubicBezTo>
                  <a:cubicBezTo>
                    <a:pt x="565" y="267"/>
                    <a:pt x="562" y="267"/>
                    <a:pt x="559" y="266"/>
                  </a:cubicBezTo>
                  <a:cubicBezTo>
                    <a:pt x="547" y="262"/>
                    <a:pt x="541" y="256"/>
                    <a:pt x="541" y="256"/>
                  </a:cubicBezTo>
                  <a:cubicBezTo>
                    <a:pt x="541" y="256"/>
                    <a:pt x="505" y="256"/>
                    <a:pt x="487" y="265"/>
                  </a:cubicBezTo>
                  <a:cubicBezTo>
                    <a:pt x="485" y="266"/>
                    <a:pt x="483" y="268"/>
                    <a:pt x="480" y="271"/>
                  </a:cubicBezTo>
                  <a:cubicBezTo>
                    <a:pt x="479" y="273"/>
                    <a:pt x="477" y="276"/>
                    <a:pt x="476" y="279"/>
                  </a:cubicBezTo>
                  <a:cubicBezTo>
                    <a:pt x="474" y="282"/>
                    <a:pt x="473" y="285"/>
                    <a:pt x="472" y="289"/>
                  </a:cubicBezTo>
                  <a:cubicBezTo>
                    <a:pt x="472" y="289"/>
                    <a:pt x="472" y="289"/>
                    <a:pt x="472" y="289"/>
                  </a:cubicBezTo>
                  <a:cubicBezTo>
                    <a:pt x="470" y="295"/>
                    <a:pt x="467" y="301"/>
                    <a:pt x="466" y="307"/>
                  </a:cubicBezTo>
                  <a:cubicBezTo>
                    <a:pt x="461" y="323"/>
                    <a:pt x="458" y="339"/>
                    <a:pt x="456" y="344"/>
                  </a:cubicBezTo>
                  <a:cubicBezTo>
                    <a:pt x="455" y="346"/>
                    <a:pt x="457" y="348"/>
                    <a:pt x="459" y="348"/>
                  </a:cubicBezTo>
                  <a:cubicBezTo>
                    <a:pt x="704" y="348"/>
                    <a:pt x="704" y="348"/>
                    <a:pt x="704" y="348"/>
                  </a:cubicBezTo>
                  <a:cubicBezTo>
                    <a:pt x="706" y="348"/>
                    <a:pt x="708" y="346"/>
                    <a:pt x="707" y="344"/>
                  </a:cubicBezTo>
                  <a:cubicBezTo>
                    <a:pt x="705" y="339"/>
                    <a:pt x="702" y="323"/>
                    <a:pt x="697" y="307"/>
                  </a:cubicBezTo>
                  <a:close/>
                  <a:moveTo>
                    <a:pt x="405" y="307"/>
                  </a:moveTo>
                  <a:cubicBezTo>
                    <a:pt x="403" y="301"/>
                    <a:pt x="401" y="295"/>
                    <a:pt x="399" y="289"/>
                  </a:cubicBezTo>
                  <a:cubicBezTo>
                    <a:pt x="399" y="289"/>
                    <a:pt x="399" y="289"/>
                    <a:pt x="399" y="289"/>
                  </a:cubicBezTo>
                  <a:cubicBezTo>
                    <a:pt x="397" y="285"/>
                    <a:pt x="396" y="282"/>
                    <a:pt x="395" y="279"/>
                  </a:cubicBezTo>
                  <a:cubicBezTo>
                    <a:pt x="393" y="276"/>
                    <a:pt x="392" y="273"/>
                    <a:pt x="390" y="271"/>
                  </a:cubicBezTo>
                  <a:cubicBezTo>
                    <a:pt x="388" y="268"/>
                    <a:pt x="386" y="266"/>
                    <a:pt x="384" y="265"/>
                  </a:cubicBezTo>
                  <a:cubicBezTo>
                    <a:pt x="365" y="256"/>
                    <a:pt x="330" y="256"/>
                    <a:pt x="330" y="256"/>
                  </a:cubicBezTo>
                  <a:cubicBezTo>
                    <a:pt x="330" y="256"/>
                    <a:pt x="324" y="262"/>
                    <a:pt x="312" y="266"/>
                  </a:cubicBezTo>
                  <a:cubicBezTo>
                    <a:pt x="309" y="267"/>
                    <a:pt x="305" y="267"/>
                    <a:pt x="302" y="268"/>
                  </a:cubicBezTo>
                  <a:cubicBezTo>
                    <a:pt x="298" y="269"/>
                    <a:pt x="294" y="269"/>
                    <a:pt x="289" y="269"/>
                  </a:cubicBezTo>
                  <a:cubicBezTo>
                    <a:pt x="285" y="269"/>
                    <a:pt x="280" y="269"/>
                    <a:pt x="276" y="268"/>
                  </a:cubicBezTo>
                  <a:cubicBezTo>
                    <a:pt x="272" y="267"/>
                    <a:pt x="269" y="267"/>
                    <a:pt x="265" y="265"/>
                  </a:cubicBezTo>
                  <a:cubicBezTo>
                    <a:pt x="254" y="262"/>
                    <a:pt x="248" y="256"/>
                    <a:pt x="248" y="256"/>
                  </a:cubicBezTo>
                  <a:cubicBezTo>
                    <a:pt x="248" y="256"/>
                    <a:pt x="213" y="256"/>
                    <a:pt x="194" y="265"/>
                  </a:cubicBezTo>
                  <a:cubicBezTo>
                    <a:pt x="192" y="266"/>
                    <a:pt x="190" y="268"/>
                    <a:pt x="188" y="271"/>
                  </a:cubicBezTo>
                  <a:cubicBezTo>
                    <a:pt x="186" y="273"/>
                    <a:pt x="184" y="277"/>
                    <a:pt x="182" y="281"/>
                  </a:cubicBezTo>
                  <a:cubicBezTo>
                    <a:pt x="181" y="284"/>
                    <a:pt x="180" y="286"/>
                    <a:pt x="179" y="289"/>
                  </a:cubicBezTo>
                  <a:cubicBezTo>
                    <a:pt x="179" y="289"/>
                    <a:pt x="179" y="289"/>
                    <a:pt x="179" y="289"/>
                  </a:cubicBezTo>
                  <a:cubicBezTo>
                    <a:pt x="177" y="295"/>
                    <a:pt x="175" y="301"/>
                    <a:pt x="173" y="307"/>
                  </a:cubicBezTo>
                  <a:cubicBezTo>
                    <a:pt x="169" y="323"/>
                    <a:pt x="165" y="339"/>
                    <a:pt x="163" y="344"/>
                  </a:cubicBezTo>
                  <a:cubicBezTo>
                    <a:pt x="163" y="346"/>
                    <a:pt x="164" y="348"/>
                    <a:pt x="167" y="348"/>
                  </a:cubicBezTo>
                  <a:cubicBezTo>
                    <a:pt x="412" y="348"/>
                    <a:pt x="412" y="348"/>
                    <a:pt x="412" y="348"/>
                  </a:cubicBezTo>
                  <a:cubicBezTo>
                    <a:pt x="414" y="348"/>
                    <a:pt x="415" y="346"/>
                    <a:pt x="414" y="344"/>
                  </a:cubicBezTo>
                  <a:cubicBezTo>
                    <a:pt x="413" y="339"/>
                    <a:pt x="410" y="323"/>
                    <a:pt x="405" y="307"/>
                  </a:cubicBezTo>
                  <a:close/>
                  <a:moveTo>
                    <a:pt x="225" y="178"/>
                  </a:moveTo>
                  <a:cubicBezTo>
                    <a:pt x="225" y="179"/>
                    <a:pt x="226" y="182"/>
                    <a:pt x="228" y="185"/>
                  </a:cubicBezTo>
                  <a:cubicBezTo>
                    <a:pt x="229" y="189"/>
                    <a:pt x="232" y="193"/>
                    <a:pt x="235" y="197"/>
                  </a:cubicBezTo>
                  <a:cubicBezTo>
                    <a:pt x="239" y="203"/>
                    <a:pt x="244" y="209"/>
                    <a:pt x="246" y="210"/>
                  </a:cubicBezTo>
                  <a:cubicBezTo>
                    <a:pt x="250" y="221"/>
                    <a:pt x="248" y="218"/>
                    <a:pt x="252" y="223"/>
                  </a:cubicBezTo>
                  <a:cubicBezTo>
                    <a:pt x="252" y="224"/>
                    <a:pt x="253" y="225"/>
                    <a:pt x="254" y="226"/>
                  </a:cubicBezTo>
                  <a:cubicBezTo>
                    <a:pt x="257" y="228"/>
                    <a:pt x="262" y="231"/>
                    <a:pt x="266" y="234"/>
                  </a:cubicBezTo>
                  <a:cubicBezTo>
                    <a:pt x="274" y="237"/>
                    <a:pt x="282" y="241"/>
                    <a:pt x="289" y="241"/>
                  </a:cubicBezTo>
                  <a:cubicBezTo>
                    <a:pt x="296" y="241"/>
                    <a:pt x="304" y="238"/>
                    <a:pt x="312" y="234"/>
                  </a:cubicBezTo>
                  <a:cubicBezTo>
                    <a:pt x="316" y="232"/>
                    <a:pt x="320" y="229"/>
                    <a:pt x="323" y="226"/>
                  </a:cubicBezTo>
                  <a:cubicBezTo>
                    <a:pt x="325" y="225"/>
                    <a:pt x="326" y="224"/>
                    <a:pt x="327" y="223"/>
                  </a:cubicBezTo>
                  <a:cubicBezTo>
                    <a:pt x="330" y="217"/>
                    <a:pt x="327" y="221"/>
                    <a:pt x="332" y="210"/>
                  </a:cubicBezTo>
                  <a:cubicBezTo>
                    <a:pt x="335" y="208"/>
                    <a:pt x="339" y="202"/>
                    <a:pt x="343" y="197"/>
                  </a:cubicBezTo>
                  <a:cubicBezTo>
                    <a:pt x="346" y="193"/>
                    <a:pt x="349" y="188"/>
                    <a:pt x="350" y="185"/>
                  </a:cubicBezTo>
                  <a:cubicBezTo>
                    <a:pt x="352" y="182"/>
                    <a:pt x="353" y="180"/>
                    <a:pt x="353" y="179"/>
                  </a:cubicBezTo>
                  <a:cubicBezTo>
                    <a:pt x="353" y="179"/>
                    <a:pt x="353" y="179"/>
                    <a:pt x="353" y="179"/>
                  </a:cubicBezTo>
                  <a:cubicBezTo>
                    <a:pt x="355" y="172"/>
                    <a:pt x="358" y="165"/>
                    <a:pt x="358" y="157"/>
                  </a:cubicBezTo>
                  <a:cubicBezTo>
                    <a:pt x="358" y="119"/>
                    <a:pt x="328" y="87"/>
                    <a:pt x="289" y="87"/>
                  </a:cubicBezTo>
                  <a:cubicBezTo>
                    <a:pt x="250" y="87"/>
                    <a:pt x="220" y="119"/>
                    <a:pt x="220" y="157"/>
                  </a:cubicBezTo>
                  <a:cubicBezTo>
                    <a:pt x="220" y="164"/>
                    <a:pt x="223" y="171"/>
                    <a:pt x="225" y="177"/>
                  </a:cubicBezTo>
                  <a:cubicBezTo>
                    <a:pt x="225" y="177"/>
                    <a:pt x="225" y="177"/>
                    <a:pt x="225" y="178"/>
                  </a:cubicBezTo>
                  <a:close/>
                  <a:moveTo>
                    <a:pt x="517" y="178"/>
                  </a:moveTo>
                  <a:cubicBezTo>
                    <a:pt x="517" y="179"/>
                    <a:pt x="519" y="182"/>
                    <a:pt x="520" y="185"/>
                  </a:cubicBezTo>
                  <a:cubicBezTo>
                    <a:pt x="522" y="189"/>
                    <a:pt x="525" y="193"/>
                    <a:pt x="528" y="197"/>
                  </a:cubicBezTo>
                  <a:cubicBezTo>
                    <a:pt x="532" y="203"/>
                    <a:pt x="536" y="209"/>
                    <a:pt x="539" y="210"/>
                  </a:cubicBezTo>
                  <a:cubicBezTo>
                    <a:pt x="543" y="221"/>
                    <a:pt x="541" y="218"/>
                    <a:pt x="544" y="223"/>
                  </a:cubicBezTo>
                  <a:cubicBezTo>
                    <a:pt x="545" y="224"/>
                    <a:pt x="546" y="225"/>
                    <a:pt x="547" y="226"/>
                  </a:cubicBezTo>
                  <a:cubicBezTo>
                    <a:pt x="550" y="228"/>
                    <a:pt x="554" y="231"/>
                    <a:pt x="559" y="234"/>
                  </a:cubicBezTo>
                  <a:cubicBezTo>
                    <a:pt x="566" y="237"/>
                    <a:pt x="575" y="241"/>
                    <a:pt x="581" y="241"/>
                  </a:cubicBezTo>
                  <a:cubicBezTo>
                    <a:pt x="588" y="241"/>
                    <a:pt x="597" y="238"/>
                    <a:pt x="604" y="234"/>
                  </a:cubicBezTo>
                  <a:cubicBezTo>
                    <a:pt x="609" y="232"/>
                    <a:pt x="613" y="229"/>
                    <a:pt x="616" y="226"/>
                  </a:cubicBezTo>
                  <a:cubicBezTo>
                    <a:pt x="617" y="225"/>
                    <a:pt x="618" y="224"/>
                    <a:pt x="619" y="223"/>
                  </a:cubicBezTo>
                  <a:cubicBezTo>
                    <a:pt x="623" y="217"/>
                    <a:pt x="620" y="221"/>
                    <a:pt x="624" y="210"/>
                  </a:cubicBezTo>
                  <a:cubicBezTo>
                    <a:pt x="628" y="208"/>
                    <a:pt x="632" y="202"/>
                    <a:pt x="636" y="197"/>
                  </a:cubicBezTo>
                  <a:cubicBezTo>
                    <a:pt x="639" y="193"/>
                    <a:pt x="641" y="188"/>
                    <a:pt x="643" y="185"/>
                  </a:cubicBezTo>
                  <a:cubicBezTo>
                    <a:pt x="644" y="182"/>
                    <a:pt x="645" y="180"/>
                    <a:pt x="645" y="179"/>
                  </a:cubicBezTo>
                  <a:cubicBezTo>
                    <a:pt x="645" y="179"/>
                    <a:pt x="645" y="179"/>
                    <a:pt x="645" y="179"/>
                  </a:cubicBezTo>
                  <a:cubicBezTo>
                    <a:pt x="646" y="176"/>
                    <a:pt x="648" y="172"/>
                    <a:pt x="648" y="169"/>
                  </a:cubicBezTo>
                  <a:cubicBezTo>
                    <a:pt x="648" y="168"/>
                    <a:pt x="649" y="168"/>
                    <a:pt x="649" y="168"/>
                  </a:cubicBezTo>
                  <a:cubicBezTo>
                    <a:pt x="650" y="164"/>
                    <a:pt x="650" y="161"/>
                    <a:pt x="650" y="157"/>
                  </a:cubicBezTo>
                  <a:cubicBezTo>
                    <a:pt x="650" y="119"/>
                    <a:pt x="621" y="87"/>
                    <a:pt x="581" y="87"/>
                  </a:cubicBezTo>
                  <a:cubicBezTo>
                    <a:pt x="543" y="87"/>
                    <a:pt x="512" y="119"/>
                    <a:pt x="512" y="157"/>
                  </a:cubicBezTo>
                  <a:cubicBezTo>
                    <a:pt x="512" y="164"/>
                    <a:pt x="516" y="171"/>
                    <a:pt x="517" y="177"/>
                  </a:cubicBezTo>
                  <a:cubicBezTo>
                    <a:pt x="517" y="177"/>
                    <a:pt x="517" y="177"/>
                    <a:pt x="517" y="178"/>
                  </a:cubicBez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38" name="Slide Number Placeholder 5">
            <a:extLst>
              <a:ext uri="{FF2B5EF4-FFF2-40B4-BE49-F238E27FC236}">
                <a16:creationId xmlns:a16="http://schemas.microsoft.com/office/drawing/2014/main" id="{72E5C75D-E0EC-C5C0-D807-1EED6D33D769}"/>
              </a:ext>
            </a:extLst>
          </p:cNvPr>
          <p:cNvSpPr>
            <a:spLocks noGrp="1"/>
          </p:cNvSpPr>
          <p:nvPr>
            <p:ph type="sldNum" sz="quarter" idx="12"/>
          </p:nvPr>
        </p:nvSpPr>
        <p:spPr>
          <a:xfrm>
            <a:off x="11641802" y="6400413"/>
            <a:ext cx="282449" cy="276999"/>
          </a:xfr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800" b="0" i="0" u="none" strike="noStrike" kern="1200" cap="none" spc="0" normalizeH="0" baseline="0" noProof="0" dirty="0">
                <a:ln>
                  <a:noFill/>
                </a:ln>
                <a:solidFill>
                  <a:prstClr val="black">
                    <a:tint val="82000"/>
                  </a:prstClr>
                </a:solidFill>
                <a:effectLst/>
                <a:uLnTx/>
                <a:uFillTx/>
                <a:latin typeface="Verdana" panose="020B0604030504040204" pitchFamily="34" charset="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prstClr val="black">
                  <a:tint val="82000"/>
                </a:prstClr>
              </a:solidFill>
              <a:effectLst/>
              <a:uLnTx/>
              <a:uFillTx/>
              <a:latin typeface="Verdana" panose="020B0604030504040204" pitchFamily="34" charset="0"/>
              <a:ea typeface="Verdana" panose="020B0604030504040204" pitchFamily="34" charset="0"/>
            </a:endParaRPr>
          </a:p>
        </p:txBody>
      </p:sp>
      <p:cxnSp>
        <p:nvCxnSpPr>
          <p:cNvPr id="29" name="Straight Connector 28">
            <a:extLst>
              <a:ext uri="{FF2B5EF4-FFF2-40B4-BE49-F238E27FC236}">
                <a16:creationId xmlns:a16="http://schemas.microsoft.com/office/drawing/2014/main" id="{721B6710-D9C7-9DFF-0B64-42568DE2D3DB}"/>
              </a:ext>
            </a:extLst>
          </p:cNvPr>
          <p:cNvCxnSpPr/>
          <p:nvPr/>
        </p:nvCxnSpPr>
        <p:spPr>
          <a:xfrm>
            <a:off x="838200" y="1938277"/>
            <a:ext cx="3068053" cy="0"/>
          </a:xfrm>
          <a:prstGeom prst="line">
            <a:avLst/>
          </a:prstGeom>
          <a:ln w="19050">
            <a:solidFill>
              <a:srgbClr val="FFED00"/>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12" name="ee4pContent1">
            <a:extLst>
              <a:ext uri="{FF2B5EF4-FFF2-40B4-BE49-F238E27FC236}">
                <a16:creationId xmlns:a16="http://schemas.microsoft.com/office/drawing/2014/main" id="{CD270DD3-2946-FF3B-A34B-70A2FB383F0F}"/>
              </a:ext>
            </a:extLst>
          </p:cNvPr>
          <p:cNvSpPr txBox="1"/>
          <p:nvPr/>
        </p:nvSpPr>
        <p:spPr>
          <a:xfrm>
            <a:off x="898183" y="4721404"/>
            <a:ext cx="3183208" cy="1623521"/>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E3E1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Clr>
                <a:srgbClr val="21BF61"/>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21BF61"/>
              </a:buClr>
              <a:buSzPct val="100000"/>
              <a:buFont typeface="Trebuchet MS" panose="020B0603020202020204" pitchFamily="34" charset="0"/>
              <a:buChar char="​"/>
              <a:defRPr sz="2400">
                <a:solidFill>
                  <a:srgbClr val="000000"/>
                </a:solidFill>
              </a:defRPr>
            </a:lvl4pPr>
            <a:lvl5pPr marL="0" lvl="4">
              <a:buClr>
                <a:srgbClr val="21BF61"/>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21BF61"/>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defRPr>
            </a:lvl8pPr>
            <a:lvl9pPr marL="0" lvl="8">
              <a:buClr>
                <a:srgbClr val="000000"/>
              </a:buClr>
              <a:buSzPct val="100000"/>
              <a:buFont typeface="Trebuchet MS" panose="020B0603020202020204" pitchFamily="34" charset="0"/>
              <a:buChar char="​"/>
              <a:defRPr sz="4400">
                <a:solidFill>
                  <a:srgbClr val="000000"/>
                </a:solidFill>
              </a:defRPr>
            </a:lvl9pPr>
          </a:lstStyle>
          <a:p>
            <a:pPr marL="0" marR="0" lvl="1" indent="0" algn="l" defTabSz="457200" rtl="0" eaLnBrk="1" fontAlgn="auto" latinLnBrk="0" hangingPunct="1">
              <a:lnSpc>
                <a:spcPct val="100000"/>
              </a:lnSpc>
              <a:spcBef>
                <a:spcPts val="0"/>
              </a:spcBef>
              <a:spcAft>
                <a:spcPts val="300"/>
              </a:spcAft>
              <a:buClr>
                <a:srgbClr val="0E2841"/>
              </a:buClr>
              <a:buSzTx/>
              <a:buFont typeface="Trebuchet MS" panose="020B0603020202020204" pitchFamily="34" charset="0"/>
              <a:buNone/>
              <a:tabLst/>
              <a:defRPr/>
            </a:pPr>
            <a:r>
              <a:rPr kumimoji="0" lang="en-GB" sz="1400" b="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Offer opportunity to build a trusted community with a shared language</a:t>
            </a:r>
          </a:p>
          <a:p>
            <a:pPr marL="215900" marR="0" lvl="1" indent="-215900" algn="l" defTabSz="457200" rtl="0" eaLnBrk="1" fontAlgn="auto" latinLnBrk="0" hangingPunct="1">
              <a:lnSpc>
                <a:spcPct val="100000"/>
              </a:lnSpc>
              <a:spcBef>
                <a:spcPts val="0"/>
              </a:spcBef>
              <a:spcAft>
                <a:spcPts val="600"/>
              </a:spcAft>
              <a:buClr>
                <a:srgbClr val="0E2841"/>
              </a:buClr>
              <a:buSzTx/>
              <a:buFont typeface="Trebuchet MS"/>
              <a:buChar char="•"/>
              <a:tabLst/>
              <a:defRPr/>
            </a:pPr>
            <a:r>
              <a:rPr kumimoji="0" lang="en-GB" sz="14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Embedding community building </a:t>
            </a:r>
            <a:r>
              <a:rPr lang="en-GB" sz="1400">
                <a:solidFill>
                  <a:srgbClr val="646567"/>
                </a:solidFill>
                <a:latin typeface="Verdana" panose="020B0604030504040204" pitchFamily="34" charset="0"/>
                <a:ea typeface="Verdana" panose="020B0604030504040204" pitchFamily="34" charset="0"/>
                <a:cs typeface="Verdana" panose="020B0604030504040204" pitchFamily="34" charset="0"/>
              </a:rPr>
              <a:t>across all elements of the programme, incl. online platform</a:t>
            </a:r>
          </a:p>
          <a:p>
            <a:pPr marL="215900" marR="0" lvl="1" indent="-215900" algn="l" defTabSz="457200" rtl="0" eaLnBrk="1" fontAlgn="auto" latinLnBrk="0" hangingPunct="1">
              <a:lnSpc>
                <a:spcPct val="100000"/>
              </a:lnSpc>
              <a:spcBef>
                <a:spcPts val="0"/>
              </a:spcBef>
              <a:spcAft>
                <a:spcPts val="600"/>
              </a:spcAft>
              <a:buClr>
                <a:srgbClr val="0E2841"/>
              </a:buClr>
              <a:buSzTx/>
              <a:buFont typeface="Trebuchet MS"/>
              <a:buChar char="•"/>
              <a:tabLst/>
              <a:defRPr/>
            </a:pPr>
            <a:r>
              <a:rPr lang="en-GB" sz="1400">
                <a:solidFill>
                  <a:srgbClr val="646567"/>
                </a:solidFill>
                <a:latin typeface="Verdana" panose="020B0604030504040204" pitchFamily="34" charset="0"/>
                <a:ea typeface="Verdana" panose="020B0604030504040204" pitchFamily="34" charset="0"/>
                <a:cs typeface="Verdana" panose="020B0604030504040204" pitchFamily="34" charset="0"/>
              </a:rPr>
              <a:t>Set-up of long-lasting alumni network beyond 1</a:t>
            </a:r>
            <a:r>
              <a:rPr lang="en-GB" sz="1400" baseline="30000">
                <a:solidFill>
                  <a:srgbClr val="646567"/>
                </a:solidFill>
                <a:latin typeface="Verdana" panose="020B0604030504040204" pitchFamily="34" charset="0"/>
                <a:ea typeface="Verdana" panose="020B0604030504040204" pitchFamily="34" charset="0"/>
                <a:cs typeface="Verdana" panose="020B0604030504040204" pitchFamily="34" charset="0"/>
              </a:rPr>
              <a:t>st</a:t>
            </a:r>
            <a:r>
              <a:rPr lang="en-GB" sz="1400">
                <a:solidFill>
                  <a:srgbClr val="646567"/>
                </a:solidFill>
                <a:latin typeface="Verdana" panose="020B0604030504040204" pitchFamily="34" charset="0"/>
                <a:ea typeface="Verdana" panose="020B0604030504040204" pitchFamily="34" charset="0"/>
                <a:cs typeface="Verdana" panose="020B0604030504040204" pitchFamily="34" charset="0"/>
              </a:rPr>
              <a:t> cohort </a:t>
            </a:r>
            <a:endParaRPr kumimoji="0" lang="en-GB" sz="14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EEBE1177-AE4E-24C7-FE80-9A27654710A5}"/>
              </a:ext>
            </a:extLst>
          </p:cNvPr>
          <p:cNvSpPr txBox="1"/>
          <p:nvPr/>
        </p:nvSpPr>
        <p:spPr>
          <a:xfrm>
            <a:off x="979463" y="3978226"/>
            <a:ext cx="1929233" cy="565146"/>
          </a:xfrm>
          <a:prstGeom prst="rect">
            <a:avLst/>
          </a:prstGeom>
          <a:noFill/>
          <a:effectLst/>
        </p:spPr>
        <p:txBody>
          <a:bodyPr wrap="none" lIns="540000" tIns="36000" rIns="72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Community</a:t>
            </a:r>
            <a:br>
              <a:rPr lang="en-GB" sz="1600" b="1">
                <a:solidFill>
                  <a:srgbClr val="004494"/>
                </a:solidFill>
                <a:latin typeface="Verdana" panose="020B0604030504040204" pitchFamily="34" charset="0"/>
                <a:ea typeface="Verdana" panose="020B0604030504040204" pitchFamily="34" charset="0"/>
                <a:cs typeface="Verdana" panose="020B0604030504040204" pitchFamily="34" charset="0"/>
              </a:rPr>
            </a:br>
            <a:r>
              <a:rPr kumimoji="0" lang="en-GB"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building</a:t>
            </a:r>
          </a:p>
        </p:txBody>
      </p:sp>
      <p:cxnSp>
        <p:nvCxnSpPr>
          <p:cNvPr id="41" name="Straight Connector 40">
            <a:extLst>
              <a:ext uri="{FF2B5EF4-FFF2-40B4-BE49-F238E27FC236}">
                <a16:creationId xmlns:a16="http://schemas.microsoft.com/office/drawing/2014/main" id="{8933250A-37A3-5795-93CA-650152A40A04}"/>
              </a:ext>
            </a:extLst>
          </p:cNvPr>
          <p:cNvCxnSpPr/>
          <p:nvPr/>
        </p:nvCxnSpPr>
        <p:spPr>
          <a:xfrm>
            <a:off x="838200" y="4573988"/>
            <a:ext cx="3068053" cy="0"/>
          </a:xfrm>
          <a:prstGeom prst="line">
            <a:avLst/>
          </a:prstGeom>
          <a:ln w="19050">
            <a:solidFill>
              <a:srgbClr val="FFED00"/>
            </a:solidFill>
            <a:headEnd type="oval"/>
            <a:tailEnd type="oval"/>
          </a:ln>
        </p:spPr>
        <p:style>
          <a:lnRef idx="2">
            <a:schemeClr val="accent1"/>
          </a:lnRef>
          <a:fillRef idx="0">
            <a:schemeClr val="accent1"/>
          </a:fillRef>
          <a:effectRef idx="1">
            <a:schemeClr val="accent1"/>
          </a:effectRef>
          <a:fontRef idx="minor">
            <a:schemeClr val="tx1"/>
          </a:fontRef>
        </p:style>
      </p:cxnSp>
      <p:grpSp>
        <p:nvGrpSpPr>
          <p:cNvPr id="10" name="bcgIcons_Handshake ">
            <a:extLst>
              <a:ext uri="{FF2B5EF4-FFF2-40B4-BE49-F238E27FC236}">
                <a16:creationId xmlns:a16="http://schemas.microsoft.com/office/drawing/2014/main" id="{5C61B428-61F8-147F-37C7-4EED8EE0B4D7}"/>
              </a:ext>
            </a:extLst>
          </p:cNvPr>
          <p:cNvGrpSpPr>
            <a:grpSpLocks noChangeAspect="1"/>
          </p:cNvGrpSpPr>
          <p:nvPr/>
        </p:nvGrpSpPr>
        <p:grpSpPr bwMode="auto">
          <a:xfrm>
            <a:off x="865769" y="4022416"/>
            <a:ext cx="476323" cy="476765"/>
            <a:chOff x="1682" y="0"/>
            <a:chExt cx="4316" cy="4320"/>
          </a:xfrm>
        </p:grpSpPr>
        <p:sp>
          <p:nvSpPr>
            <p:cNvPr id="11" name="AutoShape 3">
              <a:extLst>
                <a:ext uri="{FF2B5EF4-FFF2-40B4-BE49-F238E27FC236}">
                  <a16:creationId xmlns:a16="http://schemas.microsoft.com/office/drawing/2014/main" id="{ADE42D0C-1EBD-4201-5AE1-3ABE66488391}"/>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56C15B46-D686-4E6E-4D4B-855D9BA31C16}"/>
                </a:ext>
              </a:extLst>
            </p:cNvPr>
            <p:cNvSpPr>
              <a:spLocks noEditPoints="1"/>
            </p:cNvSpPr>
            <p:nvPr/>
          </p:nvSpPr>
          <p:spPr bwMode="auto">
            <a:xfrm>
              <a:off x="2699" y="763"/>
              <a:ext cx="2730" cy="2428"/>
            </a:xfrm>
            <a:custGeom>
              <a:avLst/>
              <a:gdLst>
                <a:gd name="T0" fmla="*/ 182 w 1457"/>
                <a:gd name="T1" fmla="*/ 441 h 1295"/>
                <a:gd name="T2" fmla="*/ 163 w 1457"/>
                <a:gd name="T3" fmla="*/ 326 h 1295"/>
                <a:gd name="T4" fmla="*/ 724 w 1457"/>
                <a:gd name="T5" fmla="*/ 120 h 1295"/>
                <a:gd name="T6" fmla="*/ 1145 w 1457"/>
                <a:gd name="T7" fmla="*/ 295 h 1295"/>
                <a:gd name="T8" fmla="*/ 1419 w 1457"/>
                <a:gd name="T9" fmla="*/ 153 h 1295"/>
                <a:gd name="T10" fmla="*/ 1457 w 1457"/>
                <a:gd name="T11" fmla="*/ 172 h 1295"/>
                <a:gd name="T12" fmla="*/ 1457 w 1457"/>
                <a:gd name="T13" fmla="*/ 660 h 1295"/>
                <a:gd name="T14" fmla="*/ 1449 w 1457"/>
                <a:gd name="T15" fmla="*/ 672 h 1295"/>
                <a:gd name="T16" fmla="*/ 1275 w 1457"/>
                <a:gd name="T17" fmla="*/ 716 h 1295"/>
                <a:gd name="T18" fmla="*/ 1263 w 1457"/>
                <a:gd name="T19" fmla="*/ 715 h 1295"/>
                <a:gd name="T20" fmla="*/ 668 w 1457"/>
                <a:gd name="T21" fmla="*/ 358 h 1295"/>
                <a:gd name="T22" fmla="*/ 462 w 1457"/>
                <a:gd name="T23" fmla="*/ 341 h 1295"/>
                <a:gd name="T24" fmla="*/ 421 w 1457"/>
                <a:gd name="T25" fmla="*/ 361 h 1295"/>
                <a:gd name="T26" fmla="*/ 182 w 1457"/>
                <a:gd name="T27" fmla="*/ 441 h 1295"/>
                <a:gd name="T28" fmla="*/ 592 w 1457"/>
                <a:gd name="T29" fmla="*/ 1039 h 1295"/>
                <a:gd name="T30" fmla="*/ 528 w 1457"/>
                <a:gd name="T31" fmla="*/ 1079 h 1295"/>
                <a:gd name="T32" fmla="*/ 472 w 1457"/>
                <a:gd name="T33" fmla="*/ 1191 h 1295"/>
                <a:gd name="T34" fmla="*/ 505 w 1457"/>
                <a:gd name="T35" fmla="*/ 1287 h 1295"/>
                <a:gd name="T36" fmla="*/ 505 w 1457"/>
                <a:gd name="T37" fmla="*/ 1287 h 1295"/>
                <a:gd name="T38" fmla="*/ 536 w 1457"/>
                <a:gd name="T39" fmla="*/ 1295 h 1295"/>
                <a:gd name="T40" fmla="*/ 601 w 1457"/>
                <a:gd name="T41" fmla="*/ 1255 h 1295"/>
                <a:gd name="T42" fmla="*/ 657 w 1457"/>
                <a:gd name="T43" fmla="*/ 1143 h 1295"/>
                <a:gd name="T44" fmla="*/ 624 w 1457"/>
                <a:gd name="T45" fmla="*/ 1046 h 1295"/>
                <a:gd name="T46" fmla="*/ 592 w 1457"/>
                <a:gd name="T47" fmla="*/ 1039 h 1295"/>
                <a:gd name="T48" fmla="*/ 462 w 1457"/>
                <a:gd name="T49" fmla="*/ 901 h 1295"/>
                <a:gd name="T50" fmla="*/ 397 w 1457"/>
                <a:gd name="T51" fmla="*/ 941 h 1295"/>
                <a:gd name="T52" fmla="*/ 307 w 1457"/>
                <a:gd name="T53" fmla="*/ 1123 h 1295"/>
                <a:gd name="T54" fmla="*/ 339 w 1457"/>
                <a:gd name="T55" fmla="*/ 1219 h 1295"/>
                <a:gd name="T56" fmla="*/ 339 w 1457"/>
                <a:gd name="T57" fmla="*/ 1219 h 1295"/>
                <a:gd name="T58" fmla="*/ 371 w 1457"/>
                <a:gd name="T59" fmla="*/ 1227 h 1295"/>
                <a:gd name="T60" fmla="*/ 435 w 1457"/>
                <a:gd name="T61" fmla="*/ 1187 h 1295"/>
                <a:gd name="T62" fmla="*/ 526 w 1457"/>
                <a:gd name="T63" fmla="*/ 1005 h 1295"/>
                <a:gd name="T64" fmla="*/ 493 w 1457"/>
                <a:gd name="T65" fmla="*/ 909 h 1295"/>
                <a:gd name="T66" fmla="*/ 493 w 1457"/>
                <a:gd name="T67" fmla="*/ 909 h 1295"/>
                <a:gd name="T68" fmla="*/ 462 w 1457"/>
                <a:gd name="T69" fmla="*/ 901 h 1295"/>
                <a:gd name="T70" fmla="*/ 298 w 1457"/>
                <a:gd name="T71" fmla="*/ 829 h 1295"/>
                <a:gd name="T72" fmla="*/ 233 w 1457"/>
                <a:gd name="T73" fmla="*/ 869 h 1295"/>
                <a:gd name="T74" fmla="*/ 150 w 1457"/>
                <a:gd name="T75" fmla="*/ 1036 h 1295"/>
                <a:gd name="T76" fmla="*/ 183 w 1457"/>
                <a:gd name="T77" fmla="*/ 1132 h 1295"/>
                <a:gd name="T78" fmla="*/ 215 w 1457"/>
                <a:gd name="T79" fmla="*/ 1140 h 1295"/>
                <a:gd name="T80" fmla="*/ 279 w 1457"/>
                <a:gd name="T81" fmla="*/ 1100 h 1295"/>
                <a:gd name="T82" fmla="*/ 362 w 1457"/>
                <a:gd name="T83" fmla="*/ 933 h 1295"/>
                <a:gd name="T84" fmla="*/ 330 w 1457"/>
                <a:gd name="T85" fmla="*/ 837 h 1295"/>
                <a:gd name="T86" fmla="*/ 330 w 1457"/>
                <a:gd name="T87" fmla="*/ 837 h 1295"/>
                <a:gd name="T88" fmla="*/ 298 w 1457"/>
                <a:gd name="T89" fmla="*/ 829 h 1295"/>
                <a:gd name="T90" fmla="*/ 131 w 1457"/>
                <a:gd name="T91" fmla="*/ 762 h 1295"/>
                <a:gd name="T92" fmla="*/ 66 w 1457"/>
                <a:gd name="T93" fmla="*/ 802 h 1295"/>
                <a:gd name="T94" fmla="*/ 18 w 1457"/>
                <a:gd name="T95" fmla="*/ 900 h 1295"/>
                <a:gd name="T96" fmla="*/ 50 w 1457"/>
                <a:gd name="T97" fmla="*/ 996 h 1295"/>
                <a:gd name="T98" fmla="*/ 82 w 1457"/>
                <a:gd name="T99" fmla="*/ 1004 h 1295"/>
                <a:gd name="T100" fmla="*/ 146 w 1457"/>
                <a:gd name="T101" fmla="*/ 964 h 1295"/>
                <a:gd name="T102" fmla="*/ 195 w 1457"/>
                <a:gd name="T103" fmla="*/ 866 h 1295"/>
                <a:gd name="T104" fmla="*/ 162 w 1457"/>
                <a:gd name="T105" fmla="*/ 770 h 1295"/>
                <a:gd name="T106" fmla="*/ 131 w 1457"/>
                <a:gd name="T107" fmla="*/ 76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7" h="1295">
                  <a:moveTo>
                    <a:pt x="182" y="441"/>
                  </a:moveTo>
                  <a:cubicBezTo>
                    <a:pt x="138" y="419"/>
                    <a:pt x="128" y="361"/>
                    <a:pt x="163" y="326"/>
                  </a:cubicBezTo>
                  <a:cubicBezTo>
                    <a:pt x="484" y="0"/>
                    <a:pt x="654" y="98"/>
                    <a:pt x="724" y="120"/>
                  </a:cubicBezTo>
                  <a:cubicBezTo>
                    <a:pt x="823" y="149"/>
                    <a:pt x="1071" y="278"/>
                    <a:pt x="1145" y="295"/>
                  </a:cubicBezTo>
                  <a:cubicBezTo>
                    <a:pt x="1199" y="308"/>
                    <a:pt x="1348" y="206"/>
                    <a:pt x="1419" y="153"/>
                  </a:cubicBezTo>
                  <a:cubicBezTo>
                    <a:pt x="1435" y="142"/>
                    <a:pt x="1457" y="153"/>
                    <a:pt x="1457" y="172"/>
                  </a:cubicBezTo>
                  <a:cubicBezTo>
                    <a:pt x="1457" y="172"/>
                    <a:pt x="1457" y="172"/>
                    <a:pt x="1457" y="660"/>
                  </a:cubicBezTo>
                  <a:cubicBezTo>
                    <a:pt x="1457" y="666"/>
                    <a:pt x="1454" y="670"/>
                    <a:pt x="1449" y="672"/>
                  </a:cubicBezTo>
                  <a:cubicBezTo>
                    <a:pt x="1449" y="672"/>
                    <a:pt x="1449" y="672"/>
                    <a:pt x="1275" y="716"/>
                  </a:cubicBezTo>
                  <a:cubicBezTo>
                    <a:pt x="1271" y="718"/>
                    <a:pt x="1266" y="717"/>
                    <a:pt x="1263" y="715"/>
                  </a:cubicBezTo>
                  <a:cubicBezTo>
                    <a:pt x="1207" y="679"/>
                    <a:pt x="737" y="382"/>
                    <a:pt x="668" y="358"/>
                  </a:cubicBezTo>
                  <a:cubicBezTo>
                    <a:pt x="614" y="338"/>
                    <a:pt x="510" y="340"/>
                    <a:pt x="462" y="341"/>
                  </a:cubicBezTo>
                  <a:cubicBezTo>
                    <a:pt x="446" y="342"/>
                    <a:pt x="431" y="349"/>
                    <a:pt x="421" y="361"/>
                  </a:cubicBezTo>
                  <a:cubicBezTo>
                    <a:pt x="320" y="472"/>
                    <a:pt x="237" y="468"/>
                    <a:pt x="182" y="441"/>
                  </a:cubicBezTo>
                  <a:close/>
                  <a:moveTo>
                    <a:pt x="592" y="1039"/>
                  </a:moveTo>
                  <a:cubicBezTo>
                    <a:pt x="566" y="1039"/>
                    <a:pt x="541" y="1054"/>
                    <a:pt x="528" y="1079"/>
                  </a:cubicBezTo>
                  <a:cubicBezTo>
                    <a:pt x="472" y="1191"/>
                    <a:pt x="472" y="1191"/>
                    <a:pt x="472" y="1191"/>
                  </a:cubicBezTo>
                  <a:cubicBezTo>
                    <a:pt x="455" y="1227"/>
                    <a:pt x="469" y="1270"/>
                    <a:pt x="505" y="1287"/>
                  </a:cubicBezTo>
                  <a:cubicBezTo>
                    <a:pt x="505" y="1287"/>
                    <a:pt x="505" y="1287"/>
                    <a:pt x="505" y="1287"/>
                  </a:cubicBezTo>
                  <a:cubicBezTo>
                    <a:pt x="515" y="1292"/>
                    <a:pt x="526" y="1295"/>
                    <a:pt x="536" y="1295"/>
                  </a:cubicBezTo>
                  <a:cubicBezTo>
                    <a:pt x="563" y="1295"/>
                    <a:pt x="588" y="1280"/>
                    <a:pt x="601" y="1255"/>
                  </a:cubicBezTo>
                  <a:cubicBezTo>
                    <a:pt x="657" y="1143"/>
                    <a:pt x="657" y="1143"/>
                    <a:pt x="657" y="1143"/>
                  </a:cubicBezTo>
                  <a:cubicBezTo>
                    <a:pt x="674" y="1107"/>
                    <a:pt x="660" y="1064"/>
                    <a:pt x="624" y="1046"/>
                  </a:cubicBezTo>
                  <a:cubicBezTo>
                    <a:pt x="614" y="1041"/>
                    <a:pt x="603" y="1039"/>
                    <a:pt x="592" y="1039"/>
                  </a:cubicBezTo>
                  <a:moveTo>
                    <a:pt x="462" y="901"/>
                  </a:moveTo>
                  <a:cubicBezTo>
                    <a:pt x="435" y="901"/>
                    <a:pt x="410" y="916"/>
                    <a:pt x="397" y="941"/>
                  </a:cubicBezTo>
                  <a:cubicBezTo>
                    <a:pt x="307" y="1123"/>
                    <a:pt x="307" y="1123"/>
                    <a:pt x="307" y="1123"/>
                  </a:cubicBezTo>
                  <a:cubicBezTo>
                    <a:pt x="289" y="1159"/>
                    <a:pt x="304" y="1202"/>
                    <a:pt x="339" y="1219"/>
                  </a:cubicBezTo>
                  <a:cubicBezTo>
                    <a:pt x="339" y="1219"/>
                    <a:pt x="339" y="1219"/>
                    <a:pt x="339" y="1219"/>
                  </a:cubicBezTo>
                  <a:cubicBezTo>
                    <a:pt x="350" y="1224"/>
                    <a:pt x="360" y="1227"/>
                    <a:pt x="371" y="1227"/>
                  </a:cubicBezTo>
                  <a:cubicBezTo>
                    <a:pt x="397" y="1227"/>
                    <a:pt x="423" y="1212"/>
                    <a:pt x="435" y="1187"/>
                  </a:cubicBezTo>
                  <a:cubicBezTo>
                    <a:pt x="526" y="1005"/>
                    <a:pt x="526" y="1005"/>
                    <a:pt x="526" y="1005"/>
                  </a:cubicBezTo>
                  <a:cubicBezTo>
                    <a:pt x="543" y="970"/>
                    <a:pt x="529" y="927"/>
                    <a:pt x="493" y="909"/>
                  </a:cubicBezTo>
                  <a:cubicBezTo>
                    <a:pt x="493" y="909"/>
                    <a:pt x="493" y="909"/>
                    <a:pt x="493" y="909"/>
                  </a:cubicBezTo>
                  <a:cubicBezTo>
                    <a:pt x="483" y="904"/>
                    <a:pt x="472" y="901"/>
                    <a:pt x="462" y="901"/>
                  </a:cubicBezTo>
                  <a:moveTo>
                    <a:pt x="298" y="829"/>
                  </a:moveTo>
                  <a:cubicBezTo>
                    <a:pt x="271" y="829"/>
                    <a:pt x="246" y="844"/>
                    <a:pt x="233" y="869"/>
                  </a:cubicBezTo>
                  <a:cubicBezTo>
                    <a:pt x="150" y="1036"/>
                    <a:pt x="150" y="1036"/>
                    <a:pt x="150" y="1036"/>
                  </a:cubicBezTo>
                  <a:cubicBezTo>
                    <a:pt x="133" y="1072"/>
                    <a:pt x="147" y="1115"/>
                    <a:pt x="183" y="1132"/>
                  </a:cubicBezTo>
                  <a:cubicBezTo>
                    <a:pt x="193" y="1138"/>
                    <a:pt x="204" y="1140"/>
                    <a:pt x="215" y="1140"/>
                  </a:cubicBezTo>
                  <a:cubicBezTo>
                    <a:pt x="241" y="1140"/>
                    <a:pt x="266" y="1125"/>
                    <a:pt x="279" y="1100"/>
                  </a:cubicBezTo>
                  <a:cubicBezTo>
                    <a:pt x="362" y="933"/>
                    <a:pt x="362" y="933"/>
                    <a:pt x="362" y="933"/>
                  </a:cubicBezTo>
                  <a:cubicBezTo>
                    <a:pt x="379" y="898"/>
                    <a:pt x="365" y="855"/>
                    <a:pt x="330" y="837"/>
                  </a:cubicBezTo>
                  <a:cubicBezTo>
                    <a:pt x="330" y="837"/>
                    <a:pt x="330" y="837"/>
                    <a:pt x="330" y="837"/>
                  </a:cubicBezTo>
                  <a:cubicBezTo>
                    <a:pt x="319" y="832"/>
                    <a:pt x="308" y="829"/>
                    <a:pt x="298" y="829"/>
                  </a:cubicBezTo>
                  <a:moveTo>
                    <a:pt x="131" y="762"/>
                  </a:moveTo>
                  <a:cubicBezTo>
                    <a:pt x="104" y="762"/>
                    <a:pt x="79" y="777"/>
                    <a:pt x="66" y="802"/>
                  </a:cubicBezTo>
                  <a:cubicBezTo>
                    <a:pt x="18" y="900"/>
                    <a:pt x="18" y="900"/>
                    <a:pt x="18" y="900"/>
                  </a:cubicBezTo>
                  <a:cubicBezTo>
                    <a:pt x="0" y="936"/>
                    <a:pt x="14" y="979"/>
                    <a:pt x="50" y="996"/>
                  </a:cubicBezTo>
                  <a:cubicBezTo>
                    <a:pt x="60" y="1002"/>
                    <a:pt x="71" y="1004"/>
                    <a:pt x="82" y="1004"/>
                  </a:cubicBezTo>
                  <a:cubicBezTo>
                    <a:pt x="108" y="1004"/>
                    <a:pt x="133" y="989"/>
                    <a:pt x="146" y="964"/>
                  </a:cubicBezTo>
                  <a:cubicBezTo>
                    <a:pt x="195" y="866"/>
                    <a:pt x="195" y="866"/>
                    <a:pt x="195" y="866"/>
                  </a:cubicBezTo>
                  <a:cubicBezTo>
                    <a:pt x="212" y="830"/>
                    <a:pt x="198" y="787"/>
                    <a:pt x="162" y="770"/>
                  </a:cubicBezTo>
                  <a:cubicBezTo>
                    <a:pt x="152" y="765"/>
                    <a:pt x="141" y="762"/>
                    <a:pt x="131" y="762"/>
                  </a:cubicBezTo>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A13146C1-5E5D-C098-B5A9-1EAC42D24AE1}"/>
                </a:ext>
              </a:extLst>
            </p:cNvPr>
            <p:cNvSpPr>
              <a:spLocks noEditPoints="1"/>
            </p:cNvSpPr>
            <p:nvPr/>
          </p:nvSpPr>
          <p:spPr bwMode="auto">
            <a:xfrm>
              <a:off x="2251" y="921"/>
              <a:ext cx="3007" cy="2422"/>
            </a:xfrm>
            <a:custGeom>
              <a:avLst/>
              <a:gdLst>
                <a:gd name="T0" fmla="*/ 262 w 1605"/>
                <a:gd name="T1" fmla="*/ 725 h 1292"/>
                <a:gd name="T2" fmla="*/ 15 w 1605"/>
                <a:gd name="T3" fmla="*/ 587 h 1292"/>
                <a:gd name="T4" fmla="*/ 0 w 1605"/>
                <a:gd name="T5" fmla="*/ 37 h 1292"/>
                <a:gd name="T6" fmla="*/ 36 w 1605"/>
                <a:gd name="T7" fmla="*/ 0 h 1292"/>
                <a:gd name="T8" fmla="*/ 155 w 1605"/>
                <a:gd name="T9" fmla="*/ 96 h 1292"/>
                <a:gd name="T10" fmla="*/ 324 w 1605"/>
                <a:gd name="T11" fmla="*/ 190 h 1292"/>
                <a:gd name="T12" fmla="*/ 364 w 1605"/>
                <a:gd name="T13" fmla="*/ 178 h 1292"/>
                <a:gd name="T14" fmla="*/ 366 w 1605"/>
                <a:gd name="T15" fmla="*/ 207 h 1292"/>
                <a:gd name="T16" fmla="*/ 324 w 1605"/>
                <a:gd name="T17" fmla="*/ 226 h 1292"/>
                <a:gd name="T18" fmla="*/ 36 w 1605"/>
                <a:gd name="T19" fmla="*/ 36 h 1292"/>
                <a:gd name="T20" fmla="*/ 1538 w 1605"/>
                <a:gd name="T21" fmla="*/ 719 h 1292"/>
                <a:gd name="T22" fmla="*/ 785 w 1605"/>
                <a:gd name="T23" fmla="*/ 307 h 1292"/>
                <a:gd name="T24" fmla="*/ 1544 w 1605"/>
                <a:gd name="T25" fmla="*/ 848 h 1292"/>
                <a:gd name="T26" fmla="*/ 1482 w 1605"/>
                <a:gd name="T27" fmla="*/ 883 h 1292"/>
                <a:gd name="T28" fmla="*/ 1236 w 1605"/>
                <a:gd name="T29" fmla="*/ 747 h 1292"/>
                <a:gd name="T30" fmla="*/ 1210 w 1605"/>
                <a:gd name="T31" fmla="*/ 752 h 1292"/>
                <a:gd name="T32" fmla="*/ 1380 w 1605"/>
                <a:gd name="T33" fmla="*/ 881 h 1292"/>
                <a:gd name="T34" fmla="*/ 1345 w 1605"/>
                <a:gd name="T35" fmla="*/ 1015 h 1292"/>
                <a:gd name="T36" fmla="*/ 1123 w 1605"/>
                <a:gd name="T37" fmla="*/ 893 h 1292"/>
                <a:gd name="T38" fmla="*/ 1098 w 1605"/>
                <a:gd name="T39" fmla="*/ 898 h 1292"/>
                <a:gd name="T40" fmla="*/ 1229 w 1605"/>
                <a:gd name="T41" fmla="*/ 1002 h 1292"/>
                <a:gd name="T42" fmla="*/ 1253 w 1605"/>
                <a:gd name="T43" fmla="*/ 1100 h 1292"/>
                <a:gd name="T44" fmla="*/ 1155 w 1605"/>
                <a:gd name="T45" fmla="*/ 1124 h 1292"/>
                <a:gd name="T46" fmla="*/ 986 w 1605"/>
                <a:gd name="T47" fmla="*/ 1044 h 1292"/>
                <a:gd name="T48" fmla="*/ 992 w 1605"/>
                <a:gd name="T49" fmla="*/ 1075 h 1292"/>
                <a:gd name="T50" fmla="*/ 1097 w 1605"/>
                <a:gd name="T51" fmla="*/ 1222 h 1292"/>
                <a:gd name="T52" fmla="*/ 998 w 1605"/>
                <a:gd name="T53" fmla="*/ 1246 h 1292"/>
                <a:gd name="T54" fmla="*/ 862 w 1605"/>
                <a:gd name="T55" fmla="*/ 1206 h 1292"/>
                <a:gd name="T56" fmla="*/ 1035 w 1605"/>
                <a:gd name="T57" fmla="*/ 1292 h 1292"/>
                <a:gd name="T58" fmla="*/ 1139 w 1605"/>
                <a:gd name="T59" fmla="*/ 1157 h 1292"/>
                <a:gd name="T60" fmla="*/ 1284 w 1605"/>
                <a:gd name="T61" fmla="*/ 1119 h 1292"/>
                <a:gd name="T62" fmla="*/ 1345 w 1605"/>
                <a:gd name="T63" fmla="*/ 1051 h 1292"/>
                <a:gd name="T64" fmla="*/ 1450 w 1605"/>
                <a:gd name="T65" fmla="*/ 917 h 1292"/>
                <a:gd name="T66" fmla="*/ 1482 w 1605"/>
                <a:gd name="T67" fmla="*/ 919 h 1292"/>
                <a:gd name="T68" fmla="*/ 1538 w 1605"/>
                <a:gd name="T69" fmla="*/ 719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5" h="1292">
                  <a:moveTo>
                    <a:pt x="36" y="558"/>
                  </a:moveTo>
                  <a:cubicBezTo>
                    <a:pt x="262" y="725"/>
                    <a:pt x="262" y="725"/>
                    <a:pt x="262" y="725"/>
                  </a:cubicBezTo>
                  <a:cubicBezTo>
                    <a:pt x="246" y="757"/>
                    <a:pt x="246" y="757"/>
                    <a:pt x="246" y="757"/>
                  </a:cubicBezTo>
                  <a:cubicBezTo>
                    <a:pt x="15" y="587"/>
                    <a:pt x="15" y="587"/>
                    <a:pt x="15" y="587"/>
                  </a:cubicBezTo>
                  <a:cubicBezTo>
                    <a:pt x="6" y="580"/>
                    <a:pt x="0" y="569"/>
                    <a:pt x="0" y="558"/>
                  </a:cubicBezTo>
                  <a:cubicBezTo>
                    <a:pt x="0" y="37"/>
                    <a:pt x="0" y="37"/>
                    <a:pt x="0" y="37"/>
                  </a:cubicBezTo>
                  <a:cubicBezTo>
                    <a:pt x="0" y="24"/>
                    <a:pt x="7" y="11"/>
                    <a:pt x="18" y="5"/>
                  </a:cubicBezTo>
                  <a:cubicBezTo>
                    <a:pt x="24" y="1"/>
                    <a:pt x="30" y="0"/>
                    <a:pt x="36" y="0"/>
                  </a:cubicBezTo>
                  <a:cubicBezTo>
                    <a:pt x="45" y="0"/>
                    <a:pt x="54" y="3"/>
                    <a:pt x="61" y="9"/>
                  </a:cubicBezTo>
                  <a:cubicBezTo>
                    <a:pt x="155" y="96"/>
                    <a:pt x="155" y="96"/>
                    <a:pt x="155" y="96"/>
                  </a:cubicBezTo>
                  <a:cubicBezTo>
                    <a:pt x="156" y="97"/>
                    <a:pt x="156" y="97"/>
                    <a:pt x="156" y="97"/>
                  </a:cubicBezTo>
                  <a:cubicBezTo>
                    <a:pt x="182" y="123"/>
                    <a:pt x="263" y="190"/>
                    <a:pt x="324" y="190"/>
                  </a:cubicBezTo>
                  <a:cubicBezTo>
                    <a:pt x="336" y="190"/>
                    <a:pt x="346" y="187"/>
                    <a:pt x="355" y="182"/>
                  </a:cubicBezTo>
                  <a:cubicBezTo>
                    <a:pt x="358" y="180"/>
                    <a:pt x="361" y="179"/>
                    <a:pt x="364" y="178"/>
                  </a:cubicBezTo>
                  <a:cubicBezTo>
                    <a:pt x="413" y="161"/>
                    <a:pt x="413" y="161"/>
                    <a:pt x="413" y="161"/>
                  </a:cubicBezTo>
                  <a:cubicBezTo>
                    <a:pt x="397" y="176"/>
                    <a:pt x="382" y="191"/>
                    <a:pt x="366" y="207"/>
                  </a:cubicBezTo>
                  <a:cubicBezTo>
                    <a:pt x="361" y="212"/>
                    <a:pt x="357" y="217"/>
                    <a:pt x="353" y="222"/>
                  </a:cubicBezTo>
                  <a:cubicBezTo>
                    <a:pt x="344" y="225"/>
                    <a:pt x="334" y="226"/>
                    <a:pt x="324" y="226"/>
                  </a:cubicBezTo>
                  <a:cubicBezTo>
                    <a:pt x="234" y="226"/>
                    <a:pt x="131" y="123"/>
                    <a:pt x="131" y="123"/>
                  </a:cubicBezTo>
                  <a:cubicBezTo>
                    <a:pt x="36" y="36"/>
                    <a:pt x="36" y="36"/>
                    <a:pt x="36" y="36"/>
                  </a:cubicBezTo>
                  <a:lnTo>
                    <a:pt x="36" y="558"/>
                  </a:lnTo>
                  <a:close/>
                  <a:moveTo>
                    <a:pt x="1538" y="719"/>
                  </a:moveTo>
                  <a:cubicBezTo>
                    <a:pt x="868" y="315"/>
                    <a:pt x="868" y="315"/>
                    <a:pt x="868" y="315"/>
                  </a:cubicBezTo>
                  <a:cubicBezTo>
                    <a:pt x="850" y="312"/>
                    <a:pt x="824" y="309"/>
                    <a:pt x="785" y="307"/>
                  </a:cubicBezTo>
                  <a:cubicBezTo>
                    <a:pt x="1520" y="750"/>
                    <a:pt x="1520" y="750"/>
                    <a:pt x="1520" y="750"/>
                  </a:cubicBezTo>
                  <a:cubicBezTo>
                    <a:pt x="1553" y="770"/>
                    <a:pt x="1564" y="814"/>
                    <a:pt x="1544" y="848"/>
                  </a:cubicBezTo>
                  <a:cubicBezTo>
                    <a:pt x="1544" y="848"/>
                    <a:pt x="1544" y="848"/>
                    <a:pt x="1544" y="848"/>
                  </a:cubicBezTo>
                  <a:cubicBezTo>
                    <a:pt x="1531" y="871"/>
                    <a:pt x="1507" y="883"/>
                    <a:pt x="1482" y="883"/>
                  </a:cubicBezTo>
                  <a:cubicBezTo>
                    <a:pt x="1470" y="883"/>
                    <a:pt x="1457" y="880"/>
                    <a:pt x="1446" y="873"/>
                  </a:cubicBezTo>
                  <a:cubicBezTo>
                    <a:pt x="1236" y="747"/>
                    <a:pt x="1236" y="747"/>
                    <a:pt x="1236" y="747"/>
                  </a:cubicBezTo>
                  <a:cubicBezTo>
                    <a:pt x="1227" y="741"/>
                    <a:pt x="1216" y="743"/>
                    <a:pt x="1210" y="752"/>
                  </a:cubicBezTo>
                  <a:cubicBezTo>
                    <a:pt x="1210" y="752"/>
                    <a:pt x="1210" y="752"/>
                    <a:pt x="1210" y="752"/>
                  </a:cubicBezTo>
                  <a:cubicBezTo>
                    <a:pt x="1202" y="761"/>
                    <a:pt x="1205" y="775"/>
                    <a:pt x="1215" y="781"/>
                  </a:cubicBezTo>
                  <a:cubicBezTo>
                    <a:pt x="1380" y="881"/>
                    <a:pt x="1380" y="881"/>
                    <a:pt x="1380" y="881"/>
                  </a:cubicBezTo>
                  <a:cubicBezTo>
                    <a:pt x="1414" y="901"/>
                    <a:pt x="1427" y="947"/>
                    <a:pt x="1406" y="981"/>
                  </a:cubicBezTo>
                  <a:cubicBezTo>
                    <a:pt x="1393" y="1003"/>
                    <a:pt x="1369" y="1015"/>
                    <a:pt x="1345" y="1015"/>
                  </a:cubicBezTo>
                  <a:cubicBezTo>
                    <a:pt x="1332" y="1015"/>
                    <a:pt x="1320" y="1012"/>
                    <a:pt x="1308" y="1005"/>
                  </a:cubicBezTo>
                  <a:cubicBezTo>
                    <a:pt x="1123" y="893"/>
                    <a:pt x="1123" y="893"/>
                    <a:pt x="1123" y="893"/>
                  </a:cubicBezTo>
                  <a:cubicBezTo>
                    <a:pt x="1115" y="888"/>
                    <a:pt x="1104" y="890"/>
                    <a:pt x="1098" y="898"/>
                  </a:cubicBezTo>
                  <a:cubicBezTo>
                    <a:pt x="1098" y="898"/>
                    <a:pt x="1098" y="898"/>
                    <a:pt x="1098" y="898"/>
                  </a:cubicBezTo>
                  <a:cubicBezTo>
                    <a:pt x="1091" y="907"/>
                    <a:pt x="1093" y="920"/>
                    <a:pt x="1103" y="926"/>
                  </a:cubicBezTo>
                  <a:cubicBezTo>
                    <a:pt x="1229" y="1002"/>
                    <a:pt x="1229" y="1002"/>
                    <a:pt x="1229" y="1002"/>
                  </a:cubicBezTo>
                  <a:cubicBezTo>
                    <a:pt x="1263" y="1022"/>
                    <a:pt x="1274" y="1066"/>
                    <a:pt x="1253" y="1100"/>
                  </a:cubicBezTo>
                  <a:cubicBezTo>
                    <a:pt x="1253" y="1100"/>
                    <a:pt x="1253" y="1100"/>
                    <a:pt x="1253" y="1100"/>
                  </a:cubicBezTo>
                  <a:cubicBezTo>
                    <a:pt x="1240" y="1122"/>
                    <a:pt x="1216" y="1135"/>
                    <a:pt x="1192" y="1135"/>
                  </a:cubicBezTo>
                  <a:cubicBezTo>
                    <a:pt x="1179" y="1135"/>
                    <a:pt x="1167" y="1131"/>
                    <a:pt x="1155" y="1124"/>
                  </a:cubicBezTo>
                  <a:cubicBezTo>
                    <a:pt x="1013" y="1039"/>
                    <a:pt x="1013" y="1039"/>
                    <a:pt x="1013" y="1039"/>
                  </a:cubicBezTo>
                  <a:cubicBezTo>
                    <a:pt x="1004" y="1033"/>
                    <a:pt x="992" y="1036"/>
                    <a:pt x="986" y="1044"/>
                  </a:cubicBezTo>
                  <a:cubicBezTo>
                    <a:pt x="986" y="1044"/>
                    <a:pt x="986" y="1044"/>
                    <a:pt x="986" y="1044"/>
                  </a:cubicBezTo>
                  <a:cubicBezTo>
                    <a:pt x="978" y="1054"/>
                    <a:pt x="981" y="1068"/>
                    <a:pt x="992" y="1075"/>
                  </a:cubicBezTo>
                  <a:cubicBezTo>
                    <a:pt x="1071" y="1122"/>
                    <a:pt x="1071" y="1122"/>
                    <a:pt x="1071" y="1122"/>
                  </a:cubicBezTo>
                  <a:cubicBezTo>
                    <a:pt x="1105" y="1143"/>
                    <a:pt x="1117" y="1188"/>
                    <a:pt x="1097" y="1222"/>
                  </a:cubicBezTo>
                  <a:cubicBezTo>
                    <a:pt x="1083" y="1244"/>
                    <a:pt x="1059" y="1256"/>
                    <a:pt x="1035" y="1256"/>
                  </a:cubicBezTo>
                  <a:cubicBezTo>
                    <a:pt x="1023" y="1256"/>
                    <a:pt x="1010" y="1253"/>
                    <a:pt x="998" y="1246"/>
                  </a:cubicBezTo>
                  <a:cubicBezTo>
                    <a:pt x="884" y="1177"/>
                    <a:pt x="884" y="1177"/>
                    <a:pt x="884" y="1177"/>
                  </a:cubicBezTo>
                  <a:cubicBezTo>
                    <a:pt x="862" y="1206"/>
                    <a:pt x="862" y="1206"/>
                    <a:pt x="862" y="1206"/>
                  </a:cubicBezTo>
                  <a:cubicBezTo>
                    <a:pt x="980" y="1277"/>
                    <a:pt x="980" y="1277"/>
                    <a:pt x="980" y="1277"/>
                  </a:cubicBezTo>
                  <a:cubicBezTo>
                    <a:pt x="997" y="1287"/>
                    <a:pt x="1016" y="1292"/>
                    <a:pt x="1035" y="1292"/>
                  </a:cubicBezTo>
                  <a:cubicBezTo>
                    <a:pt x="1073" y="1292"/>
                    <a:pt x="1108" y="1272"/>
                    <a:pt x="1128" y="1240"/>
                  </a:cubicBezTo>
                  <a:cubicBezTo>
                    <a:pt x="1143" y="1214"/>
                    <a:pt x="1147" y="1184"/>
                    <a:pt x="1139" y="1157"/>
                  </a:cubicBezTo>
                  <a:cubicBezTo>
                    <a:pt x="1155" y="1166"/>
                    <a:pt x="1174" y="1171"/>
                    <a:pt x="1192" y="1171"/>
                  </a:cubicBezTo>
                  <a:cubicBezTo>
                    <a:pt x="1230" y="1171"/>
                    <a:pt x="1265" y="1151"/>
                    <a:pt x="1284" y="1119"/>
                  </a:cubicBezTo>
                  <a:cubicBezTo>
                    <a:pt x="1299" y="1094"/>
                    <a:pt x="1303" y="1066"/>
                    <a:pt x="1297" y="1040"/>
                  </a:cubicBezTo>
                  <a:cubicBezTo>
                    <a:pt x="1312" y="1047"/>
                    <a:pt x="1328" y="1051"/>
                    <a:pt x="1345" y="1051"/>
                  </a:cubicBezTo>
                  <a:cubicBezTo>
                    <a:pt x="1383" y="1051"/>
                    <a:pt x="1418" y="1031"/>
                    <a:pt x="1437" y="999"/>
                  </a:cubicBezTo>
                  <a:cubicBezTo>
                    <a:pt x="1452" y="974"/>
                    <a:pt x="1457" y="945"/>
                    <a:pt x="1450" y="917"/>
                  </a:cubicBezTo>
                  <a:cubicBezTo>
                    <a:pt x="1449" y="916"/>
                    <a:pt x="1449" y="915"/>
                    <a:pt x="1449" y="913"/>
                  </a:cubicBezTo>
                  <a:cubicBezTo>
                    <a:pt x="1459" y="917"/>
                    <a:pt x="1471" y="919"/>
                    <a:pt x="1482" y="919"/>
                  </a:cubicBezTo>
                  <a:cubicBezTo>
                    <a:pt x="1520" y="919"/>
                    <a:pt x="1555" y="899"/>
                    <a:pt x="1575" y="867"/>
                  </a:cubicBezTo>
                  <a:cubicBezTo>
                    <a:pt x="1605" y="816"/>
                    <a:pt x="1589" y="750"/>
                    <a:pt x="1538" y="7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ee4pContent1">
            <a:extLst>
              <a:ext uri="{FF2B5EF4-FFF2-40B4-BE49-F238E27FC236}">
                <a16:creationId xmlns:a16="http://schemas.microsoft.com/office/drawing/2014/main" id="{BD90E623-4B55-E50C-AED5-B9FC86DB91DC}"/>
              </a:ext>
            </a:extLst>
          </p:cNvPr>
          <p:cNvSpPr txBox="1"/>
          <p:nvPr/>
        </p:nvSpPr>
        <p:spPr>
          <a:xfrm>
            <a:off x="4473088" y="2081920"/>
            <a:ext cx="3183208" cy="1623521"/>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E3E1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Clr>
                <a:srgbClr val="21BF61"/>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21BF61"/>
              </a:buClr>
              <a:buSzPct val="100000"/>
              <a:buFont typeface="Trebuchet MS" panose="020B0603020202020204" pitchFamily="34" charset="0"/>
              <a:buChar char="​"/>
              <a:defRPr sz="2400">
                <a:solidFill>
                  <a:srgbClr val="000000"/>
                </a:solidFill>
              </a:defRPr>
            </a:lvl4pPr>
            <a:lvl5pPr marL="0" lvl="4">
              <a:buClr>
                <a:srgbClr val="21BF61"/>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21BF61"/>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defRPr>
            </a:lvl8pPr>
            <a:lvl9pPr marL="0" lvl="8">
              <a:buClr>
                <a:srgbClr val="000000"/>
              </a:buClr>
              <a:buSzPct val="100000"/>
              <a:buFont typeface="Trebuchet MS" panose="020B0603020202020204" pitchFamily="34" charset="0"/>
              <a:buChar char="​"/>
              <a:defRPr sz="4400">
                <a:solidFill>
                  <a:srgbClr val="000000"/>
                </a:solidFill>
              </a:defRPr>
            </a:lvl9pPr>
          </a:lstStyle>
          <a:p>
            <a:pPr marL="0" marR="0" lvl="1" indent="0" algn="l" defTabSz="457200" rtl="0" eaLnBrk="1" fontAlgn="auto" latinLnBrk="0" hangingPunct="1">
              <a:lnSpc>
                <a:spcPct val="100000"/>
              </a:lnSpc>
              <a:spcBef>
                <a:spcPts val="0"/>
              </a:spcBef>
              <a:spcAft>
                <a:spcPts val="300"/>
              </a:spcAft>
              <a:buClr>
                <a:srgbClr val="0E2841"/>
              </a:buClr>
              <a:buSzTx/>
              <a:buFont typeface="Trebuchet MS" panose="020B0603020202020204" pitchFamily="34" charset="0"/>
              <a:buNone/>
              <a:tabLst/>
              <a:defRPr/>
            </a:pPr>
            <a:r>
              <a:rPr kumimoji="0" lang="en-GB" sz="1400" b="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Support fellows in jointly</a:t>
            </a:r>
            <a:r>
              <a:rPr lang="en-GB" sz="1400">
                <a:solidFill>
                  <a:srgbClr val="004494"/>
                </a:solidFill>
                <a:latin typeface="Verdana" panose="020B0604030504040204" pitchFamily="34" charset="0"/>
                <a:ea typeface="Verdana" panose="020B0604030504040204" pitchFamily="34" charset="0"/>
                <a:cs typeface="Verdana" panose="020B0604030504040204" pitchFamily="34" charset="0"/>
              </a:rPr>
              <a:t> tackling EU health challenges of our time</a:t>
            </a:r>
            <a:endParaRPr kumimoji="0" lang="en-GB" sz="1400" b="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15900" marR="0" lvl="1" indent="-215900" algn="l" defTabSz="457200" rtl="0" eaLnBrk="1" fontAlgn="auto" latinLnBrk="0" hangingPunct="1">
              <a:lnSpc>
                <a:spcPct val="100000"/>
              </a:lnSpc>
              <a:spcBef>
                <a:spcPts val="0"/>
              </a:spcBef>
              <a:spcAft>
                <a:spcPts val="600"/>
              </a:spcAft>
              <a:buClr>
                <a:srgbClr val="0E2841"/>
              </a:buClr>
              <a:buSzTx/>
              <a:buFont typeface="Trebuchet MS"/>
              <a:buChar char="•"/>
              <a:tabLst/>
              <a:defRPr/>
            </a:pPr>
            <a:r>
              <a:rPr kumimoji="0" lang="en-GB" sz="14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Strengthen knowledge and practical skills on current </a:t>
            </a:r>
            <a:br>
              <a:rPr kumimoji="0" lang="en-GB" sz="14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4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EU health priorities</a:t>
            </a:r>
          </a:p>
          <a:p>
            <a:pPr marL="215900" marR="0" lvl="1" indent="-215900" algn="l" defTabSz="457200" rtl="0" eaLnBrk="1" fontAlgn="auto" latinLnBrk="0" hangingPunct="1">
              <a:lnSpc>
                <a:spcPct val="100000"/>
              </a:lnSpc>
              <a:spcBef>
                <a:spcPts val="0"/>
              </a:spcBef>
              <a:spcAft>
                <a:spcPts val="600"/>
              </a:spcAft>
              <a:buClr>
                <a:srgbClr val="0E2841"/>
              </a:buClr>
              <a:buSzTx/>
              <a:buFont typeface="Trebuchet MS"/>
              <a:buChar char="•"/>
              <a:tabLst/>
              <a:defRPr/>
            </a:pPr>
            <a:r>
              <a:rPr kumimoji="0" lang="en-GB" sz="14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Fostering fellow exchange through practical application</a:t>
            </a:r>
          </a:p>
        </p:txBody>
      </p:sp>
      <p:sp>
        <p:nvSpPr>
          <p:cNvPr id="19" name="TextBox 18">
            <a:extLst>
              <a:ext uri="{FF2B5EF4-FFF2-40B4-BE49-F238E27FC236}">
                <a16:creationId xmlns:a16="http://schemas.microsoft.com/office/drawing/2014/main" id="{C82020F1-5B7D-FFB4-00E9-86C3BB0E3E44}"/>
              </a:ext>
            </a:extLst>
          </p:cNvPr>
          <p:cNvSpPr txBox="1"/>
          <p:nvPr/>
        </p:nvSpPr>
        <p:spPr>
          <a:xfrm>
            <a:off x="4554369" y="1348382"/>
            <a:ext cx="2429370" cy="565146"/>
          </a:xfrm>
          <a:prstGeom prst="rect">
            <a:avLst/>
          </a:prstGeom>
          <a:noFill/>
          <a:effectLst/>
        </p:spPr>
        <p:txBody>
          <a:bodyPr wrap="none" lIns="540000" tIns="36000" rIns="72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Joint EU health </a:t>
            </a:r>
            <a:br>
              <a:rPr kumimoji="0" lang="en-GB"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policy project</a:t>
            </a:r>
          </a:p>
        </p:txBody>
      </p:sp>
      <p:grpSp>
        <p:nvGrpSpPr>
          <p:cNvPr id="23" name="bcgBugs_Public Health ">
            <a:extLst>
              <a:ext uri="{FF2B5EF4-FFF2-40B4-BE49-F238E27FC236}">
                <a16:creationId xmlns:a16="http://schemas.microsoft.com/office/drawing/2014/main" id="{6BA66EB7-3609-A4FE-8702-DBE7692A3FF4}"/>
              </a:ext>
            </a:extLst>
          </p:cNvPr>
          <p:cNvGrpSpPr>
            <a:grpSpLocks noChangeAspect="1"/>
          </p:cNvGrpSpPr>
          <p:nvPr/>
        </p:nvGrpSpPr>
        <p:grpSpPr>
          <a:xfrm>
            <a:off x="4608058" y="1477657"/>
            <a:ext cx="306000" cy="306000"/>
            <a:chOff x="7324949" y="3200401"/>
            <a:chExt cx="457200" cy="457200"/>
          </a:xfrm>
        </p:grpSpPr>
        <p:sp>
          <p:nvSpPr>
            <p:cNvPr id="24" name="AutoShape 5">
              <a:extLst>
                <a:ext uri="{FF2B5EF4-FFF2-40B4-BE49-F238E27FC236}">
                  <a16:creationId xmlns:a16="http://schemas.microsoft.com/office/drawing/2014/main" id="{68244C50-885F-65D8-20B5-8113F2C7FF4F}"/>
                </a:ext>
              </a:extLst>
            </p:cNvPr>
            <p:cNvSpPr>
              <a:spLocks noChangeAspect="1" noChangeArrowheads="1" noTextEdit="1"/>
            </p:cNvSpPr>
            <p:nvPr/>
          </p:nvSpPr>
          <p:spPr bwMode="auto">
            <a:xfrm>
              <a:off x="7324949"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Freeform 7">
              <a:extLst>
                <a:ext uri="{FF2B5EF4-FFF2-40B4-BE49-F238E27FC236}">
                  <a16:creationId xmlns:a16="http://schemas.microsoft.com/office/drawing/2014/main" id="{4443E39B-FC37-73A5-FC1B-677CCBB824EE}"/>
                </a:ext>
              </a:extLst>
            </p:cNvPr>
            <p:cNvSpPr>
              <a:spLocks noEditPoints="1"/>
            </p:cNvSpPr>
            <p:nvPr/>
          </p:nvSpPr>
          <p:spPr bwMode="auto">
            <a:xfrm>
              <a:off x="7355544" y="3227918"/>
              <a:ext cx="399665" cy="403129"/>
            </a:xfrm>
            <a:custGeom>
              <a:avLst/>
              <a:gdLst>
                <a:gd name="T0" fmla="*/ 300 w 873"/>
                <a:gd name="T1" fmla="*/ 169 h 881"/>
                <a:gd name="T2" fmla="*/ 472 w 873"/>
                <a:gd name="T3" fmla="*/ 0 h 881"/>
                <a:gd name="T4" fmla="*/ 607 w 873"/>
                <a:gd name="T5" fmla="*/ 169 h 881"/>
                <a:gd name="T6" fmla="*/ 778 w 873"/>
                <a:gd name="T7" fmla="*/ 303 h 881"/>
                <a:gd name="T8" fmla="*/ 607 w 873"/>
                <a:gd name="T9" fmla="*/ 430 h 881"/>
                <a:gd name="T10" fmla="*/ 457 w 873"/>
                <a:gd name="T11" fmla="*/ 426 h 881"/>
                <a:gd name="T12" fmla="*/ 457 w 873"/>
                <a:gd name="T13" fmla="*/ 316 h 881"/>
                <a:gd name="T14" fmla="*/ 844 w 873"/>
                <a:gd name="T15" fmla="*/ 500 h 881"/>
                <a:gd name="T16" fmla="*/ 840 w 873"/>
                <a:gd name="T17" fmla="*/ 497 h 881"/>
                <a:gd name="T18" fmla="*/ 837 w 873"/>
                <a:gd name="T19" fmla="*/ 494 h 881"/>
                <a:gd name="T20" fmla="*/ 802 w 873"/>
                <a:gd name="T21" fmla="*/ 483 h 881"/>
                <a:gd name="T22" fmla="*/ 797 w 873"/>
                <a:gd name="T23" fmla="*/ 483 h 881"/>
                <a:gd name="T24" fmla="*/ 752 w 873"/>
                <a:gd name="T25" fmla="*/ 505 h 881"/>
                <a:gd name="T26" fmla="*/ 637 w 873"/>
                <a:gd name="T27" fmla="*/ 602 h 881"/>
                <a:gd name="T28" fmla="*/ 605 w 873"/>
                <a:gd name="T29" fmla="*/ 612 h 881"/>
                <a:gd name="T30" fmla="*/ 481 w 873"/>
                <a:gd name="T31" fmla="*/ 604 h 881"/>
                <a:gd name="T32" fmla="*/ 572 w 873"/>
                <a:gd name="T33" fmla="*/ 592 h 881"/>
                <a:gd name="T34" fmla="*/ 578 w 873"/>
                <a:gd name="T35" fmla="*/ 589 h 881"/>
                <a:gd name="T36" fmla="*/ 585 w 873"/>
                <a:gd name="T37" fmla="*/ 584 h 881"/>
                <a:gd name="T38" fmla="*/ 608 w 873"/>
                <a:gd name="T39" fmla="*/ 545 h 881"/>
                <a:gd name="T40" fmla="*/ 609 w 873"/>
                <a:gd name="T41" fmla="*/ 536 h 881"/>
                <a:gd name="T42" fmla="*/ 601 w 873"/>
                <a:gd name="T43" fmla="*/ 506 h 881"/>
                <a:gd name="T44" fmla="*/ 311 w 873"/>
                <a:gd name="T45" fmla="*/ 462 h 881"/>
                <a:gd name="T46" fmla="*/ 303 w 873"/>
                <a:gd name="T47" fmla="*/ 462 h 881"/>
                <a:gd name="T48" fmla="*/ 296 w 873"/>
                <a:gd name="T49" fmla="*/ 463 h 881"/>
                <a:gd name="T50" fmla="*/ 268 w 873"/>
                <a:gd name="T51" fmla="*/ 469 h 881"/>
                <a:gd name="T52" fmla="*/ 261 w 873"/>
                <a:gd name="T53" fmla="*/ 471 h 881"/>
                <a:gd name="T54" fmla="*/ 254 w 873"/>
                <a:gd name="T55" fmla="*/ 474 h 881"/>
                <a:gd name="T56" fmla="*/ 247 w 873"/>
                <a:gd name="T57" fmla="*/ 477 h 881"/>
                <a:gd name="T58" fmla="*/ 239 w 873"/>
                <a:gd name="T59" fmla="*/ 481 h 881"/>
                <a:gd name="T60" fmla="*/ 0 w 873"/>
                <a:gd name="T61" fmla="*/ 869 h 881"/>
                <a:gd name="T62" fmla="*/ 17 w 873"/>
                <a:gd name="T63" fmla="*/ 880 h 881"/>
                <a:gd name="T64" fmla="*/ 296 w 873"/>
                <a:gd name="T65" fmla="*/ 771 h 881"/>
                <a:gd name="T66" fmla="*/ 303 w 873"/>
                <a:gd name="T67" fmla="*/ 770 h 881"/>
                <a:gd name="T68" fmla="*/ 321 w 873"/>
                <a:gd name="T69" fmla="*/ 769 h 881"/>
                <a:gd name="T70" fmla="*/ 437 w 873"/>
                <a:gd name="T71" fmla="*/ 777 h 881"/>
                <a:gd name="T72" fmla="*/ 457 w 873"/>
                <a:gd name="T73" fmla="*/ 778 h 881"/>
                <a:gd name="T74" fmla="*/ 472 w 873"/>
                <a:gd name="T75" fmla="*/ 778 h 881"/>
                <a:gd name="T76" fmla="*/ 490 w 873"/>
                <a:gd name="T77" fmla="*/ 778 h 881"/>
                <a:gd name="T78" fmla="*/ 501 w 873"/>
                <a:gd name="T79" fmla="*/ 778 h 881"/>
                <a:gd name="T80" fmla="*/ 556 w 873"/>
                <a:gd name="T81" fmla="*/ 771 h 881"/>
                <a:gd name="T82" fmla="*/ 585 w 873"/>
                <a:gd name="T83" fmla="*/ 765 h 881"/>
                <a:gd name="T84" fmla="*/ 601 w 873"/>
                <a:gd name="T85" fmla="*/ 762 h 881"/>
                <a:gd name="T86" fmla="*/ 621 w 873"/>
                <a:gd name="T87" fmla="*/ 755 h 881"/>
                <a:gd name="T88" fmla="*/ 744 w 873"/>
                <a:gd name="T89" fmla="*/ 694 h 881"/>
                <a:gd name="T90" fmla="*/ 844 w 873"/>
                <a:gd name="T91" fmla="*/ 500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73" h="881">
                  <a:moveTo>
                    <a:pt x="286" y="303"/>
                  </a:moveTo>
                  <a:cubicBezTo>
                    <a:pt x="286" y="183"/>
                    <a:pt x="286" y="183"/>
                    <a:pt x="286" y="183"/>
                  </a:cubicBezTo>
                  <a:cubicBezTo>
                    <a:pt x="286" y="176"/>
                    <a:pt x="292" y="169"/>
                    <a:pt x="300" y="169"/>
                  </a:cubicBezTo>
                  <a:cubicBezTo>
                    <a:pt x="457" y="169"/>
                    <a:pt x="457" y="169"/>
                    <a:pt x="457" y="169"/>
                  </a:cubicBezTo>
                  <a:cubicBezTo>
                    <a:pt x="457" y="14"/>
                    <a:pt x="457" y="14"/>
                    <a:pt x="457" y="14"/>
                  </a:cubicBezTo>
                  <a:cubicBezTo>
                    <a:pt x="457" y="7"/>
                    <a:pt x="464" y="0"/>
                    <a:pt x="472" y="0"/>
                  </a:cubicBezTo>
                  <a:cubicBezTo>
                    <a:pt x="593" y="0"/>
                    <a:pt x="593" y="0"/>
                    <a:pt x="593" y="0"/>
                  </a:cubicBezTo>
                  <a:cubicBezTo>
                    <a:pt x="600" y="0"/>
                    <a:pt x="607" y="7"/>
                    <a:pt x="607" y="14"/>
                  </a:cubicBezTo>
                  <a:cubicBezTo>
                    <a:pt x="607" y="169"/>
                    <a:pt x="607" y="169"/>
                    <a:pt x="607" y="169"/>
                  </a:cubicBezTo>
                  <a:cubicBezTo>
                    <a:pt x="764" y="169"/>
                    <a:pt x="764" y="169"/>
                    <a:pt x="764" y="169"/>
                  </a:cubicBezTo>
                  <a:cubicBezTo>
                    <a:pt x="772" y="169"/>
                    <a:pt x="778" y="176"/>
                    <a:pt x="778" y="183"/>
                  </a:cubicBezTo>
                  <a:cubicBezTo>
                    <a:pt x="778" y="303"/>
                    <a:pt x="778" y="303"/>
                    <a:pt x="778" y="303"/>
                  </a:cubicBezTo>
                  <a:cubicBezTo>
                    <a:pt x="778" y="311"/>
                    <a:pt x="772" y="316"/>
                    <a:pt x="764" y="316"/>
                  </a:cubicBezTo>
                  <a:cubicBezTo>
                    <a:pt x="607" y="316"/>
                    <a:pt x="607" y="316"/>
                    <a:pt x="607" y="316"/>
                  </a:cubicBezTo>
                  <a:cubicBezTo>
                    <a:pt x="607" y="430"/>
                    <a:pt x="607" y="430"/>
                    <a:pt x="607" y="430"/>
                  </a:cubicBezTo>
                  <a:cubicBezTo>
                    <a:pt x="607" y="430"/>
                    <a:pt x="607" y="430"/>
                    <a:pt x="607" y="450"/>
                  </a:cubicBezTo>
                  <a:cubicBezTo>
                    <a:pt x="591" y="439"/>
                    <a:pt x="573" y="432"/>
                    <a:pt x="553" y="431"/>
                  </a:cubicBezTo>
                  <a:cubicBezTo>
                    <a:pt x="457" y="426"/>
                    <a:pt x="457" y="426"/>
                    <a:pt x="457" y="426"/>
                  </a:cubicBezTo>
                  <a:cubicBezTo>
                    <a:pt x="457" y="426"/>
                    <a:pt x="457" y="424"/>
                    <a:pt x="457" y="423"/>
                  </a:cubicBezTo>
                  <a:cubicBezTo>
                    <a:pt x="457" y="407"/>
                    <a:pt x="457" y="394"/>
                    <a:pt x="457" y="383"/>
                  </a:cubicBezTo>
                  <a:cubicBezTo>
                    <a:pt x="457" y="316"/>
                    <a:pt x="457" y="316"/>
                    <a:pt x="457" y="316"/>
                  </a:cubicBezTo>
                  <a:cubicBezTo>
                    <a:pt x="300" y="316"/>
                    <a:pt x="300" y="316"/>
                    <a:pt x="300" y="316"/>
                  </a:cubicBezTo>
                  <a:cubicBezTo>
                    <a:pt x="292" y="316"/>
                    <a:pt x="286" y="311"/>
                    <a:pt x="286" y="303"/>
                  </a:cubicBezTo>
                  <a:close/>
                  <a:moveTo>
                    <a:pt x="844" y="500"/>
                  </a:moveTo>
                  <a:cubicBezTo>
                    <a:pt x="844" y="499"/>
                    <a:pt x="844" y="499"/>
                    <a:pt x="844" y="499"/>
                  </a:cubicBezTo>
                  <a:cubicBezTo>
                    <a:pt x="843" y="499"/>
                    <a:pt x="842" y="498"/>
                    <a:pt x="842" y="498"/>
                  </a:cubicBezTo>
                  <a:cubicBezTo>
                    <a:pt x="841" y="497"/>
                    <a:pt x="841" y="497"/>
                    <a:pt x="840" y="497"/>
                  </a:cubicBezTo>
                  <a:cubicBezTo>
                    <a:pt x="840" y="496"/>
                    <a:pt x="840" y="496"/>
                    <a:pt x="840" y="496"/>
                  </a:cubicBezTo>
                  <a:cubicBezTo>
                    <a:pt x="839" y="496"/>
                    <a:pt x="838" y="495"/>
                    <a:pt x="838" y="494"/>
                  </a:cubicBezTo>
                  <a:cubicBezTo>
                    <a:pt x="838" y="494"/>
                    <a:pt x="838" y="494"/>
                    <a:pt x="837" y="494"/>
                  </a:cubicBezTo>
                  <a:cubicBezTo>
                    <a:pt x="836" y="494"/>
                    <a:pt x="836" y="493"/>
                    <a:pt x="835" y="493"/>
                  </a:cubicBezTo>
                  <a:cubicBezTo>
                    <a:pt x="834" y="492"/>
                    <a:pt x="833" y="492"/>
                    <a:pt x="832" y="491"/>
                  </a:cubicBezTo>
                  <a:cubicBezTo>
                    <a:pt x="823" y="486"/>
                    <a:pt x="812" y="483"/>
                    <a:pt x="802" y="483"/>
                  </a:cubicBezTo>
                  <a:cubicBezTo>
                    <a:pt x="801" y="483"/>
                    <a:pt x="801" y="483"/>
                    <a:pt x="801" y="483"/>
                  </a:cubicBezTo>
                  <a:cubicBezTo>
                    <a:pt x="800" y="483"/>
                    <a:pt x="798" y="483"/>
                    <a:pt x="797" y="483"/>
                  </a:cubicBezTo>
                  <a:cubicBezTo>
                    <a:pt x="797" y="483"/>
                    <a:pt x="797" y="483"/>
                    <a:pt x="797" y="483"/>
                  </a:cubicBezTo>
                  <a:cubicBezTo>
                    <a:pt x="781" y="484"/>
                    <a:pt x="766" y="491"/>
                    <a:pt x="754" y="502"/>
                  </a:cubicBezTo>
                  <a:cubicBezTo>
                    <a:pt x="754" y="502"/>
                    <a:pt x="754" y="502"/>
                    <a:pt x="754" y="502"/>
                  </a:cubicBezTo>
                  <a:cubicBezTo>
                    <a:pt x="753" y="503"/>
                    <a:pt x="753" y="504"/>
                    <a:pt x="752" y="505"/>
                  </a:cubicBezTo>
                  <a:cubicBezTo>
                    <a:pt x="715" y="546"/>
                    <a:pt x="715" y="546"/>
                    <a:pt x="715" y="546"/>
                  </a:cubicBezTo>
                  <a:cubicBezTo>
                    <a:pt x="710" y="551"/>
                    <a:pt x="706" y="556"/>
                    <a:pt x="701" y="561"/>
                  </a:cubicBezTo>
                  <a:cubicBezTo>
                    <a:pt x="682" y="578"/>
                    <a:pt x="661" y="592"/>
                    <a:pt x="637" y="602"/>
                  </a:cubicBezTo>
                  <a:cubicBezTo>
                    <a:pt x="629" y="605"/>
                    <a:pt x="622" y="608"/>
                    <a:pt x="614" y="610"/>
                  </a:cubicBezTo>
                  <a:cubicBezTo>
                    <a:pt x="611" y="610"/>
                    <a:pt x="609" y="611"/>
                    <a:pt x="606" y="611"/>
                  </a:cubicBezTo>
                  <a:cubicBezTo>
                    <a:pt x="606" y="612"/>
                    <a:pt x="606" y="612"/>
                    <a:pt x="605" y="612"/>
                  </a:cubicBezTo>
                  <a:cubicBezTo>
                    <a:pt x="602" y="613"/>
                    <a:pt x="600" y="613"/>
                    <a:pt x="597" y="614"/>
                  </a:cubicBezTo>
                  <a:cubicBezTo>
                    <a:pt x="589" y="615"/>
                    <a:pt x="581" y="616"/>
                    <a:pt x="573" y="617"/>
                  </a:cubicBezTo>
                  <a:cubicBezTo>
                    <a:pt x="542" y="619"/>
                    <a:pt x="510" y="615"/>
                    <a:pt x="481" y="604"/>
                  </a:cubicBezTo>
                  <a:cubicBezTo>
                    <a:pt x="554" y="597"/>
                    <a:pt x="554" y="597"/>
                    <a:pt x="554" y="597"/>
                  </a:cubicBezTo>
                  <a:cubicBezTo>
                    <a:pt x="559" y="596"/>
                    <a:pt x="564" y="595"/>
                    <a:pt x="569" y="593"/>
                  </a:cubicBezTo>
                  <a:cubicBezTo>
                    <a:pt x="570" y="593"/>
                    <a:pt x="571" y="592"/>
                    <a:pt x="572" y="592"/>
                  </a:cubicBezTo>
                  <a:cubicBezTo>
                    <a:pt x="572" y="592"/>
                    <a:pt x="573" y="592"/>
                    <a:pt x="573" y="592"/>
                  </a:cubicBezTo>
                  <a:cubicBezTo>
                    <a:pt x="574" y="591"/>
                    <a:pt x="575" y="590"/>
                    <a:pt x="577" y="590"/>
                  </a:cubicBezTo>
                  <a:cubicBezTo>
                    <a:pt x="577" y="589"/>
                    <a:pt x="577" y="589"/>
                    <a:pt x="578" y="589"/>
                  </a:cubicBezTo>
                  <a:cubicBezTo>
                    <a:pt x="579" y="589"/>
                    <a:pt x="580" y="588"/>
                    <a:pt x="581" y="587"/>
                  </a:cubicBezTo>
                  <a:cubicBezTo>
                    <a:pt x="581" y="587"/>
                    <a:pt x="581" y="587"/>
                    <a:pt x="582" y="587"/>
                  </a:cubicBezTo>
                  <a:cubicBezTo>
                    <a:pt x="583" y="586"/>
                    <a:pt x="584" y="586"/>
                    <a:pt x="585" y="584"/>
                  </a:cubicBezTo>
                  <a:cubicBezTo>
                    <a:pt x="586" y="583"/>
                    <a:pt x="587" y="583"/>
                    <a:pt x="588" y="582"/>
                  </a:cubicBezTo>
                  <a:cubicBezTo>
                    <a:pt x="589" y="582"/>
                    <a:pt x="589" y="582"/>
                    <a:pt x="589" y="582"/>
                  </a:cubicBezTo>
                  <a:cubicBezTo>
                    <a:pt x="599" y="572"/>
                    <a:pt x="606" y="560"/>
                    <a:pt x="608" y="545"/>
                  </a:cubicBezTo>
                  <a:cubicBezTo>
                    <a:pt x="608" y="544"/>
                    <a:pt x="608" y="542"/>
                    <a:pt x="608" y="541"/>
                  </a:cubicBezTo>
                  <a:cubicBezTo>
                    <a:pt x="608" y="540"/>
                    <a:pt x="608" y="540"/>
                    <a:pt x="608" y="540"/>
                  </a:cubicBezTo>
                  <a:cubicBezTo>
                    <a:pt x="609" y="539"/>
                    <a:pt x="609" y="538"/>
                    <a:pt x="609" y="536"/>
                  </a:cubicBezTo>
                  <a:cubicBezTo>
                    <a:pt x="609" y="531"/>
                    <a:pt x="608" y="528"/>
                    <a:pt x="608" y="524"/>
                  </a:cubicBezTo>
                  <a:cubicBezTo>
                    <a:pt x="607" y="519"/>
                    <a:pt x="605" y="514"/>
                    <a:pt x="603" y="509"/>
                  </a:cubicBezTo>
                  <a:cubicBezTo>
                    <a:pt x="602" y="508"/>
                    <a:pt x="602" y="507"/>
                    <a:pt x="601" y="506"/>
                  </a:cubicBezTo>
                  <a:cubicBezTo>
                    <a:pt x="591" y="488"/>
                    <a:pt x="573" y="476"/>
                    <a:pt x="551" y="475"/>
                  </a:cubicBezTo>
                  <a:cubicBezTo>
                    <a:pt x="317" y="462"/>
                    <a:pt x="317" y="462"/>
                    <a:pt x="317" y="462"/>
                  </a:cubicBezTo>
                  <a:cubicBezTo>
                    <a:pt x="314" y="462"/>
                    <a:pt x="312" y="462"/>
                    <a:pt x="311" y="462"/>
                  </a:cubicBezTo>
                  <a:cubicBezTo>
                    <a:pt x="310" y="462"/>
                    <a:pt x="309" y="462"/>
                    <a:pt x="308" y="462"/>
                  </a:cubicBezTo>
                  <a:cubicBezTo>
                    <a:pt x="307" y="462"/>
                    <a:pt x="307" y="462"/>
                    <a:pt x="306" y="462"/>
                  </a:cubicBezTo>
                  <a:cubicBezTo>
                    <a:pt x="305" y="462"/>
                    <a:pt x="304" y="462"/>
                    <a:pt x="303" y="462"/>
                  </a:cubicBezTo>
                  <a:cubicBezTo>
                    <a:pt x="302" y="462"/>
                    <a:pt x="302" y="462"/>
                    <a:pt x="301" y="462"/>
                  </a:cubicBezTo>
                  <a:cubicBezTo>
                    <a:pt x="300" y="463"/>
                    <a:pt x="300" y="463"/>
                    <a:pt x="299" y="463"/>
                  </a:cubicBezTo>
                  <a:cubicBezTo>
                    <a:pt x="298" y="463"/>
                    <a:pt x="297" y="463"/>
                    <a:pt x="296" y="463"/>
                  </a:cubicBezTo>
                  <a:cubicBezTo>
                    <a:pt x="296" y="463"/>
                    <a:pt x="295" y="463"/>
                    <a:pt x="295" y="463"/>
                  </a:cubicBezTo>
                  <a:cubicBezTo>
                    <a:pt x="286" y="464"/>
                    <a:pt x="278" y="466"/>
                    <a:pt x="269" y="469"/>
                  </a:cubicBezTo>
                  <a:cubicBezTo>
                    <a:pt x="269" y="469"/>
                    <a:pt x="269" y="469"/>
                    <a:pt x="268" y="469"/>
                  </a:cubicBezTo>
                  <a:cubicBezTo>
                    <a:pt x="267" y="469"/>
                    <a:pt x="266" y="469"/>
                    <a:pt x="264" y="470"/>
                  </a:cubicBezTo>
                  <a:cubicBezTo>
                    <a:pt x="264" y="470"/>
                    <a:pt x="264" y="470"/>
                    <a:pt x="264" y="470"/>
                  </a:cubicBezTo>
                  <a:cubicBezTo>
                    <a:pt x="263" y="470"/>
                    <a:pt x="262" y="471"/>
                    <a:pt x="261" y="471"/>
                  </a:cubicBezTo>
                  <a:cubicBezTo>
                    <a:pt x="260" y="471"/>
                    <a:pt x="259" y="471"/>
                    <a:pt x="259" y="472"/>
                  </a:cubicBezTo>
                  <a:cubicBezTo>
                    <a:pt x="258" y="472"/>
                    <a:pt x="257" y="472"/>
                    <a:pt x="256" y="473"/>
                  </a:cubicBezTo>
                  <a:cubicBezTo>
                    <a:pt x="256" y="473"/>
                    <a:pt x="255" y="474"/>
                    <a:pt x="254" y="474"/>
                  </a:cubicBezTo>
                  <a:cubicBezTo>
                    <a:pt x="254" y="474"/>
                    <a:pt x="253" y="474"/>
                    <a:pt x="252" y="475"/>
                  </a:cubicBezTo>
                  <a:cubicBezTo>
                    <a:pt x="251" y="475"/>
                    <a:pt x="251" y="475"/>
                    <a:pt x="250" y="476"/>
                  </a:cubicBezTo>
                  <a:cubicBezTo>
                    <a:pt x="249" y="476"/>
                    <a:pt x="248" y="476"/>
                    <a:pt x="247" y="477"/>
                  </a:cubicBezTo>
                  <a:cubicBezTo>
                    <a:pt x="247" y="477"/>
                    <a:pt x="246" y="477"/>
                    <a:pt x="245" y="478"/>
                  </a:cubicBezTo>
                  <a:cubicBezTo>
                    <a:pt x="245" y="478"/>
                    <a:pt x="244" y="478"/>
                    <a:pt x="243" y="479"/>
                  </a:cubicBezTo>
                  <a:cubicBezTo>
                    <a:pt x="242" y="480"/>
                    <a:pt x="240" y="480"/>
                    <a:pt x="239" y="481"/>
                  </a:cubicBezTo>
                  <a:cubicBezTo>
                    <a:pt x="6" y="614"/>
                    <a:pt x="6" y="614"/>
                    <a:pt x="6" y="614"/>
                  </a:cubicBezTo>
                  <a:cubicBezTo>
                    <a:pt x="3" y="616"/>
                    <a:pt x="0" y="620"/>
                    <a:pt x="0" y="624"/>
                  </a:cubicBezTo>
                  <a:cubicBezTo>
                    <a:pt x="0" y="869"/>
                    <a:pt x="0" y="869"/>
                    <a:pt x="0" y="869"/>
                  </a:cubicBezTo>
                  <a:cubicBezTo>
                    <a:pt x="0" y="872"/>
                    <a:pt x="2" y="876"/>
                    <a:pt x="6" y="879"/>
                  </a:cubicBezTo>
                  <a:cubicBezTo>
                    <a:pt x="8" y="880"/>
                    <a:pt x="10" y="881"/>
                    <a:pt x="12" y="881"/>
                  </a:cubicBezTo>
                  <a:cubicBezTo>
                    <a:pt x="14" y="881"/>
                    <a:pt x="16" y="881"/>
                    <a:pt x="17" y="880"/>
                  </a:cubicBezTo>
                  <a:cubicBezTo>
                    <a:pt x="292" y="773"/>
                    <a:pt x="292" y="773"/>
                    <a:pt x="292" y="773"/>
                  </a:cubicBezTo>
                  <a:cubicBezTo>
                    <a:pt x="294" y="773"/>
                    <a:pt x="295" y="772"/>
                    <a:pt x="296" y="772"/>
                  </a:cubicBezTo>
                  <a:cubicBezTo>
                    <a:pt x="296" y="771"/>
                    <a:pt x="296" y="771"/>
                    <a:pt x="296" y="771"/>
                  </a:cubicBezTo>
                  <a:cubicBezTo>
                    <a:pt x="297" y="771"/>
                    <a:pt x="299" y="771"/>
                    <a:pt x="300" y="771"/>
                  </a:cubicBezTo>
                  <a:cubicBezTo>
                    <a:pt x="300" y="771"/>
                    <a:pt x="300" y="771"/>
                    <a:pt x="300" y="770"/>
                  </a:cubicBezTo>
                  <a:cubicBezTo>
                    <a:pt x="301" y="770"/>
                    <a:pt x="302" y="770"/>
                    <a:pt x="303" y="770"/>
                  </a:cubicBezTo>
                  <a:cubicBezTo>
                    <a:pt x="307" y="769"/>
                    <a:pt x="310" y="769"/>
                    <a:pt x="314" y="769"/>
                  </a:cubicBezTo>
                  <a:cubicBezTo>
                    <a:pt x="315" y="769"/>
                    <a:pt x="316" y="769"/>
                    <a:pt x="317" y="769"/>
                  </a:cubicBezTo>
                  <a:cubicBezTo>
                    <a:pt x="318" y="769"/>
                    <a:pt x="320" y="769"/>
                    <a:pt x="321" y="769"/>
                  </a:cubicBezTo>
                  <a:cubicBezTo>
                    <a:pt x="374" y="773"/>
                    <a:pt x="374" y="773"/>
                    <a:pt x="374" y="773"/>
                  </a:cubicBezTo>
                  <a:cubicBezTo>
                    <a:pt x="436" y="777"/>
                    <a:pt x="436" y="777"/>
                    <a:pt x="436" y="777"/>
                  </a:cubicBezTo>
                  <a:cubicBezTo>
                    <a:pt x="437" y="777"/>
                    <a:pt x="437" y="777"/>
                    <a:pt x="437" y="777"/>
                  </a:cubicBezTo>
                  <a:cubicBezTo>
                    <a:pt x="440" y="777"/>
                    <a:pt x="443" y="778"/>
                    <a:pt x="446" y="778"/>
                  </a:cubicBezTo>
                  <a:cubicBezTo>
                    <a:pt x="448" y="778"/>
                    <a:pt x="449" y="778"/>
                    <a:pt x="450" y="778"/>
                  </a:cubicBezTo>
                  <a:cubicBezTo>
                    <a:pt x="453" y="778"/>
                    <a:pt x="454" y="778"/>
                    <a:pt x="457" y="778"/>
                  </a:cubicBezTo>
                  <a:cubicBezTo>
                    <a:pt x="458" y="778"/>
                    <a:pt x="460" y="778"/>
                    <a:pt x="461" y="778"/>
                  </a:cubicBezTo>
                  <a:cubicBezTo>
                    <a:pt x="463" y="778"/>
                    <a:pt x="465" y="778"/>
                    <a:pt x="467" y="778"/>
                  </a:cubicBezTo>
                  <a:cubicBezTo>
                    <a:pt x="469" y="778"/>
                    <a:pt x="470" y="778"/>
                    <a:pt x="472" y="778"/>
                  </a:cubicBezTo>
                  <a:cubicBezTo>
                    <a:pt x="474" y="778"/>
                    <a:pt x="476" y="778"/>
                    <a:pt x="478" y="778"/>
                  </a:cubicBezTo>
                  <a:cubicBezTo>
                    <a:pt x="479" y="778"/>
                    <a:pt x="479" y="778"/>
                    <a:pt x="479" y="778"/>
                  </a:cubicBezTo>
                  <a:cubicBezTo>
                    <a:pt x="482" y="778"/>
                    <a:pt x="486" y="778"/>
                    <a:pt x="490" y="778"/>
                  </a:cubicBezTo>
                  <a:cubicBezTo>
                    <a:pt x="490" y="778"/>
                    <a:pt x="491" y="778"/>
                    <a:pt x="491" y="778"/>
                  </a:cubicBezTo>
                  <a:cubicBezTo>
                    <a:pt x="494" y="778"/>
                    <a:pt x="497" y="778"/>
                    <a:pt x="499" y="778"/>
                  </a:cubicBezTo>
                  <a:cubicBezTo>
                    <a:pt x="500" y="778"/>
                    <a:pt x="501" y="778"/>
                    <a:pt x="501" y="778"/>
                  </a:cubicBezTo>
                  <a:cubicBezTo>
                    <a:pt x="517" y="776"/>
                    <a:pt x="531" y="775"/>
                    <a:pt x="547" y="773"/>
                  </a:cubicBezTo>
                  <a:cubicBezTo>
                    <a:pt x="547" y="773"/>
                    <a:pt x="547" y="773"/>
                    <a:pt x="548" y="773"/>
                  </a:cubicBezTo>
                  <a:cubicBezTo>
                    <a:pt x="551" y="772"/>
                    <a:pt x="553" y="771"/>
                    <a:pt x="556" y="771"/>
                  </a:cubicBezTo>
                  <a:cubicBezTo>
                    <a:pt x="557" y="771"/>
                    <a:pt x="557" y="771"/>
                    <a:pt x="558" y="771"/>
                  </a:cubicBezTo>
                  <a:cubicBezTo>
                    <a:pt x="566" y="769"/>
                    <a:pt x="573" y="768"/>
                    <a:pt x="581" y="766"/>
                  </a:cubicBezTo>
                  <a:cubicBezTo>
                    <a:pt x="583" y="766"/>
                    <a:pt x="584" y="765"/>
                    <a:pt x="585" y="765"/>
                  </a:cubicBezTo>
                  <a:cubicBezTo>
                    <a:pt x="587" y="765"/>
                    <a:pt x="589" y="764"/>
                    <a:pt x="590" y="764"/>
                  </a:cubicBezTo>
                  <a:cubicBezTo>
                    <a:pt x="593" y="763"/>
                    <a:pt x="594" y="763"/>
                    <a:pt x="596" y="763"/>
                  </a:cubicBezTo>
                  <a:cubicBezTo>
                    <a:pt x="597" y="762"/>
                    <a:pt x="599" y="762"/>
                    <a:pt x="601" y="762"/>
                  </a:cubicBezTo>
                  <a:cubicBezTo>
                    <a:pt x="603" y="761"/>
                    <a:pt x="605" y="760"/>
                    <a:pt x="607" y="759"/>
                  </a:cubicBezTo>
                  <a:cubicBezTo>
                    <a:pt x="608" y="759"/>
                    <a:pt x="610" y="759"/>
                    <a:pt x="611" y="759"/>
                  </a:cubicBezTo>
                  <a:cubicBezTo>
                    <a:pt x="615" y="758"/>
                    <a:pt x="618" y="757"/>
                    <a:pt x="621" y="755"/>
                  </a:cubicBezTo>
                  <a:cubicBezTo>
                    <a:pt x="660" y="743"/>
                    <a:pt x="697" y="726"/>
                    <a:pt x="731" y="704"/>
                  </a:cubicBezTo>
                  <a:cubicBezTo>
                    <a:pt x="733" y="702"/>
                    <a:pt x="735" y="701"/>
                    <a:pt x="737" y="699"/>
                  </a:cubicBezTo>
                  <a:cubicBezTo>
                    <a:pt x="740" y="698"/>
                    <a:pt x="742" y="696"/>
                    <a:pt x="744" y="694"/>
                  </a:cubicBezTo>
                  <a:cubicBezTo>
                    <a:pt x="774" y="673"/>
                    <a:pt x="802" y="648"/>
                    <a:pt x="826" y="620"/>
                  </a:cubicBezTo>
                  <a:cubicBezTo>
                    <a:pt x="850" y="590"/>
                    <a:pt x="850" y="590"/>
                    <a:pt x="850" y="590"/>
                  </a:cubicBezTo>
                  <a:cubicBezTo>
                    <a:pt x="873" y="563"/>
                    <a:pt x="871" y="524"/>
                    <a:pt x="844" y="500"/>
                  </a:cubicBezTo>
                  <a:close/>
                </a:path>
              </a:pathLst>
            </a:custGeom>
            <a:solidFill>
              <a:srgbClr val="00449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cxnSp>
        <p:nvCxnSpPr>
          <p:cNvPr id="30" name="Straight Connector 29">
            <a:extLst>
              <a:ext uri="{FF2B5EF4-FFF2-40B4-BE49-F238E27FC236}">
                <a16:creationId xmlns:a16="http://schemas.microsoft.com/office/drawing/2014/main" id="{73759C59-7810-0B6B-3658-E96500A5A78D}"/>
              </a:ext>
            </a:extLst>
          </p:cNvPr>
          <p:cNvCxnSpPr/>
          <p:nvPr/>
        </p:nvCxnSpPr>
        <p:spPr>
          <a:xfrm>
            <a:off x="4473089" y="1938277"/>
            <a:ext cx="3068053" cy="0"/>
          </a:xfrm>
          <a:prstGeom prst="line">
            <a:avLst/>
          </a:prstGeom>
          <a:ln w="19050">
            <a:solidFill>
              <a:srgbClr val="FFED00"/>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6" name="ee4pContent1">
            <a:extLst>
              <a:ext uri="{FF2B5EF4-FFF2-40B4-BE49-F238E27FC236}">
                <a16:creationId xmlns:a16="http://schemas.microsoft.com/office/drawing/2014/main" id="{25357028-A4E1-06D5-343E-F263D130AD63}"/>
              </a:ext>
            </a:extLst>
          </p:cNvPr>
          <p:cNvSpPr txBox="1"/>
          <p:nvPr/>
        </p:nvSpPr>
        <p:spPr>
          <a:xfrm>
            <a:off x="4446818" y="4724921"/>
            <a:ext cx="3183208" cy="154657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E3E1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Clr>
                <a:srgbClr val="21BF61"/>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21BF61"/>
              </a:buClr>
              <a:buSzPct val="100000"/>
              <a:buFont typeface="Trebuchet MS" panose="020B0603020202020204" pitchFamily="34" charset="0"/>
              <a:buChar char="​"/>
              <a:defRPr sz="2400">
                <a:solidFill>
                  <a:srgbClr val="000000"/>
                </a:solidFill>
              </a:defRPr>
            </a:lvl4pPr>
            <a:lvl5pPr marL="0" lvl="4">
              <a:buClr>
                <a:srgbClr val="21BF61"/>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21BF61"/>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defRPr>
            </a:lvl8pPr>
            <a:lvl9pPr marL="0" lvl="8">
              <a:buClr>
                <a:srgbClr val="000000"/>
              </a:buClr>
              <a:buSzPct val="100000"/>
              <a:buFont typeface="Trebuchet MS" panose="020B0603020202020204" pitchFamily="34" charset="0"/>
              <a:buChar char="​"/>
              <a:defRPr sz="4400">
                <a:solidFill>
                  <a:srgbClr val="000000"/>
                </a:solidFill>
              </a:defRPr>
            </a:lvl9pPr>
          </a:lstStyle>
          <a:p>
            <a:pPr marL="0" marR="0" lvl="1" indent="0" algn="l" defTabSz="457200" rtl="0" eaLnBrk="1" fontAlgn="auto" latinLnBrk="0" hangingPunct="1">
              <a:lnSpc>
                <a:spcPct val="100000"/>
              </a:lnSpc>
              <a:spcBef>
                <a:spcPts val="0"/>
              </a:spcBef>
              <a:spcAft>
                <a:spcPts val="0"/>
              </a:spcAft>
              <a:buClr>
                <a:srgbClr val="0E2841"/>
              </a:buClr>
              <a:buSzTx/>
              <a:buFont typeface="Trebuchet MS" panose="020B0603020202020204" pitchFamily="34" charset="0"/>
              <a:buNone/>
              <a:tabLst/>
              <a:defRPr/>
            </a:pPr>
            <a:r>
              <a:rPr kumimoji="0" lang="en-GB" sz="1400" b="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Support fellows through dedicated mentors and enabling structure</a:t>
            </a:r>
          </a:p>
          <a:p>
            <a:pPr marL="215900" marR="0" lvl="1" indent="-215900" algn="l" defTabSz="457200" rtl="0" eaLnBrk="1" fontAlgn="auto" latinLnBrk="0" hangingPunct="1">
              <a:lnSpc>
                <a:spcPct val="100000"/>
              </a:lnSpc>
              <a:spcBef>
                <a:spcPts val="0"/>
              </a:spcBef>
              <a:spcAft>
                <a:spcPts val="300"/>
              </a:spcAft>
              <a:buClr>
                <a:srgbClr val="0E2841"/>
              </a:buClr>
              <a:buSzTx/>
              <a:buFont typeface="Trebuchet MS"/>
              <a:buChar char="•"/>
              <a:tabLst/>
              <a:defRPr/>
            </a:pPr>
            <a:r>
              <a:rPr kumimoji="0" lang="en-GB" sz="14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One mentor for each fellow to support learning experience</a:t>
            </a:r>
          </a:p>
          <a:p>
            <a:pPr marL="215900" marR="0" lvl="1" indent="-215900" algn="l" defTabSz="457200" rtl="0" eaLnBrk="1" fontAlgn="auto" latinLnBrk="0" hangingPunct="1">
              <a:lnSpc>
                <a:spcPct val="100000"/>
              </a:lnSpc>
              <a:spcBef>
                <a:spcPts val="0"/>
              </a:spcBef>
              <a:spcAft>
                <a:spcPts val="300"/>
              </a:spcAft>
              <a:buClr>
                <a:srgbClr val="0E2841"/>
              </a:buClr>
              <a:buSzTx/>
              <a:buFont typeface="Trebuchet MS"/>
              <a:buChar char="•"/>
              <a:tabLst/>
              <a:defRPr/>
            </a:pPr>
            <a:r>
              <a:rPr kumimoji="0" lang="en-GB" sz="1400" b="0" i="0" u="none" strike="noStrike" kern="1200" cap="none" spc="0" normalizeH="0" baseline="0" noProof="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Support structure provided to both fellows and mentors, e.g., quarterly mentor forums</a:t>
            </a:r>
          </a:p>
        </p:txBody>
      </p:sp>
      <p:sp>
        <p:nvSpPr>
          <p:cNvPr id="16" name="TextBox 15">
            <a:extLst>
              <a:ext uri="{FF2B5EF4-FFF2-40B4-BE49-F238E27FC236}">
                <a16:creationId xmlns:a16="http://schemas.microsoft.com/office/drawing/2014/main" id="{E0D3A982-17C4-DF19-90E2-F442DC530121}"/>
              </a:ext>
            </a:extLst>
          </p:cNvPr>
          <p:cNvSpPr txBox="1"/>
          <p:nvPr/>
        </p:nvSpPr>
        <p:spPr>
          <a:xfrm>
            <a:off x="4528098" y="3978226"/>
            <a:ext cx="1813817" cy="565146"/>
          </a:xfrm>
          <a:prstGeom prst="rect">
            <a:avLst/>
          </a:prstGeom>
          <a:noFill/>
          <a:effectLst/>
        </p:spPr>
        <p:txBody>
          <a:bodyPr wrap="none" lIns="540000" tIns="36000" rIns="72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Ongoing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mentoring</a:t>
            </a:r>
          </a:p>
        </p:txBody>
      </p:sp>
      <p:grpSp>
        <p:nvGrpSpPr>
          <p:cNvPr id="32" name="bcgBugs_Flip chart ">
            <a:extLst>
              <a:ext uri="{FF2B5EF4-FFF2-40B4-BE49-F238E27FC236}">
                <a16:creationId xmlns:a16="http://schemas.microsoft.com/office/drawing/2014/main" id="{027DCC3A-DF58-E945-B72B-5D455083689B}"/>
              </a:ext>
            </a:extLst>
          </p:cNvPr>
          <p:cNvGrpSpPr>
            <a:grpSpLocks noChangeAspect="1"/>
          </p:cNvGrpSpPr>
          <p:nvPr/>
        </p:nvGrpSpPr>
        <p:grpSpPr>
          <a:xfrm>
            <a:off x="4590717" y="4107799"/>
            <a:ext cx="306000" cy="306000"/>
            <a:chOff x="5867400" y="3200400"/>
            <a:chExt cx="457200" cy="457200"/>
          </a:xfrm>
        </p:grpSpPr>
        <p:sp>
          <p:nvSpPr>
            <p:cNvPr id="33" name="AutoShape 13">
              <a:extLst>
                <a:ext uri="{FF2B5EF4-FFF2-40B4-BE49-F238E27FC236}">
                  <a16:creationId xmlns:a16="http://schemas.microsoft.com/office/drawing/2014/main" id="{113B4C4F-C974-D325-CD52-137B96E336FE}"/>
                </a:ext>
              </a:extLst>
            </p:cNvPr>
            <p:cNvSpPr>
              <a:spLocks noChangeAspect="1" noChangeArrowheads="1" noTextEdit="1"/>
            </p:cNvSpPr>
            <p:nvPr/>
          </p:nvSpPr>
          <p:spPr bwMode="auto">
            <a:xfrm>
              <a:off x="58674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Freeform 33">
              <a:extLst>
                <a:ext uri="{FF2B5EF4-FFF2-40B4-BE49-F238E27FC236}">
                  <a16:creationId xmlns:a16="http://schemas.microsoft.com/office/drawing/2014/main" id="{D0A33A77-AF25-63CD-1773-2C64F3913605}"/>
                </a:ext>
              </a:extLst>
            </p:cNvPr>
            <p:cNvSpPr>
              <a:spLocks/>
            </p:cNvSpPr>
            <p:nvPr/>
          </p:nvSpPr>
          <p:spPr bwMode="auto">
            <a:xfrm>
              <a:off x="5949949" y="3227387"/>
              <a:ext cx="292100" cy="403920"/>
            </a:xfrm>
            <a:custGeom>
              <a:avLst/>
              <a:gdLst>
                <a:gd name="connsiteX0" fmla="*/ 128443 w 292100"/>
                <a:gd name="connsiteY0" fmla="*/ 287337 h 403920"/>
                <a:gd name="connsiteX1" fmla="*/ 166832 w 292100"/>
                <a:gd name="connsiteY1" fmla="*/ 287337 h 403920"/>
                <a:gd name="connsiteX2" fmla="*/ 235840 w 292100"/>
                <a:gd name="connsiteY2" fmla="*/ 389210 h 403920"/>
                <a:gd name="connsiteX3" fmla="*/ 234012 w 292100"/>
                <a:gd name="connsiteY3" fmla="*/ 399764 h 403920"/>
                <a:gd name="connsiteX4" fmla="*/ 229442 w 292100"/>
                <a:gd name="connsiteY4" fmla="*/ 402518 h 403920"/>
                <a:gd name="connsiteX5" fmla="*/ 219388 w 292100"/>
                <a:gd name="connsiteY5" fmla="*/ 400682 h 403920"/>
                <a:gd name="connsiteX6" fmla="*/ 157692 w 292100"/>
                <a:gd name="connsiteY6" fmla="*/ 309823 h 403920"/>
                <a:gd name="connsiteX7" fmla="*/ 157692 w 292100"/>
                <a:gd name="connsiteY7" fmla="*/ 396552 h 403920"/>
                <a:gd name="connsiteX8" fmla="*/ 150380 w 292100"/>
                <a:gd name="connsiteY8" fmla="*/ 403894 h 403920"/>
                <a:gd name="connsiteX9" fmla="*/ 144896 w 292100"/>
                <a:gd name="connsiteY9" fmla="*/ 403894 h 403920"/>
                <a:gd name="connsiteX10" fmla="*/ 137584 w 292100"/>
                <a:gd name="connsiteY10" fmla="*/ 396552 h 403920"/>
                <a:gd name="connsiteX11" fmla="*/ 137584 w 292100"/>
                <a:gd name="connsiteY11" fmla="*/ 309823 h 403920"/>
                <a:gd name="connsiteX12" fmla="*/ 75888 w 292100"/>
                <a:gd name="connsiteY12" fmla="*/ 400682 h 403920"/>
                <a:gd name="connsiteX13" fmla="*/ 65833 w 292100"/>
                <a:gd name="connsiteY13" fmla="*/ 402518 h 403920"/>
                <a:gd name="connsiteX14" fmla="*/ 61263 w 292100"/>
                <a:gd name="connsiteY14" fmla="*/ 399764 h 403920"/>
                <a:gd name="connsiteX15" fmla="*/ 59435 w 292100"/>
                <a:gd name="connsiteY15" fmla="*/ 389210 h 403920"/>
                <a:gd name="connsiteX16" fmla="*/ 128443 w 292100"/>
                <a:gd name="connsiteY16" fmla="*/ 287337 h 403920"/>
                <a:gd name="connsiteX17" fmla="*/ 62820 w 292100"/>
                <a:gd name="connsiteY17" fmla="*/ 130175 h 403920"/>
                <a:gd name="connsiteX18" fmla="*/ 55563 w 292100"/>
                <a:gd name="connsiteY18" fmla="*/ 138353 h 403920"/>
                <a:gd name="connsiteX19" fmla="*/ 62820 w 292100"/>
                <a:gd name="connsiteY19" fmla="*/ 146050 h 403920"/>
                <a:gd name="connsiteX20" fmla="*/ 156256 w 292100"/>
                <a:gd name="connsiteY20" fmla="*/ 146050 h 403920"/>
                <a:gd name="connsiteX21" fmla="*/ 163513 w 292100"/>
                <a:gd name="connsiteY21" fmla="*/ 138353 h 403920"/>
                <a:gd name="connsiteX22" fmla="*/ 156256 w 292100"/>
                <a:gd name="connsiteY22" fmla="*/ 130175 h 403920"/>
                <a:gd name="connsiteX23" fmla="*/ 62820 w 292100"/>
                <a:gd name="connsiteY23" fmla="*/ 130175 h 403920"/>
                <a:gd name="connsiteX24" fmla="*/ 62902 w 292100"/>
                <a:gd name="connsiteY24" fmla="*/ 93662 h 403920"/>
                <a:gd name="connsiteX25" fmla="*/ 55563 w 292100"/>
                <a:gd name="connsiteY25" fmla="*/ 101840 h 403920"/>
                <a:gd name="connsiteX26" fmla="*/ 62902 w 292100"/>
                <a:gd name="connsiteY26" fmla="*/ 109537 h 403920"/>
                <a:gd name="connsiteX27" fmla="*/ 230787 w 292100"/>
                <a:gd name="connsiteY27" fmla="*/ 109537 h 403920"/>
                <a:gd name="connsiteX28" fmla="*/ 238126 w 292100"/>
                <a:gd name="connsiteY28" fmla="*/ 101840 h 403920"/>
                <a:gd name="connsiteX29" fmla="*/ 230787 w 292100"/>
                <a:gd name="connsiteY29" fmla="*/ 93662 h 403920"/>
                <a:gd name="connsiteX30" fmla="*/ 62902 w 292100"/>
                <a:gd name="connsiteY30" fmla="*/ 93662 h 403920"/>
                <a:gd name="connsiteX31" fmla="*/ 62902 w 292100"/>
                <a:gd name="connsiteY31" fmla="*/ 58737 h 403920"/>
                <a:gd name="connsiteX32" fmla="*/ 55563 w 292100"/>
                <a:gd name="connsiteY32" fmla="*/ 65635 h 403920"/>
                <a:gd name="connsiteX33" fmla="*/ 62902 w 292100"/>
                <a:gd name="connsiteY33" fmla="*/ 73025 h 403920"/>
                <a:gd name="connsiteX34" fmla="*/ 230787 w 292100"/>
                <a:gd name="connsiteY34" fmla="*/ 73025 h 403920"/>
                <a:gd name="connsiteX35" fmla="*/ 238126 w 292100"/>
                <a:gd name="connsiteY35" fmla="*/ 65635 h 403920"/>
                <a:gd name="connsiteX36" fmla="*/ 230787 w 292100"/>
                <a:gd name="connsiteY36" fmla="*/ 58737 h 403920"/>
                <a:gd name="connsiteX37" fmla="*/ 62902 w 292100"/>
                <a:gd name="connsiteY37" fmla="*/ 58737 h 403920"/>
                <a:gd name="connsiteX38" fmla="*/ 10041 w 292100"/>
                <a:gd name="connsiteY38" fmla="*/ 0 h 403920"/>
                <a:gd name="connsiteX39" fmla="*/ 282059 w 292100"/>
                <a:gd name="connsiteY39" fmla="*/ 0 h 403920"/>
                <a:gd name="connsiteX40" fmla="*/ 292100 w 292100"/>
                <a:gd name="connsiteY40" fmla="*/ 10082 h 403920"/>
                <a:gd name="connsiteX41" fmla="*/ 282059 w 292100"/>
                <a:gd name="connsiteY41" fmla="*/ 20163 h 403920"/>
                <a:gd name="connsiteX42" fmla="*/ 276126 w 292100"/>
                <a:gd name="connsiteY42" fmla="*/ 20163 h 403920"/>
                <a:gd name="connsiteX43" fmla="*/ 276126 w 292100"/>
                <a:gd name="connsiteY43" fmla="*/ 256619 h 403920"/>
                <a:gd name="connsiteX44" fmla="*/ 266085 w 292100"/>
                <a:gd name="connsiteY44" fmla="*/ 266700 h 403920"/>
                <a:gd name="connsiteX45" fmla="*/ 26015 w 292100"/>
                <a:gd name="connsiteY45" fmla="*/ 266700 h 403920"/>
                <a:gd name="connsiteX46" fmla="*/ 15974 w 292100"/>
                <a:gd name="connsiteY46" fmla="*/ 256619 h 403920"/>
                <a:gd name="connsiteX47" fmla="*/ 15974 w 292100"/>
                <a:gd name="connsiteY47" fmla="*/ 20163 h 403920"/>
                <a:gd name="connsiteX48" fmla="*/ 10041 w 292100"/>
                <a:gd name="connsiteY48" fmla="*/ 20163 h 403920"/>
                <a:gd name="connsiteX49" fmla="*/ 0 w 292100"/>
                <a:gd name="connsiteY49" fmla="*/ 10082 h 403920"/>
                <a:gd name="connsiteX50" fmla="*/ 10041 w 292100"/>
                <a:gd name="connsiteY50" fmla="*/ 0 h 40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92100" h="403920">
                  <a:moveTo>
                    <a:pt x="128443" y="287337"/>
                  </a:moveTo>
                  <a:cubicBezTo>
                    <a:pt x="128443" y="287337"/>
                    <a:pt x="128443" y="287337"/>
                    <a:pt x="166832" y="287337"/>
                  </a:cubicBezTo>
                  <a:lnTo>
                    <a:pt x="235840" y="389210"/>
                  </a:lnTo>
                  <a:cubicBezTo>
                    <a:pt x="238125" y="392881"/>
                    <a:pt x="237211" y="397470"/>
                    <a:pt x="234012" y="399764"/>
                  </a:cubicBezTo>
                  <a:cubicBezTo>
                    <a:pt x="234012" y="399764"/>
                    <a:pt x="234012" y="399764"/>
                    <a:pt x="229442" y="402518"/>
                  </a:cubicBezTo>
                  <a:cubicBezTo>
                    <a:pt x="226243" y="404812"/>
                    <a:pt x="221673" y="404353"/>
                    <a:pt x="219388" y="400682"/>
                  </a:cubicBezTo>
                  <a:cubicBezTo>
                    <a:pt x="219388" y="400682"/>
                    <a:pt x="219388" y="400682"/>
                    <a:pt x="157692" y="309823"/>
                  </a:cubicBezTo>
                  <a:cubicBezTo>
                    <a:pt x="157692" y="309823"/>
                    <a:pt x="157692" y="309823"/>
                    <a:pt x="157692" y="396552"/>
                  </a:cubicBezTo>
                  <a:cubicBezTo>
                    <a:pt x="157692" y="400682"/>
                    <a:pt x="154493" y="403894"/>
                    <a:pt x="150380" y="403894"/>
                  </a:cubicBezTo>
                  <a:cubicBezTo>
                    <a:pt x="150380" y="403894"/>
                    <a:pt x="150380" y="403894"/>
                    <a:pt x="144896" y="403894"/>
                  </a:cubicBezTo>
                  <a:cubicBezTo>
                    <a:pt x="140783" y="403894"/>
                    <a:pt x="137584" y="400682"/>
                    <a:pt x="137584" y="396552"/>
                  </a:cubicBezTo>
                  <a:cubicBezTo>
                    <a:pt x="137584" y="396552"/>
                    <a:pt x="137584" y="396552"/>
                    <a:pt x="137584" y="309823"/>
                  </a:cubicBezTo>
                  <a:cubicBezTo>
                    <a:pt x="137584" y="309823"/>
                    <a:pt x="137584" y="309823"/>
                    <a:pt x="75888" y="400682"/>
                  </a:cubicBezTo>
                  <a:cubicBezTo>
                    <a:pt x="73603" y="404353"/>
                    <a:pt x="69032" y="404812"/>
                    <a:pt x="65833" y="402518"/>
                  </a:cubicBezTo>
                  <a:cubicBezTo>
                    <a:pt x="65833" y="402518"/>
                    <a:pt x="65833" y="402518"/>
                    <a:pt x="61263" y="399764"/>
                  </a:cubicBezTo>
                  <a:cubicBezTo>
                    <a:pt x="58064" y="397470"/>
                    <a:pt x="57150" y="392881"/>
                    <a:pt x="59435" y="389210"/>
                  </a:cubicBezTo>
                  <a:cubicBezTo>
                    <a:pt x="59435" y="389210"/>
                    <a:pt x="59435" y="389210"/>
                    <a:pt x="128443" y="287337"/>
                  </a:cubicBezTo>
                  <a:close/>
                  <a:moveTo>
                    <a:pt x="62820" y="130175"/>
                  </a:moveTo>
                  <a:cubicBezTo>
                    <a:pt x="58738" y="130175"/>
                    <a:pt x="55563" y="133543"/>
                    <a:pt x="55563" y="138353"/>
                  </a:cubicBezTo>
                  <a:cubicBezTo>
                    <a:pt x="55563" y="142683"/>
                    <a:pt x="58738" y="146050"/>
                    <a:pt x="62820" y="146050"/>
                  </a:cubicBezTo>
                  <a:cubicBezTo>
                    <a:pt x="137660" y="146050"/>
                    <a:pt x="153535" y="146050"/>
                    <a:pt x="156256" y="146050"/>
                  </a:cubicBezTo>
                  <a:cubicBezTo>
                    <a:pt x="160338" y="146050"/>
                    <a:pt x="163513" y="142683"/>
                    <a:pt x="163513" y="138353"/>
                  </a:cubicBezTo>
                  <a:cubicBezTo>
                    <a:pt x="163513" y="133543"/>
                    <a:pt x="160338" y="130175"/>
                    <a:pt x="156256" y="130175"/>
                  </a:cubicBezTo>
                  <a:cubicBezTo>
                    <a:pt x="81417" y="130175"/>
                    <a:pt x="65542" y="130175"/>
                    <a:pt x="62820" y="130175"/>
                  </a:cubicBezTo>
                  <a:close/>
                  <a:moveTo>
                    <a:pt x="62902" y="93662"/>
                  </a:moveTo>
                  <a:cubicBezTo>
                    <a:pt x="58774" y="93662"/>
                    <a:pt x="55563" y="97511"/>
                    <a:pt x="55563" y="101840"/>
                  </a:cubicBezTo>
                  <a:cubicBezTo>
                    <a:pt x="55563" y="106170"/>
                    <a:pt x="58774" y="109537"/>
                    <a:pt x="62902" y="109537"/>
                  </a:cubicBezTo>
                  <a:cubicBezTo>
                    <a:pt x="209228" y="109537"/>
                    <a:pt x="228494" y="109537"/>
                    <a:pt x="230787" y="109537"/>
                  </a:cubicBezTo>
                  <a:cubicBezTo>
                    <a:pt x="234915" y="109537"/>
                    <a:pt x="238126" y="106170"/>
                    <a:pt x="238126" y="101840"/>
                  </a:cubicBezTo>
                  <a:cubicBezTo>
                    <a:pt x="238126" y="97511"/>
                    <a:pt x="234915" y="93662"/>
                    <a:pt x="230787" y="93662"/>
                  </a:cubicBezTo>
                  <a:cubicBezTo>
                    <a:pt x="84461" y="93662"/>
                    <a:pt x="65196" y="93662"/>
                    <a:pt x="62902" y="93662"/>
                  </a:cubicBezTo>
                  <a:close/>
                  <a:moveTo>
                    <a:pt x="62902" y="58737"/>
                  </a:moveTo>
                  <a:cubicBezTo>
                    <a:pt x="58774" y="58737"/>
                    <a:pt x="55563" y="61693"/>
                    <a:pt x="55563" y="65635"/>
                  </a:cubicBezTo>
                  <a:cubicBezTo>
                    <a:pt x="55563" y="70069"/>
                    <a:pt x="58774" y="73025"/>
                    <a:pt x="62902" y="73025"/>
                  </a:cubicBezTo>
                  <a:cubicBezTo>
                    <a:pt x="209228" y="73025"/>
                    <a:pt x="228494" y="73025"/>
                    <a:pt x="230787" y="73025"/>
                  </a:cubicBezTo>
                  <a:cubicBezTo>
                    <a:pt x="234915" y="73025"/>
                    <a:pt x="238126" y="70069"/>
                    <a:pt x="238126" y="65635"/>
                  </a:cubicBezTo>
                  <a:cubicBezTo>
                    <a:pt x="238126" y="61693"/>
                    <a:pt x="234915" y="58737"/>
                    <a:pt x="230787" y="58737"/>
                  </a:cubicBezTo>
                  <a:cubicBezTo>
                    <a:pt x="84461" y="58737"/>
                    <a:pt x="65196" y="58737"/>
                    <a:pt x="62902" y="58737"/>
                  </a:cubicBezTo>
                  <a:close/>
                  <a:moveTo>
                    <a:pt x="10041" y="0"/>
                  </a:moveTo>
                  <a:cubicBezTo>
                    <a:pt x="10041" y="0"/>
                    <a:pt x="10041" y="0"/>
                    <a:pt x="282059" y="0"/>
                  </a:cubicBezTo>
                  <a:cubicBezTo>
                    <a:pt x="287536" y="0"/>
                    <a:pt x="292100" y="4583"/>
                    <a:pt x="292100" y="10082"/>
                  </a:cubicBezTo>
                  <a:cubicBezTo>
                    <a:pt x="292100" y="15581"/>
                    <a:pt x="287536" y="20163"/>
                    <a:pt x="282059" y="20163"/>
                  </a:cubicBezTo>
                  <a:cubicBezTo>
                    <a:pt x="282059" y="20163"/>
                    <a:pt x="282059" y="20163"/>
                    <a:pt x="276126" y="20163"/>
                  </a:cubicBezTo>
                  <a:cubicBezTo>
                    <a:pt x="276126" y="20163"/>
                    <a:pt x="276126" y="20163"/>
                    <a:pt x="276126" y="256619"/>
                  </a:cubicBezTo>
                  <a:cubicBezTo>
                    <a:pt x="276126" y="262576"/>
                    <a:pt x="271562" y="266700"/>
                    <a:pt x="266085" y="266700"/>
                  </a:cubicBezTo>
                  <a:cubicBezTo>
                    <a:pt x="266085" y="266700"/>
                    <a:pt x="266085" y="266700"/>
                    <a:pt x="26015" y="266700"/>
                  </a:cubicBezTo>
                  <a:cubicBezTo>
                    <a:pt x="20539" y="266700"/>
                    <a:pt x="15974" y="262576"/>
                    <a:pt x="15974" y="256619"/>
                  </a:cubicBezTo>
                  <a:cubicBezTo>
                    <a:pt x="15974" y="256619"/>
                    <a:pt x="15974" y="256619"/>
                    <a:pt x="15974" y="20163"/>
                  </a:cubicBezTo>
                  <a:cubicBezTo>
                    <a:pt x="15974" y="20163"/>
                    <a:pt x="15974" y="20163"/>
                    <a:pt x="10041" y="20163"/>
                  </a:cubicBezTo>
                  <a:cubicBezTo>
                    <a:pt x="4564" y="20163"/>
                    <a:pt x="0" y="15581"/>
                    <a:pt x="0" y="10082"/>
                  </a:cubicBezTo>
                  <a:cubicBezTo>
                    <a:pt x="0" y="4583"/>
                    <a:pt x="4564" y="0"/>
                    <a:pt x="10041" y="0"/>
                  </a:cubicBezTo>
                  <a:close/>
                </a:path>
              </a:pathLst>
            </a:custGeom>
            <a:solidFill>
              <a:srgbClr val="004494"/>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cxnSp>
        <p:nvCxnSpPr>
          <p:cNvPr id="39" name="Straight Connector 38">
            <a:extLst>
              <a:ext uri="{FF2B5EF4-FFF2-40B4-BE49-F238E27FC236}">
                <a16:creationId xmlns:a16="http://schemas.microsoft.com/office/drawing/2014/main" id="{B953D314-7BC5-E7DE-138C-1F11D41B57A3}"/>
              </a:ext>
            </a:extLst>
          </p:cNvPr>
          <p:cNvCxnSpPr/>
          <p:nvPr/>
        </p:nvCxnSpPr>
        <p:spPr>
          <a:xfrm>
            <a:off x="4446818" y="4581279"/>
            <a:ext cx="3068053" cy="0"/>
          </a:xfrm>
          <a:prstGeom prst="line">
            <a:avLst/>
          </a:prstGeom>
          <a:ln w="19050">
            <a:solidFill>
              <a:srgbClr val="FFED00"/>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ee4pContent1">
            <a:extLst>
              <a:ext uri="{FF2B5EF4-FFF2-40B4-BE49-F238E27FC236}">
                <a16:creationId xmlns:a16="http://schemas.microsoft.com/office/drawing/2014/main" id="{BFB90281-3F5A-F99C-B56B-C711EF71B827}"/>
              </a:ext>
            </a:extLst>
          </p:cNvPr>
          <p:cNvSpPr txBox="1"/>
          <p:nvPr/>
        </p:nvSpPr>
        <p:spPr>
          <a:xfrm>
            <a:off x="8230577" y="2094620"/>
            <a:ext cx="3183208" cy="1623521"/>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E3E1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Clr>
                <a:srgbClr val="21BF61"/>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21BF61"/>
              </a:buClr>
              <a:buSzPct val="100000"/>
              <a:buFont typeface="Trebuchet MS" panose="020B0603020202020204" pitchFamily="34" charset="0"/>
              <a:buChar char="​"/>
              <a:defRPr sz="2400">
                <a:solidFill>
                  <a:srgbClr val="000000"/>
                </a:solidFill>
              </a:defRPr>
            </a:lvl4pPr>
            <a:lvl5pPr marL="0" lvl="4">
              <a:buClr>
                <a:srgbClr val="21BF61"/>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21BF61"/>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defRPr>
            </a:lvl8pPr>
            <a:lvl9pPr marL="0" lvl="8">
              <a:buClr>
                <a:srgbClr val="000000"/>
              </a:buClr>
              <a:buSzPct val="100000"/>
              <a:buFont typeface="Trebuchet MS" panose="020B0603020202020204" pitchFamily="34" charset="0"/>
              <a:buChar char="​"/>
              <a:defRPr sz="4400">
                <a:solidFill>
                  <a:srgbClr val="000000"/>
                </a:solidFill>
              </a:defRPr>
            </a:lvl9pPr>
          </a:lstStyle>
          <a:p>
            <a:pPr marL="0" marR="0" lvl="1" indent="0" algn="l" defTabSz="457200" rtl="0" eaLnBrk="1" fontAlgn="auto" latinLnBrk="0" hangingPunct="1">
              <a:lnSpc>
                <a:spcPct val="100000"/>
              </a:lnSpc>
              <a:spcBef>
                <a:spcPts val="0"/>
              </a:spcBef>
              <a:spcAft>
                <a:spcPts val="300"/>
              </a:spcAft>
              <a:buClr>
                <a:srgbClr val="0E2841"/>
              </a:buClr>
              <a:buSzTx/>
              <a:buFont typeface="Trebuchet MS" panose="020B0603020202020204" pitchFamily="34" charset="0"/>
              <a:buNone/>
              <a:tabLst/>
              <a:defRPr/>
            </a:pPr>
            <a:r>
              <a:rPr kumimoji="0" lang="en-GB" sz="14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Celebrate first cohort in a closing event with broad audience</a:t>
            </a:r>
          </a:p>
          <a:p>
            <a:pPr marL="215900" marR="0" lvl="1" indent="-215900" algn="l" defTabSz="457200" rtl="0" eaLnBrk="1" fontAlgn="auto" latinLnBrk="0" hangingPunct="1">
              <a:lnSpc>
                <a:spcPct val="100000"/>
              </a:lnSpc>
              <a:spcBef>
                <a:spcPts val="0"/>
              </a:spcBef>
              <a:spcAft>
                <a:spcPts val="600"/>
              </a:spcAft>
              <a:buClr>
                <a:srgbClr val="0E2841"/>
              </a:buClr>
              <a:buSzTx/>
              <a:buFont typeface="Trebuchet MS"/>
              <a:buChar char="•"/>
              <a:tabLst/>
              <a:defRPr/>
            </a:pPr>
            <a:r>
              <a:rPr kumimoji="0" lang="en-GB" sz="14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Reflection on first year of academy, including overview </a:t>
            </a:r>
            <a:br>
              <a:rPr kumimoji="0" lang="en-GB" sz="14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4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on outcomes and learnings</a:t>
            </a:r>
          </a:p>
          <a:p>
            <a:pPr marL="215900" marR="0" lvl="1" indent="-215900" algn="l" defTabSz="457200" rtl="0" eaLnBrk="1" fontAlgn="auto" latinLnBrk="0" hangingPunct="1">
              <a:lnSpc>
                <a:spcPct val="100000"/>
              </a:lnSpc>
              <a:spcBef>
                <a:spcPts val="0"/>
              </a:spcBef>
              <a:spcAft>
                <a:spcPts val="600"/>
              </a:spcAft>
              <a:buClr>
                <a:srgbClr val="0E2841"/>
              </a:buClr>
              <a:buSzTx/>
              <a:buFont typeface="Trebuchet MS"/>
              <a:buChar char="•"/>
              <a:tabLst/>
              <a:defRPr/>
            </a:pPr>
            <a:r>
              <a:rPr kumimoji="0" lang="en-GB" sz="14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Opportunity for networking and policy project presentations</a:t>
            </a:r>
          </a:p>
        </p:txBody>
      </p:sp>
      <p:sp>
        <p:nvSpPr>
          <p:cNvPr id="17" name="TextBox 16">
            <a:extLst>
              <a:ext uri="{FF2B5EF4-FFF2-40B4-BE49-F238E27FC236}">
                <a16:creationId xmlns:a16="http://schemas.microsoft.com/office/drawing/2014/main" id="{F42A5FD3-8FCE-AD58-7518-777DCA75CE8E}"/>
              </a:ext>
            </a:extLst>
          </p:cNvPr>
          <p:cNvSpPr txBox="1"/>
          <p:nvPr/>
        </p:nvSpPr>
        <p:spPr>
          <a:xfrm>
            <a:off x="8311857" y="1348382"/>
            <a:ext cx="1422684" cy="565146"/>
          </a:xfrm>
          <a:prstGeom prst="rect">
            <a:avLst/>
          </a:prstGeom>
          <a:noFill/>
          <a:effectLst/>
        </p:spPr>
        <p:txBody>
          <a:bodyPr wrap="none" lIns="540000" tIns="36000" rIns="72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Annual</a:t>
            </a:r>
            <a:br>
              <a:rPr kumimoji="0" lang="en-GB"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Forum</a:t>
            </a:r>
          </a:p>
        </p:txBody>
      </p:sp>
      <p:grpSp>
        <p:nvGrpSpPr>
          <p:cNvPr id="20" name="bcgBugs_Event Meeting ">
            <a:extLst>
              <a:ext uri="{FF2B5EF4-FFF2-40B4-BE49-F238E27FC236}">
                <a16:creationId xmlns:a16="http://schemas.microsoft.com/office/drawing/2014/main" id="{A0973F51-3E05-8CE4-2BF4-EBC3E93F817D}"/>
              </a:ext>
            </a:extLst>
          </p:cNvPr>
          <p:cNvGrpSpPr>
            <a:grpSpLocks noChangeAspect="1"/>
          </p:cNvGrpSpPr>
          <p:nvPr/>
        </p:nvGrpSpPr>
        <p:grpSpPr bwMode="auto">
          <a:xfrm>
            <a:off x="8372885" y="1477955"/>
            <a:ext cx="306000" cy="306000"/>
            <a:chOff x="2652" y="972"/>
            <a:chExt cx="2376" cy="2376"/>
          </a:xfrm>
        </p:grpSpPr>
        <p:sp>
          <p:nvSpPr>
            <p:cNvPr id="21" name="AutoShape 3">
              <a:extLst>
                <a:ext uri="{FF2B5EF4-FFF2-40B4-BE49-F238E27FC236}">
                  <a16:creationId xmlns:a16="http://schemas.microsoft.com/office/drawing/2014/main" id="{A4C9FB9F-C335-2CDE-EA35-B18C117EEEE5}"/>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5">
              <a:extLst>
                <a:ext uri="{FF2B5EF4-FFF2-40B4-BE49-F238E27FC236}">
                  <a16:creationId xmlns:a16="http://schemas.microsoft.com/office/drawing/2014/main" id="{A8DDA7FD-E5CB-B24A-BFA4-C1B8B2824F1F}"/>
                </a:ext>
              </a:extLst>
            </p:cNvPr>
            <p:cNvSpPr>
              <a:spLocks noEditPoints="1"/>
            </p:cNvSpPr>
            <p:nvPr/>
          </p:nvSpPr>
          <p:spPr bwMode="auto">
            <a:xfrm>
              <a:off x="2795" y="1362"/>
              <a:ext cx="2093" cy="1603"/>
            </a:xfrm>
            <a:custGeom>
              <a:avLst/>
              <a:gdLst>
                <a:gd name="T0" fmla="*/ 61 w 880"/>
                <a:gd name="T1" fmla="*/ 585 h 674"/>
                <a:gd name="T2" fmla="*/ 192 w 880"/>
                <a:gd name="T3" fmla="*/ 584 h 674"/>
                <a:gd name="T4" fmla="*/ 206 w 880"/>
                <a:gd name="T5" fmla="*/ 572 h 674"/>
                <a:gd name="T6" fmla="*/ 404 w 880"/>
                <a:gd name="T7" fmla="*/ 587 h 674"/>
                <a:gd name="T8" fmla="*/ 338 w 880"/>
                <a:gd name="T9" fmla="*/ 537 h 674"/>
                <a:gd name="T10" fmla="*/ 279 w 880"/>
                <a:gd name="T11" fmla="*/ 584 h 674"/>
                <a:gd name="T12" fmla="*/ 601 w 880"/>
                <a:gd name="T13" fmla="*/ 584 h 674"/>
                <a:gd name="T14" fmla="*/ 616 w 880"/>
                <a:gd name="T15" fmla="*/ 572 h 674"/>
                <a:gd name="T16" fmla="*/ 470 w 880"/>
                <a:gd name="T17" fmla="*/ 585 h 674"/>
                <a:gd name="T18" fmla="*/ 601 w 880"/>
                <a:gd name="T19" fmla="*/ 584 h 674"/>
                <a:gd name="T20" fmla="*/ 806 w 880"/>
                <a:gd name="T21" fmla="*/ 584 h 674"/>
                <a:gd name="T22" fmla="*/ 821 w 880"/>
                <a:gd name="T23" fmla="*/ 572 h 674"/>
                <a:gd name="T24" fmla="*/ 675 w 880"/>
                <a:gd name="T25" fmla="*/ 585 h 674"/>
                <a:gd name="T26" fmla="*/ 74 w 880"/>
                <a:gd name="T27" fmla="*/ 413 h 674"/>
                <a:gd name="T28" fmla="*/ 205 w 880"/>
                <a:gd name="T29" fmla="*/ 415 h 674"/>
                <a:gd name="T30" fmla="*/ 59 w 880"/>
                <a:gd name="T31" fmla="*/ 401 h 674"/>
                <a:gd name="T32" fmla="*/ 396 w 880"/>
                <a:gd name="T33" fmla="*/ 413 h 674"/>
                <a:gd name="T34" fmla="*/ 411 w 880"/>
                <a:gd name="T35" fmla="*/ 401 h 674"/>
                <a:gd name="T36" fmla="*/ 265 w 880"/>
                <a:gd name="T37" fmla="*/ 415 h 674"/>
                <a:gd name="T38" fmla="*/ 396 w 880"/>
                <a:gd name="T39" fmla="*/ 413 h 674"/>
                <a:gd name="T40" fmla="*/ 616 w 880"/>
                <a:gd name="T41" fmla="*/ 401 h 674"/>
                <a:gd name="T42" fmla="*/ 470 w 880"/>
                <a:gd name="T43" fmla="*/ 415 h 674"/>
                <a:gd name="T44" fmla="*/ 542 w 880"/>
                <a:gd name="T45" fmla="*/ 386 h 674"/>
                <a:gd name="T46" fmla="*/ 747 w 880"/>
                <a:gd name="T47" fmla="*/ 386 h 674"/>
                <a:gd name="T48" fmla="*/ 819 w 880"/>
                <a:gd name="T49" fmla="*/ 415 h 674"/>
                <a:gd name="T50" fmla="*/ 674 w 880"/>
                <a:gd name="T51" fmla="*/ 401 h 674"/>
                <a:gd name="T52" fmla="*/ 803 w 880"/>
                <a:gd name="T53" fmla="*/ 622 h 674"/>
                <a:gd name="T54" fmla="*/ 737 w 880"/>
                <a:gd name="T55" fmla="*/ 672 h 674"/>
                <a:gd name="T56" fmla="*/ 861 w 880"/>
                <a:gd name="T57" fmla="*/ 669 h 674"/>
                <a:gd name="T58" fmla="*/ 803 w 880"/>
                <a:gd name="T59" fmla="*/ 622 h 674"/>
                <a:gd name="T60" fmla="*/ 5 w 880"/>
                <a:gd name="T61" fmla="*/ 670 h 674"/>
                <a:gd name="T62" fmla="*/ 136 w 880"/>
                <a:gd name="T63" fmla="*/ 669 h 674"/>
                <a:gd name="T64" fmla="*/ 150 w 880"/>
                <a:gd name="T65" fmla="*/ 657 h 674"/>
                <a:gd name="T66" fmla="*/ 367 w 880"/>
                <a:gd name="T67" fmla="*/ 657 h 674"/>
                <a:gd name="T68" fmla="*/ 381 w 880"/>
                <a:gd name="T69" fmla="*/ 669 h 674"/>
                <a:gd name="T70" fmla="*/ 512 w 880"/>
                <a:gd name="T71" fmla="*/ 670 h 674"/>
                <a:gd name="T72" fmla="*/ 258 w 880"/>
                <a:gd name="T73" fmla="*/ 622 h 674"/>
                <a:gd name="T74" fmla="*/ 200 w 880"/>
                <a:gd name="T75" fmla="*/ 669 h 674"/>
                <a:gd name="T76" fmla="*/ 325 w 880"/>
                <a:gd name="T77" fmla="*/ 672 h 674"/>
                <a:gd name="T78" fmla="*/ 258 w 880"/>
                <a:gd name="T79" fmla="*/ 622 h 674"/>
                <a:gd name="T80" fmla="*/ 549 w 880"/>
                <a:gd name="T81" fmla="*/ 670 h 674"/>
                <a:gd name="T82" fmla="*/ 622 w 880"/>
                <a:gd name="T83" fmla="*/ 642 h 674"/>
                <a:gd name="T84" fmla="*/ 695 w 880"/>
                <a:gd name="T85" fmla="*/ 657 h 674"/>
                <a:gd name="T86" fmla="*/ 731 w 880"/>
                <a:gd name="T87" fmla="*/ 500 h 674"/>
                <a:gd name="T88" fmla="*/ 861 w 880"/>
                <a:gd name="T89" fmla="*/ 498 h 674"/>
                <a:gd name="T90" fmla="*/ 876 w 880"/>
                <a:gd name="T91" fmla="*/ 486 h 674"/>
                <a:gd name="T92" fmla="*/ 5 w 880"/>
                <a:gd name="T93" fmla="*/ 500 h 674"/>
                <a:gd name="T94" fmla="*/ 136 w 880"/>
                <a:gd name="T95" fmla="*/ 498 h 674"/>
                <a:gd name="T96" fmla="*/ 150 w 880"/>
                <a:gd name="T97" fmla="*/ 486 h 674"/>
                <a:gd name="T98" fmla="*/ 5 w 880"/>
                <a:gd name="T99" fmla="*/ 500 h 674"/>
                <a:gd name="T100" fmla="*/ 499 w 880"/>
                <a:gd name="T101" fmla="*/ 498 h 674"/>
                <a:gd name="T102" fmla="*/ 513 w 880"/>
                <a:gd name="T103" fmla="*/ 486 h 674"/>
                <a:gd name="T104" fmla="*/ 368 w 880"/>
                <a:gd name="T105" fmla="*/ 500 h 674"/>
                <a:gd name="T106" fmla="*/ 325 w 880"/>
                <a:gd name="T107" fmla="*/ 502 h 674"/>
                <a:gd name="T108" fmla="*/ 258 w 880"/>
                <a:gd name="T109" fmla="*/ 452 h 674"/>
                <a:gd name="T110" fmla="*/ 200 w 880"/>
                <a:gd name="T111" fmla="*/ 498 h 674"/>
                <a:gd name="T112" fmla="*/ 563 w 880"/>
                <a:gd name="T113" fmla="*/ 498 h 674"/>
                <a:gd name="T114" fmla="*/ 687 w 880"/>
                <a:gd name="T115" fmla="*/ 502 h 674"/>
                <a:gd name="T116" fmla="*/ 622 w 880"/>
                <a:gd name="T117" fmla="*/ 452 h 674"/>
                <a:gd name="T118" fmla="*/ 563 w 880"/>
                <a:gd name="T119" fmla="*/ 498 h 674"/>
                <a:gd name="T120" fmla="*/ 657 w 880"/>
                <a:gd name="T121" fmla="*/ 261 h 674"/>
                <a:gd name="T122" fmla="*/ 233 w 880"/>
                <a:gd name="T123" fmla="*/ 0 h 674"/>
                <a:gd name="T124" fmla="*/ 233 w 880"/>
                <a:gd name="T125" fmla="*/ 270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0" h="674">
                  <a:moveTo>
                    <a:pt x="133" y="537"/>
                  </a:moveTo>
                  <a:cubicBezTo>
                    <a:pt x="104" y="537"/>
                    <a:pt x="78" y="550"/>
                    <a:pt x="59" y="572"/>
                  </a:cubicBezTo>
                  <a:cubicBezTo>
                    <a:pt x="56" y="576"/>
                    <a:pt x="57" y="582"/>
                    <a:pt x="61" y="585"/>
                  </a:cubicBezTo>
                  <a:cubicBezTo>
                    <a:pt x="65" y="588"/>
                    <a:pt x="71" y="588"/>
                    <a:pt x="74" y="584"/>
                  </a:cubicBezTo>
                  <a:cubicBezTo>
                    <a:pt x="89" y="566"/>
                    <a:pt x="110" y="557"/>
                    <a:pt x="133" y="557"/>
                  </a:cubicBezTo>
                  <a:cubicBezTo>
                    <a:pt x="156" y="557"/>
                    <a:pt x="177" y="566"/>
                    <a:pt x="192" y="584"/>
                  </a:cubicBezTo>
                  <a:cubicBezTo>
                    <a:pt x="193" y="586"/>
                    <a:pt x="196" y="587"/>
                    <a:pt x="199" y="587"/>
                  </a:cubicBezTo>
                  <a:cubicBezTo>
                    <a:pt x="201" y="587"/>
                    <a:pt x="203" y="586"/>
                    <a:pt x="205" y="585"/>
                  </a:cubicBezTo>
                  <a:cubicBezTo>
                    <a:pt x="209" y="582"/>
                    <a:pt x="209" y="576"/>
                    <a:pt x="206" y="572"/>
                  </a:cubicBezTo>
                  <a:cubicBezTo>
                    <a:pt x="188" y="550"/>
                    <a:pt x="161" y="537"/>
                    <a:pt x="133" y="537"/>
                  </a:cubicBezTo>
                  <a:close/>
                  <a:moveTo>
                    <a:pt x="396" y="584"/>
                  </a:moveTo>
                  <a:cubicBezTo>
                    <a:pt x="398" y="586"/>
                    <a:pt x="401" y="587"/>
                    <a:pt x="404" y="587"/>
                  </a:cubicBezTo>
                  <a:cubicBezTo>
                    <a:pt x="406" y="587"/>
                    <a:pt x="408" y="586"/>
                    <a:pt x="410" y="585"/>
                  </a:cubicBezTo>
                  <a:cubicBezTo>
                    <a:pt x="414" y="582"/>
                    <a:pt x="414" y="576"/>
                    <a:pt x="411" y="572"/>
                  </a:cubicBezTo>
                  <a:cubicBezTo>
                    <a:pt x="393" y="550"/>
                    <a:pt x="366" y="537"/>
                    <a:pt x="338" y="537"/>
                  </a:cubicBezTo>
                  <a:cubicBezTo>
                    <a:pt x="309" y="537"/>
                    <a:pt x="283" y="550"/>
                    <a:pt x="264" y="572"/>
                  </a:cubicBezTo>
                  <a:cubicBezTo>
                    <a:pt x="261" y="576"/>
                    <a:pt x="262" y="582"/>
                    <a:pt x="265" y="585"/>
                  </a:cubicBezTo>
                  <a:cubicBezTo>
                    <a:pt x="269" y="588"/>
                    <a:pt x="276" y="588"/>
                    <a:pt x="279" y="584"/>
                  </a:cubicBezTo>
                  <a:cubicBezTo>
                    <a:pt x="293" y="566"/>
                    <a:pt x="315" y="557"/>
                    <a:pt x="338" y="557"/>
                  </a:cubicBezTo>
                  <a:cubicBezTo>
                    <a:pt x="360" y="557"/>
                    <a:pt x="381" y="566"/>
                    <a:pt x="396" y="584"/>
                  </a:cubicBezTo>
                  <a:close/>
                  <a:moveTo>
                    <a:pt x="601" y="584"/>
                  </a:moveTo>
                  <a:cubicBezTo>
                    <a:pt x="603" y="586"/>
                    <a:pt x="605" y="587"/>
                    <a:pt x="608" y="587"/>
                  </a:cubicBezTo>
                  <a:cubicBezTo>
                    <a:pt x="611" y="587"/>
                    <a:pt x="613" y="586"/>
                    <a:pt x="615" y="585"/>
                  </a:cubicBezTo>
                  <a:cubicBezTo>
                    <a:pt x="618" y="582"/>
                    <a:pt x="619" y="576"/>
                    <a:pt x="616" y="572"/>
                  </a:cubicBezTo>
                  <a:cubicBezTo>
                    <a:pt x="597" y="550"/>
                    <a:pt x="571" y="537"/>
                    <a:pt x="542" y="537"/>
                  </a:cubicBezTo>
                  <a:cubicBezTo>
                    <a:pt x="514" y="537"/>
                    <a:pt x="487" y="550"/>
                    <a:pt x="469" y="572"/>
                  </a:cubicBezTo>
                  <a:cubicBezTo>
                    <a:pt x="466" y="576"/>
                    <a:pt x="466" y="582"/>
                    <a:pt x="470" y="585"/>
                  </a:cubicBezTo>
                  <a:cubicBezTo>
                    <a:pt x="475" y="588"/>
                    <a:pt x="480" y="588"/>
                    <a:pt x="484" y="584"/>
                  </a:cubicBezTo>
                  <a:cubicBezTo>
                    <a:pt x="499" y="566"/>
                    <a:pt x="520" y="557"/>
                    <a:pt x="542" y="557"/>
                  </a:cubicBezTo>
                  <a:cubicBezTo>
                    <a:pt x="565" y="557"/>
                    <a:pt x="587" y="566"/>
                    <a:pt x="601" y="584"/>
                  </a:cubicBezTo>
                  <a:close/>
                  <a:moveTo>
                    <a:pt x="688" y="584"/>
                  </a:moveTo>
                  <a:cubicBezTo>
                    <a:pt x="703" y="566"/>
                    <a:pt x="724" y="557"/>
                    <a:pt x="747" y="557"/>
                  </a:cubicBezTo>
                  <a:cubicBezTo>
                    <a:pt x="770" y="557"/>
                    <a:pt x="791" y="566"/>
                    <a:pt x="806" y="584"/>
                  </a:cubicBezTo>
                  <a:cubicBezTo>
                    <a:pt x="807" y="586"/>
                    <a:pt x="811" y="587"/>
                    <a:pt x="813" y="587"/>
                  </a:cubicBezTo>
                  <a:cubicBezTo>
                    <a:pt x="815" y="587"/>
                    <a:pt x="818" y="586"/>
                    <a:pt x="819" y="585"/>
                  </a:cubicBezTo>
                  <a:cubicBezTo>
                    <a:pt x="823" y="582"/>
                    <a:pt x="824" y="576"/>
                    <a:pt x="821" y="572"/>
                  </a:cubicBezTo>
                  <a:cubicBezTo>
                    <a:pt x="802" y="550"/>
                    <a:pt x="776" y="537"/>
                    <a:pt x="747" y="537"/>
                  </a:cubicBezTo>
                  <a:cubicBezTo>
                    <a:pt x="719" y="537"/>
                    <a:pt x="692" y="550"/>
                    <a:pt x="674" y="572"/>
                  </a:cubicBezTo>
                  <a:cubicBezTo>
                    <a:pt x="671" y="576"/>
                    <a:pt x="671" y="582"/>
                    <a:pt x="675" y="585"/>
                  </a:cubicBezTo>
                  <a:cubicBezTo>
                    <a:pt x="679" y="588"/>
                    <a:pt x="685" y="588"/>
                    <a:pt x="688" y="584"/>
                  </a:cubicBezTo>
                  <a:close/>
                  <a:moveTo>
                    <a:pt x="67" y="417"/>
                  </a:moveTo>
                  <a:cubicBezTo>
                    <a:pt x="70" y="417"/>
                    <a:pt x="73" y="416"/>
                    <a:pt x="74" y="413"/>
                  </a:cubicBezTo>
                  <a:cubicBezTo>
                    <a:pt x="89" y="396"/>
                    <a:pt x="110" y="386"/>
                    <a:pt x="133" y="386"/>
                  </a:cubicBezTo>
                  <a:cubicBezTo>
                    <a:pt x="156" y="386"/>
                    <a:pt x="177" y="396"/>
                    <a:pt x="192" y="413"/>
                  </a:cubicBezTo>
                  <a:cubicBezTo>
                    <a:pt x="195" y="417"/>
                    <a:pt x="201" y="418"/>
                    <a:pt x="205" y="415"/>
                  </a:cubicBezTo>
                  <a:cubicBezTo>
                    <a:pt x="209" y="411"/>
                    <a:pt x="209" y="405"/>
                    <a:pt x="206" y="401"/>
                  </a:cubicBezTo>
                  <a:cubicBezTo>
                    <a:pt x="188" y="379"/>
                    <a:pt x="161" y="367"/>
                    <a:pt x="133" y="367"/>
                  </a:cubicBezTo>
                  <a:cubicBezTo>
                    <a:pt x="104" y="367"/>
                    <a:pt x="78" y="379"/>
                    <a:pt x="59" y="401"/>
                  </a:cubicBezTo>
                  <a:cubicBezTo>
                    <a:pt x="56" y="405"/>
                    <a:pt x="57" y="411"/>
                    <a:pt x="61" y="415"/>
                  </a:cubicBezTo>
                  <a:cubicBezTo>
                    <a:pt x="62" y="416"/>
                    <a:pt x="65" y="417"/>
                    <a:pt x="67" y="417"/>
                  </a:cubicBezTo>
                  <a:close/>
                  <a:moveTo>
                    <a:pt x="396" y="413"/>
                  </a:moveTo>
                  <a:cubicBezTo>
                    <a:pt x="398" y="416"/>
                    <a:pt x="401" y="417"/>
                    <a:pt x="404" y="417"/>
                  </a:cubicBezTo>
                  <a:cubicBezTo>
                    <a:pt x="406" y="417"/>
                    <a:pt x="408" y="416"/>
                    <a:pt x="410" y="415"/>
                  </a:cubicBezTo>
                  <a:cubicBezTo>
                    <a:pt x="414" y="411"/>
                    <a:pt x="414" y="405"/>
                    <a:pt x="411" y="401"/>
                  </a:cubicBezTo>
                  <a:cubicBezTo>
                    <a:pt x="393" y="379"/>
                    <a:pt x="366" y="367"/>
                    <a:pt x="338" y="367"/>
                  </a:cubicBezTo>
                  <a:cubicBezTo>
                    <a:pt x="309" y="367"/>
                    <a:pt x="283" y="379"/>
                    <a:pt x="264" y="401"/>
                  </a:cubicBezTo>
                  <a:cubicBezTo>
                    <a:pt x="261" y="405"/>
                    <a:pt x="262" y="411"/>
                    <a:pt x="265" y="415"/>
                  </a:cubicBezTo>
                  <a:cubicBezTo>
                    <a:pt x="269" y="418"/>
                    <a:pt x="276" y="417"/>
                    <a:pt x="279" y="413"/>
                  </a:cubicBezTo>
                  <a:cubicBezTo>
                    <a:pt x="293" y="396"/>
                    <a:pt x="315" y="386"/>
                    <a:pt x="338" y="386"/>
                  </a:cubicBezTo>
                  <a:cubicBezTo>
                    <a:pt x="360" y="386"/>
                    <a:pt x="381" y="396"/>
                    <a:pt x="396" y="413"/>
                  </a:cubicBezTo>
                  <a:close/>
                  <a:moveTo>
                    <a:pt x="601" y="413"/>
                  </a:moveTo>
                  <a:cubicBezTo>
                    <a:pt x="604" y="417"/>
                    <a:pt x="611" y="418"/>
                    <a:pt x="615" y="415"/>
                  </a:cubicBezTo>
                  <a:cubicBezTo>
                    <a:pt x="618" y="411"/>
                    <a:pt x="619" y="405"/>
                    <a:pt x="616" y="401"/>
                  </a:cubicBezTo>
                  <a:cubicBezTo>
                    <a:pt x="597" y="379"/>
                    <a:pt x="571" y="367"/>
                    <a:pt x="542" y="367"/>
                  </a:cubicBezTo>
                  <a:cubicBezTo>
                    <a:pt x="514" y="367"/>
                    <a:pt x="487" y="379"/>
                    <a:pt x="469" y="401"/>
                  </a:cubicBezTo>
                  <a:cubicBezTo>
                    <a:pt x="466" y="405"/>
                    <a:pt x="466" y="411"/>
                    <a:pt x="470" y="415"/>
                  </a:cubicBezTo>
                  <a:cubicBezTo>
                    <a:pt x="472" y="416"/>
                    <a:pt x="474" y="417"/>
                    <a:pt x="476" y="417"/>
                  </a:cubicBezTo>
                  <a:cubicBezTo>
                    <a:pt x="479" y="417"/>
                    <a:pt x="482" y="416"/>
                    <a:pt x="484" y="413"/>
                  </a:cubicBezTo>
                  <a:cubicBezTo>
                    <a:pt x="499" y="396"/>
                    <a:pt x="520" y="386"/>
                    <a:pt x="542" y="386"/>
                  </a:cubicBezTo>
                  <a:cubicBezTo>
                    <a:pt x="565" y="386"/>
                    <a:pt x="587" y="396"/>
                    <a:pt x="601" y="413"/>
                  </a:cubicBezTo>
                  <a:close/>
                  <a:moveTo>
                    <a:pt x="688" y="413"/>
                  </a:moveTo>
                  <a:cubicBezTo>
                    <a:pt x="703" y="396"/>
                    <a:pt x="724" y="386"/>
                    <a:pt x="747" y="386"/>
                  </a:cubicBezTo>
                  <a:cubicBezTo>
                    <a:pt x="770" y="386"/>
                    <a:pt x="791" y="396"/>
                    <a:pt x="806" y="413"/>
                  </a:cubicBezTo>
                  <a:cubicBezTo>
                    <a:pt x="807" y="416"/>
                    <a:pt x="811" y="417"/>
                    <a:pt x="813" y="417"/>
                  </a:cubicBezTo>
                  <a:cubicBezTo>
                    <a:pt x="815" y="417"/>
                    <a:pt x="818" y="416"/>
                    <a:pt x="819" y="415"/>
                  </a:cubicBezTo>
                  <a:cubicBezTo>
                    <a:pt x="823" y="411"/>
                    <a:pt x="824" y="405"/>
                    <a:pt x="821" y="401"/>
                  </a:cubicBezTo>
                  <a:cubicBezTo>
                    <a:pt x="802" y="379"/>
                    <a:pt x="776" y="367"/>
                    <a:pt x="747" y="367"/>
                  </a:cubicBezTo>
                  <a:cubicBezTo>
                    <a:pt x="719" y="367"/>
                    <a:pt x="692" y="379"/>
                    <a:pt x="674" y="401"/>
                  </a:cubicBezTo>
                  <a:cubicBezTo>
                    <a:pt x="671" y="405"/>
                    <a:pt x="671" y="411"/>
                    <a:pt x="675" y="415"/>
                  </a:cubicBezTo>
                  <a:cubicBezTo>
                    <a:pt x="679" y="418"/>
                    <a:pt x="685" y="417"/>
                    <a:pt x="688" y="413"/>
                  </a:cubicBezTo>
                  <a:close/>
                  <a:moveTo>
                    <a:pt x="803" y="622"/>
                  </a:moveTo>
                  <a:cubicBezTo>
                    <a:pt x="775" y="622"/>
                    <a:pt x="748" y="635"/>
                    <a:pt x="730" y="657"/>
                  </a:cubicBezTo>
                  <a:cubicBezTo>
                    <a:pt x="726" y="660"/>
                    <a:pt x="727" y="667"/>
                    <a:pt x="731" y="670"/>
                  </a:cubicBezTo>
                  <a:cubicBezTo>
                    <a:pt x="733" y="672"/>
                    <a:pt x="735" y="672"/>
                    <a:pt x="737" y="672"/>
                  </a:cubicBezTo>
                  <a:cubicBezTo>
                    <a:pt x="740" y="672"/>
                    <a:pt x="742" y="671"/>
                    <a:pt x="744" y="669"/>
                  </a:cubicBezTo>
                  <a:cubicBezTo>
                    <a:pt x="759" y="652"/>
                    <a:pt x="780" y="642"/>
                    <a:pt x="803" y="642"/>
                  </a:cubicBezTo>
                  <a:cubicBezTo>
                    <a:pt x="825" y="642"/>
                    <a:pt x="847" y="652"/>
                    <a:pt x="861" y="669"/>
                  </a:cubicBezTo>
                  <a:cubicBezTo>
                    <a:pt x="865" y="673"/>
                    <a:pt x="871" y="674"/>
                    <a:pt x="875" y="670"/>
                  </a:cubicBezTo>
                  <a:cubicBezTo>
                    <a:pt x="879" y="667"/>
                    <a:pt x="880" y="660"/>
                    <a:pt x="876" y="657"/>
                  </a:cubicBezTo>
                  <a:cubicBezTo>
                    <a:pt x="858" y="635"/>
                    <a:pt x="831" y="622"/>
                    <a:pt x="803" y="622"/>
                  </a:cubicBezTo>
                  <a:close/>
                  <a:moveTo>
                    <a:pt x="77" y="622"/>
                  </a:moveTo>
                  <a:cubicBezTo>
                    <a:pt x="49" y="622"/>
                    <a:pt x="22" y="635"/>
                    <a:pt x="4" y="657"/>
                  </a:cubicBezTo>
                  <a:cubicBezTo>
                    <a:pt x="0" y="660"/>
                    <a:pt x="1" y="667"/>
                    <a:pt x="5" y="670"/>
                  </a:cubicBezTo>
                  <a:cubicBezTo>
                    <a:pt x="9" y="674"/>
                    <a:pt x="15" y="673"/>
                    <a:pt x="19" y="669"/>
                  </a:cubicBezTo>
                  <a:cubicBezTo>
                    <a:pt x="33" y="652"/>
                    <a:pt x="55" y="642"/>
                    <a:pt x="77" y="642"/>
                  </a:cubicBezTo>
                  <a:cubicBezTo>
                    <a:pt x="100" y="642"/>
                    <a:pt x="121" y="652"/>
                    <a:pt x="136" y="669"/>
                  </a:cubicBezTo>
                  <a:cubicBezTo>
                    <a:pt x="138" y="671"/>
                    <a:pt x="140" y="672"/>
                    <a:pt x="143" y="672"/>
                  </a:cubicBezTo>
                  <a:cubicBezTo>
                    <a:pt x="145" y="672"/>
                    <a:pt x="147" y="672"/>
                    <a:pt x="149" y="670"/>
                  </a:cubicBezTo>
                  <a:cubicBezTo>
                    <a:pt x="153" y="667"/>
                    <a:pt x="154" y="660"/>
                    <a:pt x="150" y="657"/>
                  </a:cubicBezTo>
                  <a:cubicBezTo>
                    <a:pt x="132" y="635"/>
                    <a:pt x="105" y="622"/>
                    <a:pt x="77" y="622"/>
                  </a:cubicBezTo>
                  <a:close/>
                  <a:moveTo>
                    <a:pt x="440" y="622"/>
                  </a:moveTo>
                  <a:cubicBezTo>
                    <a:pt x="412" y="622"/>
                    <a:pt x="385" y="635"/>
                    <a:pt x="367" y="657"/>
                  </a:cubicBezTo>
                  <a:cubicBezTo>
                    <a:pt x="363" y="660"/>
                    <a:pt x="364" y="667"/>
                    <a:pt x="368" y="670"/>
                  </a:cubicBezTo>
                  <a:cubicBezTo>
                    <a:pt x="370" y="672"/>
                    <a:pt x="372" y="672"/>
                    <a:pt x="374" y="672"/>
                  </a:cubicBezTo>
                  <a:cubicBezTo>
                    <a:pt x="377" y="672"/>
                    <a:pt x="380" y="671"/>
                    <a:pt x="381" y="669"/>
                  </a:cubicBezTo>
                  <a:cubicBezTo>
                    <a:pt x="396" y="652"/>
                    <a:pt x="417" y="642"/>
                    <a:pt x="440" y="642"/>
                  </a:cubicBezTo>
                  <a:cubicBezTo>
                    <a:pt x="463" y="642"/>
                    <a:pt x="484" y="652"/>
                    <a:pt x="499" y="669"/>
                  </a:cubicBezTo>
                  <a:cubicBezTo>
                    <a:pt x="502" y="673"/>
                    <a:pt x="508" y="674"/>
                    <a:pt x="512" y="670"/>
                  </a:cubicBezTo>
                  <a:cubicBezTo>
                    <a:pt x="516" y="667"/>
                    <a:pt x="517" y="660"/>
                    <a:pt x="513" y="657"/>
                  </a:cubicBezTo>
                  <a:cubicBezTo>
                    <a:pt x="495" y="635"/>
                    <a:pt x="468" y="622"/>
                    <a:pt x="440" y="622"/>
                  </a:cubicBezTo>
                  <a:close/>
                  <a:moveTo>
                    <a:pt x="258" y="622"/>
                  </a:moveTo>
                  <a:cubicBezTo>
                    <a:pt x="230" y="622"/>
                    <a:pt x="203" y="635"/>
                    <a:pt x="185" y="657"/>
                  </a:cubicBezTo>
                  <a:cubicBezTo>
                    <a:pt x="182" y="660"/>
                    <a:pt x="182" y="667"/>
                    <a:pt x="186" y="670"/>
                  </a:cubicBezTo>
                  <a:cubicBezTo>
                    <a:pt x="191" y="674"/>
                    <a:pt x="197" y="673"/>
                    <a:pt x="200" y="669"/>
                  </a:cubicBezTo>
                  <a:cubicBezTo>
                    <a:pt x="215" y="652"/>
                    <a:pt x="236" y="642"/>
                    <a:pt x="258" y="642"/>
                  </a:cubicBezTo>
                  <a:cubicBezTo>
                    <a:pt x="281" y="642"/>
                    <a:pt x="303" y="652"/>
                    <a:pt x="317" y="669"/>
                  </a:cubicBezTo>
                  <a:cubicBezTo>
                    <a:pt x="319" y="671"/>
                    <a:pt x="322" y="672"/>
                    <a:pt x="325" y="672"/>
                  </a:cubicBezTo>
                  <a:cubicBezTo>
                    <a:pt x="327" y="672"/>
                    <a:pt x="329" y="672"/>
                    <a:pt x="331" y="670"/>
                  </a:cubicBezTo>
                  <a:cubicBezTo>
                    <a:pt x="335" y="667"/>
                    <a:pt x="335" y="660"/>
                    <a:pt x="332" y="657"/>
                  </a:cubicBezTo>
                  <a:cubicBezTo>
                    <a:pt x="314" y="635"/>
                    <a:pt x="287" y="622"/>
                    <a:pt x="258" y="622"/>
                  </a:cubicBezTo>
                  <a:close/>
                  <a:moveTo>
                    <a:pt x="622" y="622"/>
                  </a:moveTo>
                  <a:cubicBezTo>
                    <a:pt x="593" y="622"/>
                    <a:pt x="566" y="635"/>
                    <a:pt x="548" y="657"/>
                  </a:cubicBezTo>
                  <a:cubicBezTo>
                    <a:pt x="545" y="660"/>
                    <a:pt x="545" y="667"/>
                    <a:pt x="549" y="670"/>
                  </a:cubicBezTo>
                  <a:cubicBezTo>
                    <a:pt x="551" y="672"/>
                    <a:pt x="553" y="672"/>
                    <a:pt x="555" y="672"/>
                  </a:cubicBezTo>
                  <a:cubicBezTo>
                    <a:pt x="558" y="672"/>
                    <a:pt x="561" y="671"/>
                    <a:pt x="563" y="669"/>
                  </a:cubicBezTo>
                  <a:cubicBezTo>
                    <a:pt x="577" y="652"/>
                    <a:pt x="599" y="642"/>
                    <a:pt x="622" y="642"/>
                  </a:cubicBezTo>
                  <a:cubicBezTo>
                    <a:pt x="644" y="642"/>
                    <a:pt x="665" y="652"/>
                    <a:pt x="680" y="669"/>
                  </a:cubicBezTo>
                  <a:cubicBezTo>
                    <a:pt x="683" y="673"/>
                    <a:pt x="689" y="674"/>
                    <a:pt x="694" y="670"/>
                  </a:cubicBezTo>
                  <a:cubicBezTo>
                    <a:pt x="698" y="667"/>
                    <a:pt x="698" y="660"/>
                    <a:pt x="695" y="657"/>
                  </a:cubicBezTo>
                  <a:cubicBezTo>
                    <a:pt x="677" y="635"/>
                    <a:pt x="650" y="622"/>
                    <a:pt x="622" y="622"/>
                  </a:cubicBezTo>
                  <a:close/>
                  <a:moveTo>
                    <a:pt x="730" y="486"/>
                  </a:moveTo>
                  <a:cubicBezTo>
                    <a:pt x="726" y="490"/>
                    <a:pt x="727" y="496"/>
                    <a:pt x="731" y="500"/>
                  </a:cubicBezTo>
                  <a:cubicBezTo>
                    <a:pt x="735" y="503"/>
                    <a:pt x="741" y="503"/>
                    <a:pt x="744" y="498"/>
                  </a:cubicBezTo>
                  <a:cubicBezTo>
                    <a:pt x="759" y="481"/>
                    <a:pt x="780" y="471"/>
                    <a:pt x="803" y="471"/>
                  </a:cubicBezTo>
                  <a:cubicBezTo>
                    <a:pt x="825" y="471"/>
                    <a:pt x="847" y="481"/>
                    <a:pt x="861" y="498"/>
                  </a:cubicBezTo>
                  <a:cubicBezTo>
                    <a:pt x="863" y="501"/>
                    <a:pt x="866" y="502"/>
                    <a:pt x="869" y="502"/>
                  </a:cubicBezTo>
                  <a:cubicBezTo>
                    <a:pt x="871" y="502"/>
                    <a:pt x="873" y="501"/>
                    <a:pt x="875" y="500"/>
                  </a:cubicBezTo>
                  <a:cubicBezTo>
                    <a:pt x="879" y="496"/>
                    <a:pt x="880" y="490"/>
                    <a:pt x="876" y="486"/>
                  </a:cubicBezTo>
                  <a:cubicBezTo>
                    <a:pt x="858" y="465"/>
                    <a:pt x="831" y="452"/>
                    <a:pt x="803" y="452"/>
                  </a:cubicBezTo>
                  <a:cubicBezTo>
                    <a:pt x="775" y="452"/>
                    <a:pt x="748" y="465"/>
                    <a:pt x="730" y="486"/>
                  </a:cubicBezTo>
                  <a:close/>
                  <a:moveTo>
                    <a:pt x="5" y="500"/>
                  </a:moveTo>
                  <a:cubicBezTo>
                    <a:pt x="9" y="503"/>
                    <a:pt x="15" y="503"/>
                    <a:pt x="19" y="498"/>
                  </a:cubicBezTo>
                  <a:cubicBezTo>
                    <a:pt x="33" y="481"/>
                    <a:pt x="55" y="471"/>
                    <a:pt x="77" y="471"/>
                  </a:cubicBezTo>
                  <a:cubicBezTo>
                    <a:pt x="100" y="471"/>
                    <a:pt x="121" y="481"/>
                    <a:pt x="136" y="498"/>
                  </a:cubicBezTo>
                  <a:cubicBezTo>
                    <a:pt x="138" y="501"/>
                    <a:pt x="140" y="502"/>
                    <a:pt x="143" y="502"/>
                  </a:cubicBezTo>
                  <a:cubicBezTo>
                    <a:pt x="145" y="502"/>
                    <a:pt x="147" y="501"/>
                    <a:pt x="149" y="500"/>
                  </a:cubicBezTo>
                  <a:cubicBezTo>
                    <a:pt x="153" y="496"/>
                    <a:pt x="154" y="490"/>
                    <a:pt x="150" y="486"/>
                  </a:cubicBezTo>
                  <a:cubicBezTo>
                    <a:pt x="132" y="465"/>
                    <a:pt x="105" y="452"/>
                    <a:pt x="77" y="452"/>
                  </a:cubicBezTo>
                  <a:cubicBezTo>
                    <a:pt x="49" y="452"/>
                    <a:pt x="22" y="465"/>
                    <a:pt x="4" y="486"/>
                  </a:cubicBezTo>
                  <a:cubicBezTo>
                    <a:pt x="0" y="490"/>
                    <a:pt x="1" y="496"/>
                    <a:pt x="5" y="500"/>
                  </a:cubicBezTo>
                  <a:close/>
                  <a:moveTo>
                    <a:pt x="381" y="498"/>
                  </a:moveTo>
                  <a:cubicBezTo>
                    <a:pt x="396" y="481"/>
                    <a:pt x="417" y="471"/>
                    <a:pt x="440" y="471"/>
                  </a:cubicBezTo>
                  <a:cubicBezTo>
                    <a:pt x="463" y="471"/>
                    <a:pt x="484" y="481"/>
                    <a:pt x="499" y="498"/>
                  </a:cubicBezTo>
                  <a:cubicBezTo>
                    <a:pt x="500" y="501"/>
                    <a:pt x="503" y="502"/>
                    <a:pt x="506" y="502"/>
                  </a:cubicBezTo>
                  <a:cubicBezTo>
                    <a:pt x="508" y="502"/>
                    <a:pt x="510" y="501"/>
                    <a:pt x="512" y="500"/>
                  </a:cubicBezTo>
                  <a:cubicBezTo>
                    <a:pt x="516" y="496"/>
                    <a:pt x="517" y="490"/>
                    <a:pt x="513" y="486"/>
                  </a:cubicBezTo>
                  <a:cubicBezTo>
                    <a:pt x="495" y="465"/>
                    <a:pt x="468" y="452"/>
                    <a:pt x="440" y="452"/>
                  </a:cubicBezTo>
                  <a:cubicBezTo>
                    <a:pt x="412" y="452"/>
                    <a:pt x="385" y="465"/>
                    <a:pt x="367" y="486"/>
                  </a:cubicBezTo>
                  <a:cubicBezTo>
                    <a:pt x="363" y="490"/>
                    <a:pt x="364" y="496"/>
                    <a:pt x="368" y="500"/>
                  </a:cubicBezTo>
                  <a:cubicBezTo>
                    <a:pt x="372" y="503"/>
                    <a:pt x="378" y="503"/>
                    <a:pt x="381" y="498"/>
                  </a:cubicBezTo>
                  <a:close/>
                  <a:moveTo>
                    <a:pt x="317" y="498"/>
                  </a:moveTo>
                  <a:cubicBezTo>
                    <a:pt x="319" y="501"/>
                    <a:pt x="322" y="502"/>
                    <a:pt x="325" y="502"/>
                  </a:cubicBezTo>
                  <a:cubicBezTo>
                    <a:pt x="327" y="502"/>
                    <a:pt x="329" y="501"/>
                    <a:pt x="331" y="500"/>
                  </a:cubicBezTo>
                  <a:cubicBezTo>
                    <a:pt x="335" y="496"/>
                    <a:pt x="335" y="490"/>
                    <a:pt x="332" y="486"/>
                  </a:cubicBezTo>
                  <a:cubicBezTo>
                    <a:pt x="314" y="465"/>
                    <a:pt x="287" y="452"/>
                    <a:pt x="258" y="452"/>
                  </a:cubicBezTo>
                  <a:cubicBezTo>
                    <a:pt x="230" y="452"/>
                    <a:pt x="203" y="465"/>
                    <a:pt x="185" y="486"/>
                  </a:cubicBezTo>
                  <a:cubicBezTo>
                    <a:pt x="182" y="490"/>
                    <a:pt x="182" y="496"/>
                    <a:pt x="186" y="500"/>
                  </a:cubicBezTo>
                  <a:cubicBezTo>
                    <a:pt x="191" y="503"/>
                    <a:pt x="197" y="503"/>
                    <a:pt x="200" y="498"/>
                  </a:cubicBezTo>
                  <a:cubicBezTo>
                    <a:pt x="215" y="481"/>
                    <a:pt x="236" y="471"/>
                    <a:pt x="258" y="471"/>
                  </a:cubicBezTo>
                  <a:cubicBezTo>
                    <a:pt x="281" y="471"/>
                    <a:pt x="303" y="481"/>
                    <a:pt x="317" y="498"/>
                  </a:cubicBezTo>
                  <a:close/>
                  <a:moveTo>
                    <a:pt x="563" y="498"/>
                  </a:moveTo>
                  <a:cubicBezTo>
                    <a:pt x="577" y="481"/>
                    <a:pt x="599" y="471"/>
                    <a:pt x="622" y="471"/>
                  </a:cubicBezTo>
                  <a:cubicBezTo>
                    <a:pt x="644" y="471"/>
                    <a:pt x="665" y="481"/>
                    <a:pt x="680" y="498"/>
                  </a:cubicBezTo>
                  <a:cubicBezTo>
                    <a:pt x="682" y="501"/>
                    <a:pt x="685" y="502"/>
                    <a:pt x="687" y="502"/>
                  </a:cubicBezTo>
                  <a:cubicBezTo>
                    <a:pt x="689" y="502"/>
                    <a:pt x="692" y="501"/>
                    <a:pt x="694" y="500"/>
                  </a:cubicBezTo>
                  <a:cubicBezTo>
                    <a:pt x="698" y="496"/>
                    <a:pt x="698" y="490"/>
                    <a:pt x="695" y="486"/>
                  </a:cubicBezTo>
                  <a:cubicBezTo>
                    <a:pt x="677" y="465"/>
                    <a:pt x="650" y="452"/>
                    <a:pt x="622" y="452"/>
                  </a:cubicBezTo>
                  <a:cubicBezTo>
                    <a:pt x="593" y="452"/>
                    <a:pt x="566" y="465"/>
                    <a:pt x="548" y="486"/>
                  </a:cubicBezTo>
                  <a:cubicBezTo>
                    <a:pt x="545" y="490"/>
                    <a:pt x="545" y="496"/>
                    <a:pt x="549" y="500"/>
                  </a:cubicBezTo>
                  <a:cubicBezTo>
                    <a:pt x="553" y="503"/>
                    <a:pt x="559" y="503"/>
                    <a:pt x="563" y="498"/>
                  </a:cubicBezTo>
                  <a:close/>
                  <a:moveTo>
                    <a:pt x="233" y="270"/>
                  </a:moveTo>
                  <a:cubicBezTo>
                    <a:pt x="647" y="270"/>
                    <a:pt x="647" y="270"/>
                    <a:pt x="647" y="270"/>
                  </a:cubicBezTo>
                  <a:cubicBezTo>
                    <a:pt x="652" y="270"/>
                    <a:pt x="657" y="266"/>
                    <a:pt x="657" y="261"/>
                  </a:cubicBezTo>
                  <a:cubicBezTo>
                    <a:pt x="657" y="9"/>
                    <a:pt x="657" y="9"/>
                    <a:pt x="657" y="9"/>
                  </a:cubicBezTo>
                  <a:cubicBezTo>
                    <a:pt x="657" y="4"/>
                    <a:pt x="652" y="0"/>
                    <a:pt x="647" y="0"/>
                  </a:cubicBezTo>
                  <a:cubicBezTo>
                    <a:pt x="233" y="0"/>
                    <a:pt x="233" y="0"/>
                    <a:pt x="233" y="0"/>
                  </a:cubicBezTo>
                  <a:cubicBezTo>
                    <a:pt x="228" y="0"/>
                    <a:pt x="223" y="4"/>
                    <a:pt x="223" y="9"/>
                  </a:cubicBezTo>
                  <a:cubicBezTo>
                    <a:pt x="223" y="261"/>
                    <a:pt x="223" y="261"/>
                    <a:pt x="223" y="261"/>
                  </a:cubicBezTo>
                  <a:cubicBezTo>
                    <a:pt x="223" y="266"/>
                    <a:pt x="228" y="270"/>
                    <a:pt x="233" y="270"/>
                  </a:cubicBez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cxnSp>
        <p:nvCxnSpPr>
          <p:cNvPr id="31" name="Straight Connector 30">
            <a:extLst>
              <a:ext uri="{FF2B5EF4-FFF2-40B4-BE49-F238E27FC236}">
                <a16:creationId xmlns:a16="http://schemas.microsoft.com/office/drawing/2014/main" id="{86DA74E4-ADFE-AF27-F365-C5D98C2BE30C}"/>
              </a:ext>
            </a:extLst>
          </p:cNvPr>
          <p:cNvCxnSpPr/>
          <p:nvPr/>
        </p:nvCxnSpPr>
        <p:spPr>
          <a:xfrm>
            <a:off x="8170594" y="1938277"/>
            <a:ext cx="3068053" cy="0"/>
          </a:xfrm>
          <a:prstGeom prst="line">
            <a:avLst/>
          </a:prstGeom>
          <a:ln w="19050">
            <a:solidFill>
              <a:srgbClr val="FFED00"/>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8" name="ee4pContent1">
            <a:extLst>
              <a:ext uri="{FF2B5EF4-FFF2-40B4-BE49-F238E27FC236}">
                <a16:creationId xmlns:a16="http://schemas.microsoft.com/office/drawing/2014/main" id="{0733659B-CF63-176D-7CBA-FC96D0605D70}"/>
              </a:ext>
            </a:extLst>
          </p:cNvPr>
          <p:cNvSpPr txBox="1"/>
          <p:nvPr/>
        </p:nvSpPr>
        <p:spPr>
          <a:xfrm>
            <a:off x="8170594" y="4724922"/>
            <a:ext cx="3183208" cy="1623521"/>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E3E1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Clr>
                <a:srgbClr val="21BF61"/>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21BF61"/>
              </a:buClr>
              <a:buSzPct val="100000"/>
              <a:buFont typeface="Trebuchet MS" panose="020B0603020202020204" pitchFamily="34" charset="0"/>
              <a:buChar char="​"/>
              <a:defRPr sz="2400">
                <a:solidFill>
                  <a:srgbClr val="000000"/>
                </a:solidFill>
              </a:defRPr>
            </a:lvl4pPr>
            <a:lvl5pPr marL="0" lvl="4">
              <a:buClr>
                <a:srgbClr val="21BF61"/>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21BF61"/>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defRPr>
            </a:lvl8pPr>
            <a:lvl9pPr marL="0" lvl="8">
              <a:buClr>
                <a:srgbClr val="000000"/>
              </a:buClr>
              <a:buSzPct val="100000"/>
              <a:buFont typeface="Trebuchet MS" panose="020B0603020202020204" pitchFamily="34" charset="0"/>
              <a:buChar char="​"/>
              <a:defRPr sz="4400">
                <a:solidFill>
                  <a:srgbClr val="000000"/>
                </a:solidFill>
              </a:defRPr>
            </a:lvl9pPr>
          </a:lstStyle>
          <a:p>
            <a:pPr marL="0" marR="0" lvl="1" indent="0" algn="l" defTabSz="914400" rtl="0" eaLnBrk="1" fontAlgn="auto" latinLnBrk="0" hangingPunct="1">
              <a:lnSpc>
                <a:spcPct val="100000"/>
              </a:lnSpc>
              <a:spcBef>
                <a:spcPts val="0"/>
              </a:spcBef>
              <a:spcAft>
                <a:spcPts val="300"/>
              </a:spcAft>
              <a:buClr>
                <a:srgbClr val="29BA74"/>
              </a:buClr>
              <a:buSzTx/>
              <a:buFontTx/>
              <a:buNone/>
              <a:tabLst/>
              <a:defRPr/>
            </a:pPr>
            <a:r>
              <a:rPr kumimoji="0" lang="en-GB" sz="14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Enable fellows to reflect their learning experience</a:t>
            </a:r>
          </a:p>
          <a:p>
            <a:pPr marL="215900" marR="0" lvl="1" indent="-215900" algn="l" defTabSz="457200" rtl="0" eaLnBrk="1" fontAlgn="auto" latinLnBrk="0" hangingPunct="1">
              <a:lnSpc>
                <a:spcPct val="100000"/>
              </a:lnSpc>
              <a:spcBef>
                <a:spcPts val="0"/>
              </a:spcBef>
              <a:spcAft>
                <a:spcPts val="600"/>
              </a:spcAft>
              <a:buClr>
                <a:srgbClr val="0E2841"/>
              </a:buClr>
              <a:buSzTx/>
              <a:buFont typeface="Trebuchet MS"/>
              <a:buChar char="•"/>
              <a:tabLst/>
              <a:defRPr/>
            </a:pPr>
            <a:r>
              <a:rPr kumimoji="0" lang="en-GB" sz="14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Reflection on </a:t>
            </a:r>
            <a:r>
              <a:rPr lang="en-GB" sz="1400" dirty="0">
                <a:solidFill>
                  <a:srgbClr val="646567"/>
                </a:solidFill>
                <a:latin typeface="Verdana" panose="020B0604030504040204" pitchFamily="34" charset="0"/>
                <a:ea typeface="Verdana" panose="020B0604030504040204" pitchFamily="34" charset="0"/>
                <a:cs typeface="Verdana" panose="020B0604030504040204" pitchFamily="34" charset="0"/>
              </a:rPr>
              <a:t>lessons learned </a:t>
            </a:r>
            <a:r>
              <a:rPr kumimoji="0" lang="en-GB" sz="14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and challenges in short report</a:t>
            </a:r>
            <a:r>
              <a:rPr lang="en-GB" sz="1400" dirty="0">
                <a:solidFill>
                  <a:srgbClr val="646567"/>
                </a:solidFill>
                <a:latin typeface="Verdana" panose="020B0604030504040204" pitchFamily="34" charset="0"/>
                <a:ea typeface="Verdana" panose="020B0604030504040204" pitchFamily="34" charset="0"/>
                <a:cs typeface="Verdana" panose="020B0604030504040204" pitchFamily="34" charset="0"/>
              </a:rPr>
              <a:t> and joint discussion sessions</a:t>
            </a:r>
            <a:endParaRPr kumimoji="0" lang="en-GB" sz="14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15900" marR="0" lvl="1" indent="-215900" algn="l" defTabSz="457200" rtl="0" eaLnBrk="1" fontAlgn="auto" latinLnBrk="0" hangingPunct="1">
              <a:lnSpc>
                <a:spcPct val="100000"/>
              </a:lnSpc>
              <a:spcBef>
                <a:spcPts val="0"/>
              </a:spcBef>
              <a:spcAft>
                <a:spcPts val="600"/>
              </a:spcAft>
              <a:buClr>
                <a:srgbClr val="0E2841"/>
              </a:buClr>
              <a:buSzTx/>
              <a:buFont typeface="Trebuchet MS"/>
              <a:buChar char="•"/>
              <a:tabLst/>
              <a:defRPr/>
            </a:pPr>
            <a:r>
              <a:rPr kumimoji="0" lang="en-GB" sz="14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rPr>
              <a:t>First year of academy serves as pilot for the following </a:t>
            </a:r>
            <a:r>
              <a:rPr lang="en-GB" sz="1400" dirty="0">
                <a:solidFill>
                  <a:srgbClr val="646567"/>
                </a:solidFill>
                <a:latin typeface="Verdana" panose="020B0604030504040204" pitchFamily="34" charset="0"/>
                <a:ea typeface="Verdana" panose="020B0604030504040204" pitchFamily="34" charset="0"/>
                <a:cs typeface="Verdana" panose="020B0604030504040204" pitchFamily="34" charset="0"/>
              </a:rPr>
              <a:t>years</a:t>
            </a:r>
            <a:endParaRPr kumimoji="0" lang="en-GB" sz="1400" b="0" i="0" u="none" strike="noStrike" kern="1200" cap="none" spc="0" normalizeH="0" baseline="0" noProof="0" dirty="0">
              <a:ln>
                <a:noFill/>
              </a:ln>
              <a:solidFill>
                <a:srgbClr val="646567"/>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a:extLst>
              <a:ext uri="{FF2B5EF4-FFF2-40B4-BE49-F238E27FC236}">
                <a16:creationId xmlns:a16="http://schemas.microsoft.com/office/drawing/2014/main" id="{17C5002A-2018-C042-AB8E-B1E46CB1016E}"/>
              </a:ext>
            </a:extLst>
          </p:cNvPr>
          <p:cNvSpPr txBox="1"/>
          <p:nvPr/>
        </p:nvSpPr>
        <p:spPr>
          <a:xfrm>
            <a:off x="8251874" y="3978227"/>
            <a:ext cx="2325175" cy="565146"/>
          </a:xfrm>
          <a:prstGeom prst="rect">
            <a:avLst/>
          </a:prstGeom>
          <a:noFill/>
          <a:effectLst/>
        </p:spPr>
        <p:txBody>
          <a:bodyPr wrap="none" lIns="540000" tIns="36000" rIns="72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Individual and</a:t>
            </a:r>
            <a:br>
              <a:rPr kumimoji="0" lang="en-GB"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6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joint reflection</a:t>
            </a:r>
          </a:p>
        </p:txBody>
      </p:sp>
      <p:grpSp>
        <p:nvGrpSpPr>
          <p:cNvPr id="26" name="bcgBugs_Multiple pages ">
            <a:extLst>
              <a:ext uri="{FF2B5EF4-FFF2-40B4-BE49-F238E27FC236}">
                <a16:creationId xmlns:a16="http://schemas.microsoft.com/office/drawing/2014/main" id="{C522E472-A83F-15E2-E19F-FAB9A3C4ABF4}"/>
              </a:ext>
            </a:extLst>
          </p:cNvPr>
          <p:cNvGrpSpPr>
            <a:grpSpLocks noChangeAspect="1"/>
          </p:cNvGrpSpPr>
          <p:nvPr/>
        </p:nvGrpSpPr>
        <p:grpSpPr bwMode="auto">
          <a:xfrm>
            <a:off x="8334650" y="4107800"/>
            <a:ext cx="306000" cy="306000"/>
            <a:chOff x="1756" y="972"/>
            <a:chExt cx="288" cy="288"/>
          </a:xfrm>
        </p:grpSpPr>
        <p:sp>
          <p:nvSpPr>
            <p:cNvPr id="27" name="AutoShape 16">
              <a:extLst>
                <a:ext uri="{FF2B5EF4-FFF2-40B4-BE49-F238E27FC236}">
                  <a16:creationId xmlns:a16="http://schemas.microsoft.com/office/drawing/2014/main" id="{4D7647E5-3A34-9D0E-EDEC-1E3F7C5560CB}"/>
                </a:ext>
              </a:extLst>
            </p:cNvPr>
            <p:cNvSpPr>
              <a:spLocks noChangeAspect="1" noChangeArrowheads="1" noTextEdit="1"/>
            </p:cNvSpPr>
            <p:nvPr/>
          </p:nvSpPr>
          <p:spPr bwMode="auto">
            <a:xfrm>
              <a:off x="1756" y="97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18">
              <a:extLst>
                <a:ext uri="{FF2B5EF4-FFF2-40B4-BE49-F238E27FC236}">
                  <a16:creationId xmlns:a16="http://schemas.microsoft.com/office/drawing/2014/main" id="{CDE721C8-0DB5-7D75-C5D6-CD575174F36B}"/>
                </a:ext>
              </a:extLst>
            </p:cNvPr>
            <p:cNvSpPr>
              <a:spLocks noEditPoints="1"/>
            </p:cNvSpPr>
            <p:nvPr/>
          </p:nvSpPr>
          <p:spPr bwMode="auto">
            <a:xfrm>
              <a:off x="1773" y="989"/>
              <a:ext cx="254" cy="254"/>
            </a:xfrm>
            <a:custGeom>
              <a:avLst/>
              <a:gdLst>
                <a:gd name="T0" fmla="*/ 585 w 880"/>
                <a:gd name="T1" fmla="*/ 252 h 880"/>
                <a:gd name="T2" fmla="*/ 499 w 880"/>
                <a:gd name="T3" fmla="*/ 252 h 880"/>
                <a:gd name="T4" fmla="*/ 455 w 880"/>
                <a:gd name="T5" fmla="*/ 252 h 880"/>
                <a:gd name="T6" fmla="*/ 22 w 880"/>
                <a:gd name="T7" fmla="*/ 117 h 880"/>
                <a:gd name="T8" fmla="*/ 0 w 880"/>
                <a:gd name="T9" fmla="*/ 858 h 880"/>
                <a:gd name="T10" fmla="*/ 616 w 880"/>
                <a:gd name="T11" fmla="*/ 880 h 880"/>
                <a:gd name="T12" fmla="*/ 638 w 880"/>
                <a:gd name="T13" fmla="*/ 296 h 880"/>
                <a:gd name="T14" fmla="*/ 468 w 880"/>
                <a:gd name="T15" fmla="*/ 284 h 880"/>
                <a:gd name="T16" fmla="*/ 126 w 880"/>
                <a:gd name="T17" fmla="*/ 773 h 880"/>
                <a:gd name="T18" fmla="*/ 126 w 880"/>
                <a:gd name="T19" fmla="*/ 729 h 880"/>
                <a:gd name="T20" fmla="*/ 341 w 880"/>
                <a:gd name="T21" fmla="*/ 751 h 880"/>
                <a:gd name="T22" fmla="*/ 529 w 880"/>
                <a:gd name="T23" fmla="*/ 671 h 880"/>
                <a:gd name="T24" fmla="*/ 104 w 880"/>
                <a:gd name="T25" fmla="*/ 649 h 880"/>
                <a:gd name="T26" fmla="*/ 529 w 880"/>
                <a:gd name="T27" fmla="*/ 627 h 880"/>
                <a:gd name="T28" fmla="*/ 529 w 880"/>
                <a:gd name="T29" fmla="*/ 671 h 880"/>
                <a:gd name="T30" fmla="*/ 126 w 880"/>
                <a:gd name="T31" fmla="*/ 570 h 880"/>
                <a:gd name="T32" fmla="*/ 126 w 880"/>
                <a:gd name="T33" fmla="*/ 526 h 880"/>
                <a:gd name="T34" fmla="*/ 551 w 880"/>
                <a:gd name="T35" fmla="*/ 548 h 880"/>
                <a:gd name="T36" fmla="*/ 529 w 880"/>
                <a:gd name="T37" fmla="*/ 469 h 880"/>
                <a:gd name="T38" fmla="*/ 104 w 880"/>
                <a:gd name="T39" fmla="*/ 447 h 880"/>
                <a:gd name="T40" fmla="*/ 529 w 880"/>
                <a:gd name="T41" fmla="*/ 425 h 880"/>
                <a:gd name="T42" fmla="*/ 529 w 880"/>
                <a:gd name="T43" fmla="*/ 469 h 880"/>
                <a:gd name="T44" fmla="*/ 529 w 880"/>
                <a:gd name="T45" fmla="*/ 367 h 880"/>
                <a:gd name="T46" fmla="*/ 104 w 880"/>
                <a:gd name="T47" fmla="*/ 345 h 880"/>
                <a:gd name="T48" fmla="*/ 529 w 880"/>
                <a:gd name="T49" fmla="*/ 323 h 880"/>
                <a:gd name="T50" fmla="*/ 620 w 880"/>
                <a:gd name="T51" fmla="*/ 194 h 880"/>
                <a:gd name="T52" fmla="*/ 620 w 880"/>
                <a:gd name="T53" fmla="*/ 107 h 880"/>
                <a:gd name="T54" fmla="*/ 576 w 880"/>
                <a:gd name="T55" fmla="*/ 181 h 880"/>
                <a:gd name="T56" fmla="*/ 143 w 880"/>
                <a:gd name="T57" fmla="*/ 58 h 880"/>
                <a:gd name="T58" fmla="*/ 467 w 880"/>
                <a:gd name="T59" fmla="*/ 73 h 880"/>
                <a:gd name="T60" fmla="*/ 682 w 880"/>
                <a:gd name="T61" fmla="*/ 287 h 880"/>
                <a:gd name="T62" fmla="*/ 737 w 880"/>
                <a:gd name="T63" fmla="*/ 822 h 880"/>
                <a:gd name="T64" fmla="*/ 759 w 880"/>
                <a:gd name="T65" fmla="*/ 238 h 880"/>
                <a:gd name="T66" fmla="*/ 682 w 880"/>
                <a:gd name="T67" fmla="*/ 287 h 880"/>
                <a:gd name="T68" fmla="*/ 740 w 880"/>
                <a:gd name="T69" fmla="*/ 135 h 880"/>
                <a:gd name="T70" fmla="*/ 740 w 880"/>
                <a:gd name="T71" fmla="*/ 49 h 880"/>
                <a:gd name="T72" fmla="*/ 803 w 880"/>
                <a:gd name="T73" fmla="*/ 229 h 880"/>
                <a:gd name="T74" fmla="*/ 858 w 880"/>
                <a:gd name="T75" fmla="*/ 763 h 880"/>
                <a:gd name="T76" fmla="*/ 880 w 880"/>
                <a:gd name="T77" fmla="*/ 180 h 880"/>
                <a:gd name="T78" fmla="*/ 696 w 880"/>
                <a:gd name="T79" fmla="*/ 123 h 880"/>
                <a:gd name="T80" fmla="*/ 264 w 880"/>
                <a:gd name="T81" fmla="*/ 0 h 880"/>
                <a:gd name="T82" fmla="*/ 588 w 880"/>
                <a:gd name="T83" fmla="*/ 1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0" h="880">
                  <a:moveTo>
                    <a:pt x="499" y="252"/>
                  </a:moveTo>
                  <a:cubicBezTo>
                    <a:pt x="499" y="252"/>
                    <a:pt x="499" y="252"/>
                    <a:pt x="585" y="252"/>
                  </a:cubicBezTo>
                  <a:cubicBezTo>
                    <a:pt x="499" y="166"/>
                    <a:pt x="499" y="166"/>
                    <a:pt x="499" y="166"/>
                  </a:cubicBezTo>
                  <a:cubicBezTo>
                    <a:pt x="499" y="166"/>
                    <a:pt x="499" y="166"/>
                    <a:pt x="499" y="252"/>
                  </a:cubicBezTo>
                  <a:close/>
                  <a:moveTo>
                    <a:pt x="468" y="284"/>
                  </a:moveTo>
                  <a:cubicBezTo>
                    <a:pt x="460" y="276"/>
                    <a:pt x="455" y="265"/>
                    <a:pt x="455" y="252"/>
                  </a:cubicBezTo>
                  <a:cubicBezTo>
                    <a:pt x="455" y="252"/>
                    <a:pt x="455" y="252"/>
                    <a:pt x="455" y="117"/>
                  </a:cubicBezTo>
                  <a:cubicBezTo>
                    <a:pt x="455" y="117"/>
                    <a:pt x="455" y="117"/>
                    <a:pt x="22" y="117"/>
                  </a:cubicBezTo>
                  <a:cubicBezTo>
                    <a:pt x="10" y="117"/>
                    <a:pt x="0" y="127"/>
                    <a:pt x="0" y="139"/>
                  </a:cubicBezTo>
                  <a:cubicBezTo>
                    <a:pt x="0" y="139"/>
                    <a:pt x="0" y="139"/>
                    <a:pt x="0" y="858"/>
                  </a:cubicBezTo>
                  <a:cubicBezTo>
                    <a:pt x="0" y="870"/>
                    <a:pt x="10" y="880"/>
                    <a:pt x="22" y="880"/>
                  </a:cubicBezTo>
                  <a:cubicBezTo>
                    <a:pt x="22" y="880"/>
                    <a:pt x="22" y="880"/>
                    <a:pt x="616" y="880"/>
                  </a:cubicBezTo>
                  <a:cubicBezTo>
                    <a:pt x="628" y="880"/>
                    <a:pt x="638" y="870"/>
                    <a:pt x="638" y="858"/>
                  </a:cubicBezTo>
                  <a:cubicBezTo>
                    <a:pt x="638" y="858"/>
                    <a:pt x="638" y="858"/>
                    <a:pt x="638" y="296"/>
                  </a:cubicBezTo>
                  <a:cubicBezTo>
                    <a:pt x="499" y="296"/>
                    <a:pt x="499" y="296"/>
                    <a:pt x="499" y="296"/>
                  </a:cubicBezTo>
                  <a:cubicBezTo>
                    <a:pt x="487" y="296"/>
                    <a:pt x="476" y="291"/>
                    <a:pt x="468" y="284"/>
                  </a:cubicBezTo>
                  <a:close/>
                  <a:moveTo>
                    <a:pt x="319" y="773"/>
                  </a:moveTo>
                  <a:cubicBezTo>
                    <a:pt x="319" y="773"/>
                    <a:pt x="319" y="773"/>
                    <a:pt x="126" y="773"/>
                  </a:cubicBezTo>
                  <a:cubicBezTo>
                    <a:pt x="114" y="773"/>
                    <a:pt x="104" y="763"/>
                    <a:pt x="104" y="751"/>
                  </a:cubicBezTo>
                  <a:cubicBezTo>
                    <a:pt x="104" y="739"/>
                    <a:pt x="114" y="729"/>
                    <a:pt x="126" y="729"/>
                  </a:cubicBezTo>
                  <a:cubicBezTo>
                    <a:pt x="126" y="729"/>
                    <a:pt x="126" y="729"/>
                    <a:pt x="319" y="729"/>
                  </a:cubicBezTo>
                  <a:cubicBezTo>
                    <a:pt x="331" y="729"/>
                    <a:pt x="341" y="739"/>
                    <a:pt x="341" y="751"/>
                  </a:cubicBezTo>
                  <a:cubicBezTo>
                    <a:pt x="341" y="763"/>
                    <a:pt x="331" y="773"/>
                    <a:pt x="319" y="773"/>
                  </a:cubicBezTo>
                  <a:close/>
                  <a:moveTo>
                    <a:pt x="529" y="671"/>
                  </a:moveTo>
                  <a:cubicBezTo>
                    <a:pt x="529" y="671"/>
                    <a:pt x="529" y="671"/>
                    <a:pt x="126" y="671"/>
                  </a:cubicBezTo>
                  <a:cubicBezTo>
                    <a:pt x="114" y="671"/>
                    <a:pt x="104" y="661"/>
                    <a:pt x="104" y="649"/>
                  </a:cubicBezTo>
                  <a:cubicBezTo>
                    <a:pt x="104" y="637"/>
                    <a:pt x="114" y="627"/>
                    <a:pt x="126" y="627"/>
                  </a:cubicBezTo>
                  <a:cubicBezTo>
                    <a:pt x="126" y="627"/>
                    <a:pt x="126" y="627"/>
                    <a:pt x="529" y="627"/>
                  </a:cubicBezTo>
                  <a:cubicBezTo>
                    <a:pt x="541" y="627"/>
                    <a:pt x="551" y="637"/>
                    <a:pt x="551" y="649"/>
                  </a:cubicBezTo>
                  <a:cubicBezTo>
                    <a:pt x="551" y="661"/>
                    <a:pt x="541" y="671"/>
                    <a:pt x="529" y="671"/>
                  </a:cubicBezTo>
                  <a:close/>
                  <a:moveTo>
                    <a:pt x="529" y="570"/>
                  </a:moveTo>
                  <a:cubicBezTo>
                    <a:pt x="529" y="570"/>
                    <a:pt x="529" y="570"/>
                    <a:pt x="126" y="570"/>
                  </a:cubicBezTo>
                  <a:cubicBezTo>
                    <a:pt x="114" y="570"/>
                    <a:pt x="104" y="560"/>
                    <a:pt x="104" y="548"/>
                  </a:cubicBezTo>
                  <a:cubicBezTo>
                    <a:pt x="104" y="536"/>
                    <a:pt x="114" y="526"/>
                    <a:pt x="126" y="526"/>
                  </a:cubicBezTo>
                  <a:cubicBezTo>
                    <a:pt x="126" y="526"/>
                    <a:pt x="126" y="526"/>
                    <a:pt x="529" y="526"/>
                  </a:cubicBezTo>
                  <a:cubicBezTo>
                    <a:pt x="541" y="526"/>
                    <a:pt x="551" y="536"/>
                    <a:pt x="551" y="548"/>
                  </a:cubicBezTo>
                  <a:cubicBezTo>
                    <a:pt x="551" y="560"/>
                    <a:pt x="541" y="570"/>
                    <a:pt x="529" y="570"/>
                  </a:cubicBezTo>
                  <a:close/>
                  <a:moveTo>
                    <a:pt x="529" y="469"/>
                  </a:moveTo>
                  <a:cubicBezTo>
                    <a:pt x="529" y="469"/>
                    <a:pt x="529" y="469"/>
                    <a:pt x="126" y="469"/>
                  </a:cubicBezTo>
                  <a:cubicBezTo>
                    <a:pt x="114" y="469"/>
                    <a:pt x="104" y="459"/>
                    <a:pt x="104" y="447"/>
                  </a:cubicBezTo>
                  <a:cubicBezTo>
                    <a:pt x="104" y="435"/>
                    <a:pt x="114" y="425"/>
                    <a:pt x="126" y="425"/>
                  </a:cubicBezTo>
                  <a:cubicBezTo>
                    <a:pt x="126" y="425"/>
                    <a:pt x="126" y="425"/>
                    <a:pt x="529" y="425"/>
                  </a:cubicBezTo>
                  <a:cubicBezTo>
                    <a:pt x="541" y="425"/>
                    <a:pt x="551" y="435"/>
                    <a:pt x="551" y="447"/>
                  </a:cubicBezTo>
                  <a:cubicBezTo>
                    <a:pt x="551" y="459"/>
                    <a:pt x="541" y="469"/>
                    <a:pt x="529" y="469"/>
                  </a:cubicBezTo>
                  <a:close/>
                  <a:moveTo>
                    <a:pt x="551" y="345"/>
                  </a:moveTo>
                  <a:cubicBezTo>
                    <a:pt x="551" y="357"/>
                    <a:pt x="541" y="367"/>
                    <a:pt x="529" y="367"/>
                  </a:cubicBezTo>
                  <a:cubicBezTo>
                    <a:pt x="529" y="367"/>
                    <a:pt x="529" y="367"/>
                    <a:pt x="126" y="367"/>
                  </a:cubicBezTo>
                  <a:cubicBezTo>
                    <a:pt x="114" y="367"/>
                    <a:pt x="104" y="357"/>
                    <a:pt x="104" y="345"/>
                  </a:cubicBezTo>
                  <a:cubicBezTo>
                    <a:pt x="104" y="333"/>
                    <a:pt x="114" y="323"/>
                    <a:pt x="126" y="323"/>
                  </a:cubicBezTo>
                  <a:cubicBezTo>
                    <a:pt x="126" y="323"/>
                    <a:pt x="126" y="323"/>
                    <a:pt x="529" y="323"/>
                  </a:cubicBezTo>
                  <a:cubicBezTo>
                    <a:pt x="541" y="323"/>
                    <a:pt x="551" y="333"/>
                    <a:pt x="551" y="345"/>
                  </a:cubicBezTo>
                  <a:close/>
                  <a:moveTo>
                    <a:pt x="620" y="194"/>
                  </a:moveTo>
                  <a:cubicBezTo>
                    <a:pt x="620" y="194"/>
                    <a:pt x="620" y="194"/>
                    <a:pt x="706" y="194"/>
                  </a:cubicBezTo>
                  <a:cubicBezTo>
                    <a:pt x="620" y="107"/>
                    <a:pt x="620" y="107"/>
                    <a:pt x="620" y="107"/>
                  </a:cubicBezTo>
                  <a:cubicBezTo>
                    <a:pt x="620" y="107"/>
                    <a:pt x="620" y="107"/>
                    <a:pt x="620" y="194"/>
                  </a:cubicBezTo>
                  <a:close/>
                  <a:moveTo>
                    <a:pt x="576" y="181"/>
                  </a:moveTo>
                  <a:cubicBezTo>
                    <a:pt x="576" y="58"/>
                    <a:pt x="576" y="58"/>
                    <a:pt x="576" y="58"/>
                  </a:cubicBezTo>
                  <a:cubicBezTo>
                    <a:pt x="576" y="58"/>
                    <a:pt x="576" y="58"/>
                    <a:pt x="143" y="58"/>
                  </a:cubicBezTo>
                  <a:cubicBezTo>
                    <a:pt x="134" y="58"/>
                    <a:pt x="125" y="64"/>
                    <a:pt x="122" y="73"/>
                  </a:cubicBezTo>
                  <a:cubicBezTo>
                    <a:pt x="467" y="73"/>
                    <a:pt x="467" y="73"/>
                    <a:pt x="467" y="73"/>
                  </a:cubicBezTo>
                  <a:lnTo>
                    <a:pt x="576" y="181"/>
                  </a:lnTo>
                  <a:close/>
                  <a:moveTo>
                    <a:pt x="682" y="287"/>
                  </a:moveTo>
                  <a:cubicBezTo>
                    <a:pt x="682" y="822"/>
                    <a:pt x="682" y="822"/>
                    <a:pt x="682" y="822"/>
                  </a:cubicBezTo>
                  <a:cubicBezTo>
                    <a:pt x="737" y="822"/>
                    <a:pt x="737" y="822"/>
                    <a:pt x="737" y="822"/>
                  </a:cubicBezTo>
                  <a:cubicBezTo>
                    <a:pt x="749" y="822"/>
                    <a:pt x="759" y="812"/>
                    <a:pt x="759" y="800"/>
                  </a:cubicBezTo>
                  <a:cubicBezTo>
                    <a:pt x="759" y="800"/>
                    <a:pt x="759" y="800"/>
                    <a:pt x="759" y="238"/>
                  </a:cubicBezTo>
                  <a:cubicBezTo>
                    <a:pt x="633" y="238"/>
                    <a:pt x="633" y="238"/>
                    <a:pt x="633" y="238"/>
                  </a:cubicBezTo>
                  <a:lnTo>
                    <a:pt x="682" y="287"/>
                  </a:lnTo>
                  <a:close/>
                  <a:moveTo>
                    <a:pt x="740" y="49"/>
                  </a:moveTo>
                  <a:cubicBezTo>
                    <a:pt x="740" y="49"/>
                    <a:pt x="740" y="49"/>
                    <a:pt x="740" y="135"/>
                  </a:cubicBezTo>
                  <a:cubicBezTo>
                    <a:pt x="740" y="135"/>
                    <a:pt x="740" y="135"/>
                    <a:pt x="827" y="135"/>
                  </a:cubicBezTo>
                  <a:lnTo>
                    <a:pt x="740" y="49"/>
                  </a:lnTo>
                  <a:close/>
                  <a:moveTo>
                    <a:pt x="754" y="180"/>
                  </a:moveTo>
                  <a:cubicBezTo>
                    <a:pt x="803" y="229"/>
                    <a:pt x="803" y="229"/>
                    <a:pt x="803" y="229"/>
                  </a:cubicBezTo>
                  <a:cubicBezTo>
                    <a:pt x="803" y="763"/>
                    <a:pt x="803" y="763"/>
                    <a:pt x="803" y="763"/>
                  </a:cubicBezTo>
                  <a:cubicBezTo>
                    <a:pt x="858" y="763"/>
                    <a:pt x="858" y="763"/>
                    <a:pt x="858" y="763"/>
                  </a:cubicBezTo>
                  <a:cubicBezTo>
                    <a:pt x="870" y="763"/>
                    <a:pt x="880" y="753"/>
                    <a:pt x="880" y="741"/>
                  </a:cubicBezTo>
                  <a:cubicBezTo>
                    <a:pt x="880" y="741"/>
                    <a:pt x="880" y="741"/>
                    <a:pt x="880" y="180"/>
                  </a:cubicBezTo>
                  <a:lnTo>
                    <a:pt x="754" y="180"/>
                  </a:lnTo>
                  <a:close/>
                  <a:moveTo>
                    <a:pt x="696" y="123"/>
                  </a:moveTo>
                  <a:cubicBezTo>
                    <a:pt x="696" y="0"/>
                    <a:pt x="696" y="0"/>
                    <a:pt x="696" y="0"/>
                  </a:cubicBezTo>
                  <a:cubicBezTo>
                    <a:pt x="696" y="0"/>
                    <a:pt x="696" y="0"/>
                    <a:pt x="264" y="0"/>
                  </a:cubicBezTo>
                  <a:cubicBezTo>
                    <a:pt x="254" y="0"/>
                    <a:pt x="246" y="6"/>
                    <a:pt x="243" y="14"/>
                  </a:cubicBezTo>
                  <a:cubicBezTo>
                    <a:pt x="588" y="14"/>
                    <a:pt x="588" y="14"/>
                    <a:pt x="588" y="14"/>
                  </a:cubicBezTo>
                  <a:lnTo>
                    <a:pt x="696" y="123"/>
                  </a:ln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cxnSp>
        <p:nvCxnSpPr>
          <p:cNvPr id="40" name="Straight Connector 39">
            <a:extLst>
              <a:ext uri="{FF2B5EF4-FFF2-40B4-BE49-F238E27FC236}">
                <a16:creationId xmlns:a16="http://schemas.microsoft.com/office/drawing/2014/main" id="{F6B5FC2C-9F32-8AAE-341F-A2B9AD203573}"/>
              </a:ext>
            </a:extLst>
          </p:cNvPr>
          <p:cNvCxnSpPr/>
          <p:nvPr/>
        </p:nvCxnSpPr>
        <p:spPr>
          <a:xfrm>
            <a:off x="8170594" y="4581279"/>
            <a:ext cx="3068053" cy="0"/>
          </a:xfrm>
          <a:prstGeom prst="line">
            <a:avLst/>
          </a:prstGeom>
          <a:ln w="19050">
            <a:solidFill>
              <a:srgbClr val="FFED00"/>
            </a:solidFill>
            <a:headEnd type="ova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633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79C1B-FF9B-CE07-001F-52701FA22059}"/>
            </a:ext>
          </a:extLst>
        </p:cNvPr>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DF646ECA-A5CD-B1FF-6430-B7898B4CCDA9}"/>
              </a:ext>
            </a:extLst>
          </p:cNvPr>
          <p:cNvGraphicFramePr>
            <a:graphicFrameLocks noChangeAspect="1"/>
          </p:cNvGraphicFramePr>
          <p:nvPr>
            <p:custDataLst>
              <p:tags r:id="rId1"/>
            </p:custDataLst>
            <p:extLst>
              <p:ext uri="{D42A27DB-BD31-4B8C-83A1-F6EECF244321}">
                <p14:modId xmlns:p14="http://schemas.microsoft.com/office/powerpoint/2010/main" val="3737474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16" name="think-cell data - do not delete" hidden="1">
                        <a:extLst>
                          <a:ext uri="{FF2B5EF4-FFF2-40B4-BE49-F238E27FC236}">
                            <a16:creationId xmlns:a16="http://schemas.microsoft.com/office/drawing/2014/main" id="{DF646ECA-A5CD-B1FF-6430-B7898B4CCD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1" name="Straight Connector 50">
            <a:extLst>
              <a:ext uri="{FF2B5EF4-FFF2-40B4-BE49-F238E27FC236}">
                <a16:creationId xmlns:a16="http://schemas.microsoft.com/office/drawing/2014/main" id="{259C7415-9797-CCFB-7AB7-8822D7B0BEC2}"/>
              </a:ext>
            </a:extLst>
          </p:cNvPr>
          <p:cNvCxnSpPr>
            <a:cxnSpLocks/>
          </p:cNvCxnSpPr>
          <p:nvPr/>
        </p:nvCxnSpPr>
        <p:spPr>
          <a:xfrm flipV="1">
            <a:off x="5698763" y="2141177"/>
            <a:ext cx="0" cy="1431946"/>
          </a:xfrm>
          <a:prstGeom prst="line">
            <a:avLst/>
          </a:prstGeom>
          <a:ln w="28575" cap="rnd" cmpd="sng" algn="ctr">
            <a:solidFill>
              <a:srgbClr val="1C83C1"/>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E7A8A2AC-B3CC-1A9E-AB3C-49D1559AE7AF}"/>
              </a:ext>
            </a:extLst>
          </p:cNvPr>
          <p:cNvSpPr/>
          <p:nvPr/>
        </p:nvSpPr>
        <p:spPr>
          <a:xfrm>
            <a:off x="5455017" y="1702341"/>
            <a:ext cx="6297030" cy="4631784"/>
          </a:xfrm>
          <a:prstGeom prst="rect">
            <a:avLst/>
          </a:prstGeom>
          <a:noFill/>
          <a:ln w="19050" cap="flat" cmpd="sng" algn="ctr">
            <a:solidFill>
              <a:schemeClr val="bg1">
                <a:lumMod val="9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2129366-B392-15DD-6029-F2E9714554C8}"/>
              </a:ext>
            </a:extLst>
          </p:cNvPr>
          <p:cNvSpPr/>
          <p:nvPr/>
        </p:nvSpPr>
        <p:spPr>
          <a:xfrm>
            <a:off x="1054100" y="1702341"/>
            <a:ext cx="4142028" cy="4631784"/>
          </a:xfrm>
          <a:prstGeom prst="rect">
            <a:avLst/>
          </a:prstGeom>
          <a:noFill/>
          <a:ln w="19050" cap="flat" cmpd="sng" algn="ctr">
            <a:solidFill>
              <a:schemeClr val="bg1">
                <a:lumMod val="9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F1DF5-F487-1A0E-221F-E22ABE833893}"/>
              </a:ext>
            </a:extLst>
          </p:cNvPr>
          <p:cNvSpPr>
            <a:spLocks noGrp="1"/>
          </p:cNvSpPr>
          <p:nvPr>
            <p:ph type="title"/>
          </p:nvPr>
        </p:nvSpPr>
        <p:spPr>
          <a:xfrm>
            <a:off x="838200" y="365125"/>
            <a:ext cx="10515600" cy="757130"/>
          </a:xfrm>
        </p:spPr>
        <p:txBody>
          <a:bodyPr vert="horz"/>
          <a:lstStyle/>
          <a:p>
            <a:r>
              <a:rPr lang="en-GB" b="1" dirty="0"/>
              <a:t>Timeline for the first year | </a:t>
            </a:r>
            <a:r>
              <a:rPr lang="en-GB" dirty="0"/>
              <a:t>We are currently setting up the programme – first academy cohort will start in January 2025</a:t>
            </a:r>
            <a:endParaRPr lang="en-US" dirty="0"/>
          </a:p>
        </p:txBody>
      </p:sp>
      <p:sp>
        <p:nvSpPr>
          <p:cNvPr id="38" name="Slide Number Placeholder 5">
            <a:extLst>
              <a:ext uri="{FF2B5EF4-FFF2-40B4-BE49-F238E27FC236}">
                <a16:creationId xmlns:a16="http://schemas.microsoft.com/office/drawing/2014/main" id="{4E420237-BD82-62CA-35B3-73CED918E4BE}"/>
              </a:ext>
            </a:extLst>
          </p:cNvPr>
          <p:cNvSpPr>
            <a:spLocks noGrp="1"/>
          </p:cNvSpPr>
          <p:nvPr>
            <p:ph type="sldNum" sz="quarter" idx="12"/>
          </p:nvPr>
        </p:nvSpPr>
        <p:spPr>
          <a:xfrm>
            <a:off x="11641802" y="6400413"/>
            <a:ext cx="282449" cy="276999"/>
          </a:xfr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800" b="0" i="0" u="none" strike="noStrike" kern="1200" cap="none" spc="0" normalizeH="0" baseline="0" noProof="0" dirty="0">
                <a:ln>
                  <a:noFill/>
                </a:ln>
                <a:solidFill>
                  <a:prstClr val="black">
                    <a:tint val="82000"/>
                  </a:prstClr>
                </a:solidFill>
                <a:effectLst/>
                <a:uLnTx/>
                <a:uFillTx/>
                <a:latin typeface="Verdana" panose="020B0604030504040204" pitchFamily="34" charset="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prstClr val="black">
                  <a:tint val="82000"/>
                </a:prstClr>
              </a:solidFill>
              <a:effectLst/>
              <a:uLnTx/>
              <a:uFillTx/>
              <a:latin typeface="Verdana" panose="020B0604030504040204" pitchFamily="34" charset="0"/>
              <a:ea typeface="Verdana" panose="020B0604030504040204" pitchFamily="34" charset="0"/>
            </a:endParaRPr>
          </a:p>
        </p:txBody>
      </p:sp>
      <p:sp>
        <p:nvSpPr>
          <p:cNvPr id="4" name="Slide Number Placeholder 5">
            <a:extLst>
              <a:ext uri="{FF2B5EF4-FFF2-40B4-BE49-F238E27FC236}">
                <a16:creationId xmlns:a16="http://schemas.microsoft.com/office/drawing/2014/main" id="{6554E8C7-9C52-1B1C-C680-C33C3FFA3E37}"/>
              </a:ext>
            </a:extLst>
          </p:cNvPr>
          <p:cNvSpPr txBox="1">
            <a:spLocks/>
          </p:cNvSpPr>
          <p:nvPr/>
        </p:nvSpPr>
        <p:spPr>
          <a:xfrm>
            <a:off x="838201" y="6363480"/>
            <a:ext cx="10644266" cy="313932"/>
          </a:xfrm>
          <a:prstGeom prst="rect">
            <a:avLst/>
          </a:prstGeom>
        </p:spPr>
        <p:txBody>
          <a:bodyPr vert="horz" wrap="square" lIns="91440" tIns="45720" rIns="91440" bIns="45720" rtlCol="0" anchor="ctr">
            <a:spAutoFit/>
          </a:bodyPr>
          <a:lstStyle>
            <a:defPPr>
              <a:defRPr lang="en-US"/>
            </a:defPPr>
            <a:lvl1pPr marL="0" algn="r" defTabSz="457200" rtl="0" eaLnBrk="1" latinLnBrk="0" hangingPunct="1">
              <a:defRPr sz="1200" kern="120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0"/>
              </a:spcBef>
              <a:spcAft>
                <a:spcPts val="0"/>
              </a:spcAft>
              <a:buClrTx/>
              <a:buSzTx/>
              <a:tabLst/>
              <a:defRPr/>
            </a:pPr>
            <a:r>
              <a:rPr lang="en-GB" sz="800">
                <a:solidFill>
                  <a:prstClr val="white">
                    <a:lumMod val="50000"/>
                  </a:prstClr>
                </a:solidFill>
                <a:cs typeface="Arial" pitchFamily="34" charset="0"/>
              </a:rPr>
              <a:t>F2F = face-to-face; d = days</a:t>
            </a:r>
          </a:p>
          <a:p>
            <a:pPr marR="0" lvl="0" algn="l" defTabSz="914400" rtl="0" eaLnBrk="1" fontAlgn="auto" latinLnBrk="0" hangingPunct="1">
              <a:lnSpc>
                <a:spcPct val="90000"/>
              </a:lnSpc>
              <a:spcBef>
                <a:spcPts val="0"/>
              </a:spcBef>
              <a:spcAft>
                <a:spcPts val="0"/>
              </a:spcAft>
              <a:buClrTx/>
              <a:buSzTx/>
              <a:tabLst/>
              <a:defRPr/>
            </a:pPr>
            <a:r>
              <a:rPr lang="en-GB" sz="800">
                <a:solidFill>
                  <a:prstClr val="white">
                    <a:lumMod val="50000"/>
                  </a:prstClr>
                </a:solidFill>
                <a:cs typeface="Arial" pitchFamily="34" charset="0"/>
              </a:rPr>
              <a:t>1. </a:t>
            </a:r>
            <a:r>
              <a:rPr kumimoji="0" lang="en-GB" sz="800" b="0" i="0" u="none" strike="noStrike" kern="1200" cap="none" spc="0" normalizeH="0" baseline="0" noProof="0">
                <a:ln>
                  <a:noFill/>
                </a:ln>
                <a:solidFill>
                  <a:prstClr val="white">
                    <a:lumMod val="50000"/>
                  </a:prstClr>
                </a:solidFill>
                <a:effectLst/>
                <a:uLnTx/>
                <a:uFillTx/>
                <a:cs typeface="Arial" pitchFamily="34" charset="0"/>
              </a:rPr>
              <a:t>May be split across 4 days with only half-day training</a:t>
            </a:r>
            <a:r>
              <a:rPr lang="en-GB" sz="800">
                <a:solidFill>
                  <a:prstClr val="white">
                    <a:lumMod val="50000"/>
                  </a:prstClr>
                </a:solidFill>
                <a:cs typeface="Arial" pitchFamily="34" charset="0"/>
              </a:rPr>
              <a:t>; </a:t>
            </a:r>
            <a:endParaRPr kumimoji="0" lang="en-GB" sz="800" b="0" i="0" u="none" strike="noStrike" kern="1200" cap="none" spc="0" normalizeH="0" baseline="0" noProof="0">
              <a:ln>
                <a:noFill/>
              </a:ln>
              <a:solidFill>
                <a:prstClr val="white">
                  <a:lumMod val="50000"/>
                </a:prstClr>
              </a:solidFill>
              <a:effectLst/>
              <a:uLnTx/>
              <a:uFillTx/>
              <a:cs typeface="Arial" pitchFamily="34" charset="0"/>
            </a:endParaRPr>
          </a:p>
        </p:txBody>
      </p:sp>
      <p:sp>
        <p:nvSpPr>
          <p:cNvPr id="41" name="ee4pHeader1">
            <a:extLst>
              <a:ext uri="{FF2B5EF4-FFF2-40B4-BE49-F238E27FC236}">
                <a16:creationId xmlns:a16="http://schemas.microsoft.com/office/drawing/2014/main" id="{E75C4998-442E-37C2-2B35-812C7DDE10F2}"/>
              </a:ext>
            </a:extLst>
          </p:cNvPr>
          <p:cNvSpPr txBox="1"/>
          <p:nvPr/>
        </p:nvSpPr>
        <p:spPr>
          <a:xfrm>
            <a:off x="5807407" y="2098369"/>
            <a:ext cx="1045863" cy="369332"/>
          </a:xfrm>
          <a:prstGeom prst="rect">
            <a:avLst/>
          </a:prstGeom>
          <a:no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1</a:t>
            </a:r>
            <a:r>
              <a:rPr kumimoji="0" lang="en-GB" sz="1200" b="1" i="0" u="none" strike="noStrike" kern="1200" cap="none" spc="0" normalizeH="0" baseline="3000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st</a:t>
            </a: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 training</a:t>
            </a:r>
            <a:br>
              <a:rPr lang="en-GB" sz="1200" b="1">
                <a:solidFill>
                  <a:srgbClr val="1C83C1"/>
                </a:solidFill>
                <a:latin typeface="Verdana" panose="020B0604030504040204" pitchFamily="34" charset="0"/>
                <a:ea typeface="Verdana" panose="020B0604030504040204" pitchFamily="34" charset="0"/>
                <a:cs typeface="Verdana" panose="020B0604030504040204" pitchFamily="34" charset="0"/>
              </a:rPr>
            </a:br>
            <a:r>
              <a:rPr kumimoji="0" lang="en-GB" sz="1200"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(F2F, 5d)</a:t>
            </a:r>
          </a:p>
        </p:txBody>
      </p:sp>
      <p:sp>
        <p:nvSpPr>
          <p:cNvPr id="46" name="Freeform: Shape 13">
            <a:extLst>
              <a:ext uri="{FF2B5EF4-FFF2-40B4-BE49-F238E27FC236}">
                <a16:creationId xmlns:a16="http://schemas.microsoft.com/office/drawing/2014/main" id="{A95F5FE2-5E02-FFD6-5F2C-6701038A8F9C}"/>
              </a:ext>
            </a:extLst>
          </p:cNvPr>
          <p:cNvSpPr/>
          <p:nvPr/>
        </p:nvSpPr>
        <p:spPr>
          <a:xfrm>
            <a:off x="-417430" y="2220848"/>
            <a:ext cx="13169735" cy="3724179"/>
          </a:xfrm>
          <a:custGeom>
            <a:avLst/>
            <a:gdLst>
              <a:gd name="connsiteX0" fmla="*/ 0 w 13169735"/>
              <a:gd name="connsiteY0" fmla="*/ 4783382 h 4783382"/>
              <a:gd name="connsiteX1" fmla="*/ 1009403 w 13169735"/>
              <a:gd name="connsiteY1" fmla="*/ 4106488 h 4783382"/>
              <a:gd name="connsiteX2" fmla="*/ 3431969 w 13169735"/>
              <a:gd name="connsiteY2" fmla="*/ 4142114 h 4783382"/>
              <a:gd name="connsiteX3" fmla="*/ 5035138 w 13169735"/>
              <a:gd name="connsiteY3" fmla="*/ 3203964 h 4783382"/>
              <a:gd name="connsiteX4" fmla="*/ 6982691 w 13169735"/>
              <a:gd name="connsiteY4" fmla="*/ 1208909 h 4783382"/>
              <a:gd name="connsiteX5" fmla="*/ 9714016 w 13169735"/>
              <a:gd name="connsiteY5" fmla="*/ 722021 h 4783382"/>
              <a:gd name="connsiteX6" fmla="*/ 11412187 w 13169735"/>
              <a:gd name="connsiteY6" fmla="*/ 543891 h 4783382"/>
              <a:gd name="connsiteX7" fmla="*/ 12195959 w 13169735"/>
              <a:gd name="connsiteY7" fmla="*/ 45127 h 4783382"/>
              <a:gd name="connsiteX8" fmla="*/ 13169735 w 13169735"/>
              <a:gd name="connsiteY8" fmla="*/ 57003 h 47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9735" h="4783382">
                <a:moveTo>
                  <a:pt x="0" y="4783382"/>
                </a:moveTo>
                <a:cubicBezTo>
                  <a:pt x="218704" y="4498374"/>
                  <a:pt x="437408" y="4213366"/>
                  <a:pt x="1009403" y="4106488"/>
                </a:cubicBezTo>
                <a:cubicBezTo>
                  <a:pt x="1581398" y="3999610"/>
                  <a:pt x="2761013" y="4292535"/>
                  <a:pt x="3431969" y="4142114"/>
                </a:cubicBezTo>
                <a:cubicBezTo>
                  <a:pt x="4102925" y="3991693"/>
                  <a:pt x="4443351" y="3692831"/>
                  <a:pt x="5035138" y="3203964"/>
                </a:cubicBezTo>
                <a:cubicBezTo>
                  <a:pt x="5626925" y="2715097"/>
                  <a:pt x="6202878" y="1622566"/>
                  <a:pt x="6982691" y="1208909"/>
                </a:cubicBezTo>
                <a:cubicBezTo>
                  <a:pt x="7762504" y="795252"/>
                  <a:pt x="8975767" y="832857"/>
                  <a:pt x="9714016" y="722021"/>
                </a:cubicBezTo>
                <a:cubicBezTo>
                  <a:pt x="10452265" y="611185"/>
                  <a:pt x="10998530" y="656707"/>
                  <a:pt x="11412187" y="543891"/>
                </a:cubicBezTo>
                <a:cubicBezTo>
                  <a:pt x="11825844" y="431075"/>
                  <a:pt x="11903034" y="126275"/>
                  <a:pt x="12195959" y="45127"/>
                </a:cubicBezTo>
                <a:cubicBezTo>
                  <a:pt x="12488884" y="-36021"/>
                  <a:pt x="12876810" y="7522"/>
                  <a:pt x="13169735" y="57003"/>
                </a:cubicBezTo>
              </a:path>
            </a:pathLst>
          </a:custGeom>
          <a:gradFill>
            <a:gsLst>
              <a:gs pos="0">
                <a:schemeClr val="bg1">
                  <a:alpha val="0"/>
                </a:schemeClr>
              </a:gs>
              <a:gs pos="100000">
                <a:schemeClr val="bg1"/>
              </a:gs>
            </a:gsLst>
            <a:lin ang="0" scaled="0"/>
          </a:gradFill>
          <a:ln w="254000" cap="rnd" cmpd="sng" algn="ctr">
            <a:gradFill>
              <a:gsLst>
                <a:gs pos="14000">
                  <a:schemeClr val="accent1">
                    <a:lumMod val="5000"/>
                    <a:lumOff val="95000"/>
                  </a:schemeClr>
                </a:gs>
                <a:gs pos="64000">
                  <a:srgbClr val="004494"/>
                </a:gs>
              </a:gsLst>
              <a:lin ang="5400000" scaled="1"/>
            </a:gradFill>
            <a:prstDash val="solid"/>
            <a:round/>
            <a:headEnd type="none" w="med" len="med"/>
            <a:tailEnd type="none" w="med" len="me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47B43"/>
              </a:solidFill>
              <a:effectLst/>
              <a:uLnTx/>
              <a:uFillTx/>
              <a:latin typeface="Trebuchet MS"/>
              <a:ea typeface="+mn-ea"/>
              <a:cs typeface="+mn-cs"/>
            </a:endParaRPr>
          </a:p>
        </p:txBody>
      </p:sp>
      <p:sp>
        <p:nvSpPr>
          <p:cNvPr id="47" name="Freeform: Shape 14">
            <a:extLst>
              <a:ext uri="{FF2B5EF4-FFF2-40B4-BE49-F238E27FC236}">
                <a16:creationId xmlns:a16="http://schemas.microsoft.com/office/drawing/2014/main" id="{791722C4-6C8E-1B01-74A9-53A5B49450FA}"/>
              </a:ext>
            </a:extLst>
          </p:cNvPr>
          <p:cNvSpPr/>
          <p:nvPr/>
        </p:nvSpPr>
        <p:spPr>
          <a:xfrm>
            <a:off x="-417430" y="2208147"/>
            <a:ext cx="13169735" cy="3724179"/>
          </a:xfrm>
          <a:custGeom>
            <a:avLst/>
            <a:gdLst>
              <a:gd name="connsiteX0" fmla="*/ 0 w 13169735"/>
              <a:gd name="connsiteY0" fmla="*/ 4783382 h 4783382"/>
              <a:gd name="connsiteX1" fmla="*/ 1009403 w 13169735"/>
              <a:gd name="connsiteY1" fmla="*/ 4106488 h 4783382"/>
              <a:gd name="connsiteX2" fmla="*/ 3431969 w 13169735"/>
              <a:gd name="connsiteY2" fmla="*/ 4142114 h 4783382"/>
              <a:gd name="connsiteX3" fmla="*/ 5035138 w 13169735"/>
              <a:gd name="connsiteY3" fmla="*/ 3203964 h 4783382"/>
              <a:gd name="connsiteX4" fmla="*/ 6982691 w 13169735"/>
              <a:gd name="connsiteY4" fmla="*/ 1208909 h 4783382"/>
              <a:gd name="connsiteX5" fmla="*/ 9714016 w 13169735"/>
              <a:gd name="connsiteY5" fmla="*/ 722021 h 4783382"/>
              <a:gd name="connsiteX6" fmla="*/ 11412187 w 13169735"/>
              <a:gd name="connsiteY6" fmla="*/ 543891 h 4783382"/>
              <a:gd name="connsiteX7" fmla="*/ 12195959 w 13169735"/>
              <a:gd name="connsiteY7" fmla="*/ 45127 h 4783382"/>
              <a:gd name="connsiteX8" fmla="*/ 13169735 w 13169735"/>
              <a:gd name="connsiteY8" fmla="*/ 57003 h 47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9735" h="4783382">
                <a:moveTo>
                  <a:pt x="0" y="4783382"/>
                </a:moveTo>
                <a:cubicBezTo>
                  <a:pt x="218704" y="4498374"/>
                  <a:pt x="437408" y="4213366"/>
                  <a:pt x="1009403" y="4106488"/>
                </a:cubicBezTo>
                <a:cubicBezTo>
                  <a:pt x="1581398" y="3999610"/>
                  <a:pt x="2761013" y="4292535"/>
                  <a:pt x="3431969" y="4142114"/>
                </a:cubicBezTo>
                <a:cubicBezTo>
                  <a:pt x="4102925" y="3991693"/>
                  <a:pt x="4443351" y="3692831"/>
                  <a:pt x="5035138" y="3203964"/>
                </a:cubicBezTo>
                <a:cubicBezTo>
                  <a:pt x="5626925" y="2715097"/>
                  <a:pt x="6202878" y="1622566"/>
                  <a:pt x="6982691" y="1208909"/>
                </a:cubicBezTo>
                <a:cubicBezTo>
                  <a:pt x="7762504" y="795252"/>
                  <a:pt x="8975767" y="832857"/>
                  <a:pt x="9714016" y="722021"/>
                </a:cubicBezTo>
                <a:cubicBezTo>
                  <a:pt x="10452265" y="611185"/>
                  <a:pt x="10998530" y="656707"/>
                  <a:pt x="11412187" y="543891"/>
                </a:cubicBezTo>
                <a:cubicBezTo>
                  <a:pt x="11825844" y="431075"/>
                  <a:pt x="11903034" y="126275"/>
                  <a:pt x="12195959" y="45127"/>
                </a:cubicBezTo>
                <a:cubicBezTo>
                  <a:pt x="12488884" y="-36021"/>
                  <a:pt x="12876810" y="7522"/>
                  <a:pt x="13169735" y="57003"/>
                </a:cubicBezTo>
              </a:path>
            </a:pathLst>
          </a:custGeom>
          <a:noFill/>
          <a:ln w="63500" cap="rnd" cmpd="sng" algn="ctr">
            <a:gradFill>
              <a:gsLst>
                <a:gs pos="14000">
                  <a:schemeClr val="accent1">
                    <a:lumMod val="5000"/>
                    <a:lumOff val="95000"/>
                  </a:schemeClr>
                </a:gs>
                <a:gs pos="100000">
                  <a:srgbClr val="004494"/>
                </a:gs>
              </a:gsLst>
              <a:lin ang="5400000" scaled="1"/>
            </a:gradFill>
            <a:prstDash val="dash"/>
            <a:round/>
            <a:headEnd type="none" w="med" len="med"/>
            <a:tailEnd type="none" w="med" len="me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47B43"/>
              </a:solidFill>
              <a:effectLst/>
              <a:uLnTx/>
              <a:uFillTx/>
              <a:latin typeface="Trebuchet MS"/>
              <a:ea typeface="+mn-ea"/>
              <a:cs typeface="+mn-cs"/>
            </a:endParaRPr>
          </a:p>
        </p:txBody>
      </p:sp>
      <p:sp>
        <p:nvSpPr>
          <p:cNvPr id="59" name="ee4pHeader1">
            <a:extLst>
              <a:ext uri="{FF2B5EF4-FFF2-40B4-BE49-F238E27FC236}">
                <a16:creationId xmlns:a16="http://schemas.microsoft.com/office/drawing/2014/main" id="{2B341A7E-A696-9E09-131B-99015840DBDD}"/>
              </a:ext>
            </a:extLst>
          </p:cNvPr>
          <p:cNvSpPr txBox="1"/>
          <p:nvPr/>
        </p:nvSpPr>
        <p:spPr>
          <a:xfrm>
            <a:off x="2064873" y="4396192"/>
            <a:ext cx="1380181" cy="369332"/>
          </a:xfrm>
          <a:prstGeom prst="rect">
            <a:avLst/>
          </a:prstGeom>
          <a:no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GB" sz="1200" b="1">
                <a:solidFill>
                  <a:srgbClr val="004494"/>
                </a:solidFill>
                <a:latin typeface="Verdana" panose="020B0604030504040204" pitchFamily="34" charset="0"/>
                <a:ea typeface="Verdana" panose="020B0604030504040204" pitchFamily="34" charset="0"/>
                <a:cs typeface="Verdana" panose="020B0604030504040204" pitchFamily="34" charset="0"/>
              </a:rPr>
              <a:t>Workshop </a:t>
            </a:r>
            <a:r>
              <a:rPr lang="en-GB" sz="1200">
                <a:solidFill>
                  <a:srgbClr val="004494"/>
                </a:solidFill>
                <a:latin typeface="Verdana" panose="020B0604030504040204" pitchFamily="34" charset="0"/>
                <a:ea typeface="Verdana" panose="020B0604030504040204" pitchFamily="34" charset="0"/>
                <a:cs typeface="Verdana" panose="020B0604030504040204" pitchFamily="34" charset="0"/>
              </a:rPr>
              <a:t>w/</a:t>
            </a:r>
            <a:r>
              <a:rPr lang="en-GB" sz="1200" b="1">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en-GB" sz="1200">
                <a:solidFill>
                  <a:srgbClr val="004494"/>
                </a:solidFill>
                <a:latin typeface="Verdana" panose="020B0604030504040204" pitchFamily="34" charset="0"/>
                <a:ea typeface="Verdana" panose="020B0604030504040204" pitchFamily="34" charset="0"/>
                <a:cs typeface="Verdana" panose="020B0604030504040204" pitchFamily="34" charset="0"/>
              </a:rPr>
              <a:t>Member States</a:t>
            </a:r>
            <a:endParaRPr kumimoji="0" lang="en-GB" sz="120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6" name="Straight Connector 25">
            <a:extLst>
              <a:ext uri="{FF2B5EF4-FFF2-40B4-BE49-F238E27FC236}">
                <a16:creationId xmlns:a16="http://schemas.microsoft.com/office/drawing/2014/main" id="{98D11683-B43D-44F8-67BE-338C704C86B6}"/>
              </a:ext>
            </a:extLst>
          </p:cNvPr>
          <p:cNvCxnSpPr>
            <a:cxnSpLocks/>
          </p:cNvCxnSpPr>
          <p:nvPr/>
        </p:nvCxnSpPr>
        <p:spPr>
          <a:xfrm flipV="1">
            <a:off x="1958947" y="4372172"/>
            <a:ext cx="0" cy="938007"/>
          </a:xfrm>
          <a:prstGeom prst="line">
            <a:avLst/>
          </a:prstGeom>
          <a:ln w="28575" cap="rnd" cmpd="sng" algn="ctr">
            <a:solidFill>
              <a:srgbClr val="004494"/>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A3B2001-0C90-1533-D733-40BB5B92D3F7}"/>
              </a:ext>
            </a:extLst>
          </p:cNvPr>
          <p:cNvCxnSpPr>
            <a:cxnSpLocks/>
          </p:cNvCxnSpPr>
          <p:nvPr/>
        </p:nvCxnSpPr>
        <p:spPr>
          <a:xfrm flipV="1">
            <a:off x="8272509" y="2141177"/>
            <a:ext cx="0" cy="538727"/>
          </a:xfrm>
          <a:prstGeom prst="line">
            <a:avLst/>
          </a:prstGeom>
          <a:ln w="28575" cap="rnd" cmpd="sng" algn="ctr">
            <a:solidFill>
              <a:srgbClr val="1C83C1"/>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1CC362FF-CA67-052D-7937-D79E22E42ED3}"/>
              </a:ext>
            </a:extLst>
          </p:cNvPr>
          <p:cNvSpPr txBox="1"/>
          <p:nvPr/>
        </p:nvSpPr>
        <p:spPr>
          <a:xfrm>
            <a:off x="3330011" y="48812"/>
            <a:ext cx="5462567" cy="190240"/>
          </a:xfrm>
          <a:prstGeom prst="rect">
            <a:avLst/>
          </a:prstGeom>
          <a:solidFill>
            <a:srgbClr val="004494"/>
          </a:solidFill>
        </p:spPr>
        <p:txBody>
          <a:bodyPr wrap="none" lIns="72000" tIns="18000" rIns="72000" bIns="1800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Preliminary timeline – more information will be shared in the information sessions</a:t>
            </a:r>
          </a:p>
        </p:txBody>
      </p:sp>
      <p:grpSp>
        <p:nvGrpSpPr>
          <p:cNvPr id="8" name="Group 7">
            <a:extLst>
              <a:ext uri="{FF2B5EF4-FFF2-40B4-BE49-F238E27FC236}">
                <a16:creationId xmlns:a16="http://schemas.microsoft.com/office/drawing/2014/main" id="{6A0010D7-78A0-4BFD-6BA0-C5DE8FD8CFBA}"/>
              </a:ext>
            </a:extLst>
          </p:cNvPr>
          <p:cNvGrpSpPr/>
          <p:nvPr/>
        </p:nvGrpSpPr>
        <p:grpSpPr>
          <a:xfrm>
            <a:off x="1054100" y="1358369"/>
            <a:ext cx="4114044" cy="343972"/>
            <a:chOff x="838200" y="1929517"/>
            <a:chExt cx="3660045" cy="343972"/>
          </a:xfrm>
        </p:grpSpPr>
        <p:sp>
          <p:nvSpPr>
            <p:cNvPr id="5" name="TextBox 4">
              <a:extLst>
                <a:ext uri="{FF2B5EF4-FFF2-40B4-BE49-F238E27FC236}">
                  <a16:creationId xmlns:a16="http://schemas.microsoft.com/office/drawing/2014/main" id="{CADBEE4D-FEC1-6FBD-A468-0E62649BECE8}"/>
                </a:ext>
              </a:extLst>
            </p:cNvPr>
            <p:cNvSpPr txBox="1"/>
            <p:nvPr/>
          </p:nvSpPr>
          <p:spPr>
            <a:xfrm>
              <a:off x="838200" y="1929517"/>
              <a:ext cx="3654854" cy="318924"/>
            </a:xfrm>
            <a:prstGeom prst="rect">
              <a:avLst/>
            </a:prstGeom>
            <a:noFill/>
            <a:effectLst/>
          </p:spPr>
          <p:txBody>
            <a:bodyPr wrap="square" lIns="72000" tIns="36000" rIns="72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Road to academy (Sep-Dec '24)</a:t>
              </a:r>
            </a:p>
          </p:txBody>
        </p:sp>
        <p:cxnSp>
          <p:nvCxnSpPr>
            <p:cNvPr id="7" name="Straight Connector 6">
              <a:extLst>
                <a:ext uri="{FF2B5EF4-FFF2-40B4-BE49-F238E27FC236}">
                  <a16:creationId xmlns:a16="http://schemas.microsoft.com/office/drawing/2014/main" id="{D0BF8B26-1660-8B64-2BBC-29014F6B41C0}"/>
                </a:ext>
              </a:extLst>
            </p:cNvPr>
            <p:cNvCxnSpPr/>
            <p:nvPr/>
          </p:nvCxnSpPr>
          <p:spPr>
            <a:xfrm>
              <a:off x="838200" y="2273489"/>
              <a:ext cx="3660045" cy="0"/>
            </a:xfrm>
            <a:prstGeom prst="line">
              <a:avLst/>
            </a:prstGeom>
            <a:ln w="19050" cap="flat" cmpd="sng" algn="ctr">
              <a:solidFill>
                <a:schemeClr val="accent1"/>
              </a:solidFill>
              <a:prstDash val="solid"/>
              <a:miter lim="800000"/>
              <a:headEnd type="oval" w="med" len="med"/>
              <a:tailEnd type="oval" w="med" len="med"/>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718A1799-FC58-2020-6B49-15694F4ECF5C}"/>
              </a:ext>
            </a:extLst>
          </p:cNvPr>
          <p:cNvGrpSpPr/>
          <p:nvPr/>
        </p:nvGrpSpPr>
        <p:grpSpPr>
          <a:xfrm>
            <a:off x="5442566" y="1358369"/>
            <a:ext cx="6317635" cy="343972"/>
            <a:chOff x="838200" y="1929517"/>
            <a:chExt cx="3660045" cy="343972"/>
          </a:xfrm>
        </p:grpSpPr>
        <p:sp>
          <p:nvSpPr>
            <p:cNvPr id="12" name="TextBox 11">
              <a:extLst>
                <a:ext uri="{FF2B5EF4-FFF2-40B4-BE49-F238E27FC236}">
                  <a16:creationId xmlns:a16="http://schemas.microsoft.com/office/drawing/2014/main" id="{4A4F7823-E3AC-333F-090F-5E1453165615}"/>
                </a:ext>
              </a:extLst>
            </p:cNvPr>
            <p:cNvSpPr txBox="1"/>
            <p:nvPr/>
          </p:nvSpPr>
          <p:spPr>
            <a:xfrm>
              <a:off x="838200" y="1929517"/>
              <a:ext cx="3654854" cy="318924"/>
            </a:xfrm>
            <a:prstGeom prst="rect">
              <a:avLst/>
            </a:prstGeom>
            <a:noFill/>
            <a:effectLst/>
          </p:spPr>
          <p:txBody>
            <a:bodyPr wrap="square" lIns="72000" tIns="36000" rIns="72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2">
                      <a:lumMod val="50000"/>
                      <a:lumOff val="50000"/>
                    </a:schemeClr>
                  </a:solidFill>
                  <a:effectLst/>
                  <a:uLnTx/>
                  <a:uFillTx/>
                  <a:latin typeface="Verdana" panose="020B0604030504040204" pitchFamily="34" charset="0"/>
                  <a:ea typeface="Verdana" panose="020B0604030504040204" pitchFamily="34" charset="0"/>
                  <a:cs typeface="Verdana" panose="020B0604030504040204" pitchFamily="34" charset="0"/>
                </a:rPr>
                <a:t>1</a:t>
              </a:r>
              <a:r>
                <a:rPr kumimoji="0" lang="en-GB" sz="1600" b="1" i="0" u="none" strike="noStrike" kern="1200" cap="none" spc="0" normalizeH="0" baseline="30000" noProof="0" dirty="0">
                  <a:ln>
                    <a:noFill/>
                  </a:ln>
                  <a:solidFill>
                    <a:schemeClr val="tx2">
                      <a:lumMod val="50000"/>
                      <a:lumOff val="50000"/>
                    </a:schemeClr>
                  </a:solidFill>
                  <a:effectLst/>
                  <a:uLnTx/>
                  <a:uFillTx/>
                  <a:latin typeface="Verdana" panose="020B0604030504040204" pitchFamily="34" charset="0"/>
                  <a:ea typeface="Verdana" panose="020B0604030504040204" pitchFamily="34" charset="0"/>
                  <a:cs typeface="Verdana" panose="020B0604030504040204" pitchFamily="34" charset="0"/>
                </a:rPr>
                <a:t>st</a:t>
              </a:r>
              <a:r>
                <a:rPr kumimoji="0" lang="en-GB" sz="1600" b="1" i="0" u="none" strike="noStrike" kern="1200" cap="none" spc="0" normalizeH="0" baseline="0" noProof="0" dirty="0">
                  <a:ln>
                    <a:noFill/>
                  </a:ln>
                  <a:solidFill>
                    <a:schemeClr val="tx2">
                      <a:lumMod val="50000"/>
                      <a:lumOff val="50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600" b="1" i="0" u="none" strike="noStrike" kern="1200" cap="none" spc="0" normalizeH="0" baseline="0" noProof="0" dirty="0" err="1">
                  <a:ln>
                    <a:noFill/>
                  </a:ln>
                  <a:solidFill>
                    <a:schemeClr val="tx2">
                      <a:lumMod val="50000"/>
                      <a:lumOff val="50000"/>
                    </a:schemeClr>
                  </a:solidFill>
                  <a:effectLst/>
                  <a:uLnTx/>
                  <a:uFillTx/>
                  <a:latin typeface="Verdana" panose="020B0604030504040204" pitchFamily="34" charset="0"/>
                  <a:ea typeface="Verdana" panose="020B0604030504040204" pitchFamily="34" charset="0"/>
                  <a:cs typeface="Verdana" panose="020B0604030504040204" pitchFamily="34" charset="0"/>
                </a:rPr>
                <a:t>acade</a:t>
              </a:r>
              <a:r>
                <a:rPr lang="en-GB" sz="1600" b="1" dirty="0">
                  <a:solidFill>
                    <a:schemeClr val="tx2">
                      <a:lumMod val="50000"/>
                      <a:lumOff val="50000"/>
                    </a:schemeClr>
                  </a:solidFill>
                  <a:latin typeface="Verdana" panose="020B0604030504040204" pitchFamily="34" charset="0"/>
                  <a:ea typeface="Verdana" panose="020B0604030504040204" pitchFamily="34" charset="0"/>
                  <a:cs typeface="Verdana" panose="020B0604030504040204" pitchFamily="34" charset="0"/>
                </a:rPr>
                <a:t>my</a:t>
              </a:r>
              <a:r>
                <a:rPr kumimoji="0" lang="en-GB" sz="1600" b="1" i="0" u="none" strike="noStrike" kern="1200" cap="none" spc="0" normalizeH="0" baseline="0" noProof="0" dirty="0">
                  <a:ln>
                    <a:noFill/>
                  </a:ln>
                  <a:solidFill>
                    <a:schemeClr val="tx2">
                      <a:lumMod val="50000"/>
                      <a:lumOff val="50000"/>
                    </a:schemeClr>
                  </a:solidFill>
                  <a:effectLst/>
                  <a:uLnTx/>
                  <a:uFillTx/>
                  <a:latin typeface="Verdana" panose="020B0604030504040204" pitchFamily="34" charset="0"/>
                  <a:ea typeface="Verdana" panose="020B0604030504040204" pitchFamily="34" charset="0"/>
                  <a:cs typeface="Verdana" panose="020B0604030504040204" pitchFamily="34" charset="0"/>
                </a:rPr>
                <a:t> cohort (Jan-Sep '25)</a:t>
              </a:r>
              <a:r>
                <a:rPr kumimoji="0" lang="en-GB" sz="1600" i="1" u="none" strike="noStrike" kern="1200" cap="none" spc="0" normalizeH="0" baseline="0" noProof="0" dirty="0">
                  <a:ln>
                    <a:noFill/>
                  </a:ln>
                  <a:solidFill>
                    <a:schemeClr val="tx2">
                      <a:lumMod val="50000"/>
                      <a:lumOff val="50000"/>
                    </a:scheme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1600" i="0" u="none" strike="noStrike" kern="1200" cap="none" spc="0" normalizeH="0" baseline="0" noProof="0" dirty="0">
                  <a:ln>
                    <a:noFill/>
                  </a:ln>
                  <a:solidFill>
                    <a:schemeClr val="tx2">
                      <a:lumMod val="50000"/>
                      <a:lumOff val="50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600" i="1" u="none" strike="noStrike" kern="1200" cap="none" spc="0" normalizeH="0" baseline="0" noProof="0" dirty="0">
                  <a:ln>
                    <a:noFill/>
                  </a:ln>
                  <a:solidFill>
                    <a:schemeClr val="tx2">
                      <a:lumMod val="50000"/>
                      <a:lumOff val="50000"/>
                    </a:schemeClr>
                  </a:solidFill>
                  <a:effectLst/>
                  <a:uLnTx/>
                  <a:uFillTx/>
                  <a:latin typeface="Verdana" panose="020B0604030504040204" pitchFamily="34" charset="0"/>
                  <a:ea typeface="Verdana" panose="020B0604030504040204" pitchFamily="34" charset="0"/>
                  <a:cs typeface="Verdana" panose="020B0604030504040204" pitchFamily="34" charset="0"/>
                </a:rPr>
                <a:t>select milestones </a:t>
              </a:r>
            </a:p>
          </p:txBody>
        </p:sp>
        <p:cxnSp>
          <p:nvCxnSpPr>
            <p:cNvPr id="13" name="Straight Connector 12">
              <a:extLst>
                <a:ext uri="{FF2B5EF4-FFF2-40B4-BE49-F238E27FC236}">
                  <a16:creationId xmlns:a16="http://schemas.microsoft.com/office/drawing/2014/main" id="{26171D95-AA56-ED4E-EE01-825E44F2B68B}"/>
                </a:ext>
              </a:extLst>
            </p:cNvPr>
            <p:cNvCxnSpPr/>
            <p:nvPr/>
          </p:nvCxnSpPr>
          <p:spPr>
            <a:xfrm>
              <a:off x="838200" y="2273489"/>
              <a:ext cx="3660045" cy="0"/>
            </a:xfrm>
            <a:prstGeom prst="line">
              <a:avLst/>
            </a:prstGeom>
            <a:ln w="19050" cap="flat" cmpd="sng" algn="ctr">
              <a:solidFill>
                <a:schemeClr val="tx2">
                  <a:lumMod val="10000"/>
                  <a:lumOff val="90000"/>
                </a:schemeClr>
              </a:solidFill>
              <a:prstDash val="solid"/>
              <a:miter lim="800000"/>
              <a:headEnd type="oval" w="med" len="med"/>
              <a:tailEnd type="oval" w="med" len="med"/>
            </a:ln>
          </p:spPr>
          <p:style>
            <a:lnRef idx="2">
              <a:schemeClr val="accent1"/>
            </a:lnRef>
            <a:fillRef idx="0">
              <a:schemeClr val="accent1"/>
            </a:fillRef>
            <a:effectRef idx="1">
              <a:schemeClr val="accent1"/>
            </a:effectRef>
            <a:fontRef idx="minor">
              <a:schemeClr val="tx1"/>
            </a:fontRef>
          </p:style>
        </p:cxnSp>
      </p:grpSp>
      <p:sp>
        <p:nvSpPr>
          <p:cNvPr id="17" name="ee4pHeader1">
            <a:extLst>
              <a:ext uri="{FF2B5EF4-FFF2-40B4-BE49-F238E27FC236}">
                <a16:creationId xmlns:a16="http://schemas.microsoft.com/office/drawing/2014/main" id="{30A0CD81-EA4C-59C3-5CA3-E0B6DAE36CAD}"/>
              </a:ext>
            </a:extLst>
          </p:cNvPr>
          <p:cNvSpPr txBox="1"/>
          <p:nvPr/>
        </p:nvSpPr>
        <p:spPr>
          <a:xfrm>
            <a:off x="1275852" y="3103530"/>
            <a:ext cx="1380181" cy="738664"/>
          </a:xfrm>
          <a:prstGeom prst="rect">
            <a:avLst/>
          </a:prstGeom>
          <a:no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Request for</a:t>
            </a:r>
            <a:br>
              <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nomination</a:t>
            </a:r>
            <a:br>
              <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20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of fellows and mentors sent</a:t>
            </a:r>
          </a:p>
        </p:txBody>
      </p:sp>
      <p:cxnSp>
        <p:nvCxnSpPr>
          <p:cNvPr id="18" name="Straight Connector 17">
            <a:extLst>
              <a:ext uri="{FF2B5EF4-FFF2-40B4-BE49-F238E27FC236}">
                <a16:creationId xmlns:a16="http://schemas.microsoft.com/office/drawing/2014/main" id="{6B1DD274-937D-1F20-5D57-65897A382F80}"/>
              </a:ext>
            </a:extLst>
          </p:cNvPr>
          <p:cNvCxnSpPr>
            <a:cxnSpLocks/>
          </p:cNvCxnSpPr>
          <p:nvPr/>
        </p:nvCxnSpPr>
        <p:spPr>
          <a:xfrm flipV="1">
            <a:off x="3364862" y="3322200"/>
            <a:ext cx="0" cy="1900800"/>
          </a:xfrm>
          <a:prstGeom prst="line">
            <a:avLst/>
          </a:prstGeom>
          <a:ln w="28575" cap="rnd" cmpd="sng" algn="ctr">
            <a:solidFill>
              <a:srgbClr val="004494"/>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ee4pHeader1">
            <a:extLst>
              <a:ext uri="{FF2B5EF4-FFF2-40B4-BE49-F238E27FC236}">
                <a16:creationId xmlns:a16="http://schemas.microsoft.com/office/drawing/2014/main" id="{6A03D5A5-731D-719F-E952-80B2F464A545}"/>
              </a:ext>
            </a:extLst>
          </p:cNvPr>
          <p:cNvSpPr txBox="1"/>
          <p:nvPr/>
        </p:nvSpPr>
        <p:spPr>
          <a:xfrm>
            <a:off x="3103570" y="2512747"/>
            <a:ext cx="1380181" cy="738664"/>
          </a:xfrm>
          <a:prstGeom prst="rect">
            <a:avLst/>
          </a:prstGeom>
          <a:no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Deadline for nomination </a:t>
            </a:r>
            <a:r>
              <a:rPr kumimoji="0" lang="en-GB" sz="120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of fellows</a:t>
            </a:r>
            <a:r>
              <a:rPr lang="en-GB" sz="1200">
                <a:solidFill>
                  <a:srgbClr val="004494"/>
                </a:solidFill>
                <a:latin typeface="Verdana" panose="020B0604030504040204" pitchFamily="34" charset="0"/>
                <a:ea typeface="Verdana" panose="020B0604030504040204" pitchFamily="34" charset="0"/>
                <a:cs typeface="Verdana" panose="020B0604030504040204" pitchFamily="34" charset="0"/>
              </a:rPr>
              <a:t> and</a:t>
            </a:r>
            <a:r>
              <a:rPr kumimoji="0" lang="en-GB" sz="120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mentors by MS</a:t>
            </a:r>
          </a:p>
        </p:txBody>
      </p:sp>
      <p:cxnSp>
        <p:nvCxnSpPr>
          <p:cNvPr id="20" name="Straight Connector 19">
            <a:extLst>
              <a:ext uri="{FF2B5EF4-FFF2-40B4-BE49-F238E27FC236}">
                <a16:creationId xmlns:a16="http://schemas.microsoft.com/office/drawing/2014/main" id="{A1879B90-E8DA-1502-B532-704B0DDFBAA4}"/>
              </a:ext>
            </a:extLst>
          </p:cNvPr>
          <p:cNvCxnSpPr>
            <a:cxnSpLocks/>
          </p:cNvCxnSpPr>
          <p:nvPr/>
        </p:nvCxnSpPr>
        <p:spPr>
          <a:xfrm>
            <a:off x="3625298" y="5411176"/>
            <a:ext cx="0" cy="733943"/>
          </a:xfrm>
          <a:prstGeom prst="line">
            <a:avLst/>
          </a:prstGeom>
          <a:ln w="28575" cap="rnd" cmpd="sng" algn="ctr">
            <a:solidFill>
              <a:srgbClr val="004494"/>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ee4pHeader1">
            <a:extLst>
              <a:ext uri="{FF2B5EF4-FFF2-40B4-BE49-F238E27FC236}">
                <a16:creationId xmlns:a16="http://schemas.microsoft.com/office/drawing/2014/main" id="{740804BF-E35B-44BE-48CB-21F593DEC68D}"/>
              </a:ext>
            </a:extLst>
          </p:cNvPr>
          <p:cNvSpPr txBox="1"/>
          <p:nvPr/>
        </p:nvSpPr>
        <p:spPr>
          <a:xfrm>
            <a:off x="3700066" y="5905403"/>
            <a:ext cx="1607477" cy="369332"/>
          </a:xfrm>
          <a:prstGeom prst="rect">
            <a:avLst/>
          </a:prstGeom>
          <a:no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Fellow and mentor </a:t>
            </a:r>
            <a:r>
              <a:rPr kumimoji="0" lang="en-GB" sz="12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communication</a:t>
            </a:r>
          </a:p>
        </p:txBody>
      </p:sp>
      <p:sp>
        <p:nvSpPr>
          <p:cNvPr id="23" name="ee4pHeader1">
            <a:extLst>
              <a:ext uri="{FF2B5EF4-FFF2-40B4-BE49-F238E27FC236}">
                <a16:creationId xmlns:a16="http://schemas.microsoft.com/office/drawing/2014/main" id="{3A52C146-DD8A-3DF6-C933-9786B82A0374}"/>
              </a:ext>
            </a:extLst>
          </p:cNvPr>
          <p:cNvSpPr txBox="1"/>
          <p:nvPr/>
        </p:nvSpPr>
        <p:spPr>
          <a:xfrm>
            <a:off x="1532254" y="1876943"/>
            <a:ext cx="1743640" cy="369332"/>
          </a:xfrm>
          <a:prstGeom prst="rect">
            <a:avLst/>
          </a:prstGeom>
          <a:no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GB" sz="1200"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Additional information</a:t>
            </a:r>
            <a:br>
              <a:rPr kumimoji="0" lang="en-GB" sz="1200" i="1"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200" i="1"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rPr>
              <a:t>on next slide</a:t>
            </a:r>
          </a:p>
        </p:txBody>
      </p:sp>
      <p:grpSp>
        <p:nvGrpSpPr>
          <p:cNvPr id="24" name="bcgBugs_Magnifying Glass, Search ">
            <a:extLst>
              <a:ext uri="{FF2B5EF4-FFF2-40B4-BE49-F238E27FC236}">
                <a16:creationId xmlns:a16="http://schemas.microsoft.com/office/drawing/2014/main" id="{AB742F28-D3FA-E37C-985E-B3E5DA907428}"/>
              </a:ext>
            </a:extLst>
          </p:cNvPr>
          <p:cNvGrpSpPr>
            <a:grpSpLocks noChangeAspect="1"/>
          </p:cNvGrpSpPr>
          <p:nvPr/>
        </p:nvGrpSpPr>
        <p:grpSpPr bwMode="auto">
          <a:xfrm>
            <a:off x="1172525" y="1889859"/>
            <a:ext cx="343165" cy="343501"/>
            <a:chOff x="2818" y="1137"/>
            <a:chExt cx="2044" cy="2046"/>
          </a:xfrm>
        </p:grpSpPr>
        <p:sp>
          <p:nvSpPr>
            <p:cNvPr id="25" name="AutoShape 3">
              <a:extLst>
                <a:ext uri="{FF2B5EF4-FFF2-40B4-BE49-F238E27FC236}">
                  <a16:creationId xmlns:a16="http://schemas.microsoft.com/office/drawing/2014/main" id="{70F464D5-4BE5-4B4F-532D-84BB7363A04C}"/>
                </a:ext>
              </a:extLst>
            </p:cNvPr>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
              <a:extLst>
                <a:ext uri="{FF2B5EF4-FFF2-40B4-BE49-F238E27FC236}">
                  <a16:creationId xmlns:a16="http://schemas.microsoft.com/office/drawing/2014/main" id="{EE4635F2-614D-D6EB-AFD8-83D9FC3EFA7C}"/>
                </a:ext>
              </a:extLst>
            </p:cNvPr>
            <p:cNvSpPr>
              <a:spLocks noEditPoints="1"/>
            </p:cNvSpPr>
            <p:nvPr/>
          </p:nvSpPr>
          <p:spPr bwMode="auto">
            <a:xfrm>
              <a:off x="3047" y="1190"/>
              <a:ext cx="1584" cy="1866"/>
            </a:xfrm>
            <a:custGeom>
              <a:avLst/>
              <a:gdLst>
                <a:gd name="T0" fmla="*/ 763 w 774"/>
                <a:gd name="T1" fmla="*/ 288 h 911"/>
                <a:gd name="T2" fmla="*/ 650 w 774"/>
                <a:gd name="T3" fmla="*/ 96 h 911"/>
                <a:gd name="T4" fmla="*/ 243 w 774"/>
                <a:gd name="T5" fmla="*/ 153 h 911"/>
                <a:gd name="T6" fmla="*/ 187 w 774"/>
                <a:gd name="T7" fmla="*/ 368 h 911"/>
                <a:gd name="T8" fmla="*/ 270 w 774"/>
                <a:gd name="T9" fmla="*/ 535 h 911"/>
                <a:gd name="T10" fmla="*/ 235 w 774"/>
                <a:gd name="T11" fmla="*/ 581 h 911"/>
                <a:gd name="T12" fmla="*/ 217 w 774"/>
                <a:gd name="T13" fmla="*/ 568 h 911"/>
                <a:gd name="T14" fmla="*/ 200 w 774"/>
                <a:gd name="T15" fmla="*/ 563 h 911"/>
                <a:gd name="T16" fmla="*/ 186 w 774"/>
                <a:gd name="T17" fmla="*/ 572 h 911"/>
                <a:gd name="T18" fmla="*/ 18 w 774"/>
                <a:gd name="T19" fmla="*/ 793 h 911"/>
                <a:gd name="T20" fmla="*/ 52 w 774"/>
                <a:gd name="T21" fmla="*/ 887 h 911"/>
                <a:gd name="T22" fmla="*/ 102 w 774"/>
                <a:gd name="T23" fmla="*/ 910 h 911"/>
                <a:gd name="T24" fmla="*/ 114 w 774"/>
                <a:gd name="T25" fmla="*/ 911 h 911"/>
                <a:gd name="T26" fmla="*/ 152 w 774"/>
                <a:gd name="T27" fmla="*/ 894 h 911"/>
                <a:gd name="T28" fmla="*/ 319 w 774"/>
                <a:gd name="T29" fmla="*/ 673 h 911"/>
                <a:gd name="T30" fmla="*/ 315 w 774"/>
                <a:gd name="T31" fmla="*/ 642 h 911"/>
                <a:gd name="T32" fmla="*/ 296 w 774"/>
                <a:gd name="T33" fmla="*/ 628 h 911"/>
                <a:gd name="T34" fmla="*/ 332 w 774"/>
                <a:gd name="T35" fmla="*/ 581 h 911"/>
                <a:gd name="T36" fmla="*/ 474 w 774"/>
                <a:gd name="T37" fmla="*/ 619 h 911"/>
                <a:gd name="T38" fmla="*/ 515 w 774"/>
                <a:gd name="T39" fmla="*/ 616 h 911"/>
                <a:gd name="T40" fmla="*/ 707 w 774"/>
                <a:gd name="T41" fmla="*/ 503 h 911"/>
                <a:gd name="T42" fmla="*/ 763 w 774"/>
                <a:gd name="T43" fmla="*/ 288 h 911"/>
                <a:gd name="T44" fmla="*/ 672 w 774"/>
                <a:gd name="T45" fmla="*/ 477 h 911"/>
                <a:gd name="T46" fmla="*/ 326 w 774"/>
                <a:gd name="T47" fmla="*/ 525 h 911"/>
                <a:gd name="T48" fmla="*/ 278 w 774"/>
                <a:gd name="T49" fmla="*/ 179 h 911"/>
                <a:gd name="T50" fmla="*/ 475 w 774"/>
                <a:gd name="T51" fmla="*/ 81 h 911"/>
                <a:gd name="T52" fmla="*/ 624 w 774"/>
                <a:gd name="T53" fmla="*/ 131 h 911"/>
                <a:gd name="T54" fmla="*/ 719 w 774"/>
                <a:gd name="T55" fmla="*/ 294 h 911"/>
                <a:gd name="T56" fmla="*/ 672 w 774"/>
                <a:gd name="T57" fmla="*/ 477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4" h="911">
                  <a:moveTo>
                    <a:pt x="763" y="288"/>
                  </a:moveTo>
                  <a:cubicBezTo>
                    <a:pt x="752" y="211"/>
                    <a:pt x="712" y="143"/>
                    <a:pt x="650" y="96"/>
                  </a:cubicBezTo>
                  <a:cubicBezTo>
                    <a:pt x="522" y="0"/>
                    <a:pt x="340" y="25"/>
                    <a:pt x="243" y="153"/>
                  </a:cubicBezTo>
                  <a:cubicBezTo>
                    <a:pt x="196" y="215"/>
                    <a:pt x="176" y="291"/>
                    <a:pt x="187" y="368"/>
                  </a:cubicBezTo>
                  <a:cubicBezTo>
                    <a:pt x="196" y="432"/>
                    <a:pt x="225" y="490"/>
                    <a:pt x="270" y="535"/>
                  </a:cubicBezTo>
                  <a:cubicBezTo>
                    <a:pt x="235" y="581"/>
                    <a:pt x="235" y="581"/>
                    <a:pt x="235" y="581"/>
                  </a:cubicBezTo>
                  <a:cubicBezTo>
                    <a:pt x="217" y="568"/>
                    <a:pt x="217" y="568"/>
                    <a:pt x="217" y="568"/>
                  </a:cubicBezTo>
                  <a:cubicBezTo>
                    <a:pt x="212" y="564"/>
                    <a:pt x="206" y="562"/>
                    <a:pt x="200" y="563"/>
                  </a:cubicBezTo>
                  <a:cubicBezTo>
                    <a:pt x="195" y="564"/>
                    <a:pt x="189" y="567"/>
                    <a:pt x="186" y="572"/>
                  </a:cubicBezTo>
                  <a:cubicBezTo>
                    <a:pt x="18" y="793"/>
                    <a:pt x="18" y="793"/>
                    <a:pt x="18" y="793"/>
                  </a:cubicBezTo>
                  <a:cubicBezTo>
                    <a:pt x="0" y="818"/>
                    <a:pt x="14" y="858"/>
                    <a:pt x="52" y="887"/>
                  </a:cubicBezTo>
                  <a:cubicBezTo>
                    <a:pt x="68" y="899"/>
                    <a:pt x="86" y="907"/>
                    <a:pt x="102" y="910"/>
                  </a:cubicBezTo>
                  <a:cubicBezTo>
                    <a:pt x="107" y="910"/>
                    <a:pt x="111" y="911"/>
                    <a:pt x="114" y="911"/>
                  </a:cubicBezTo>
                  <a:cubicBezTo>
                    <a:pt x="130" y="911"/>
                    <a:pt x="144" y="905"/>
                    <a:pt x="152" y="894"/>
                  </a:cubicBezTo>
                  <a:cubicBezTo>
                    <a:pt x="319" y="673"/>
                    <a:pt x="319" y="673"/>
                    <a:pt x="319" y="673"/>
                  </a:cubicBezTo>
                  <a:cubicBezTo>
                    <a:pt x="326" y="664"/>
                    <a:pt x="324" y="650"/>
                    <a:pt x="315" y="642"/>
                  </a:cubicBezTo>
                  <a:cubicBezTo>
                    <a:pt x="296" y="628"/>
                    <a:pt x="296" y="628"/>
                    <a:pt x="296" y="628"/>
                  </a:cubicBezTo>
                  <a:cubicBezTo>
                    <a:pt x="332" y="581"/>
                    <a:pt x="332" y="581"/>
                    <a:pt x="332" y="581"/>
                  </a:cubicBezTo>
                  <a:cubicBezTo>
                    <a:pt x="376" y="606"/>
                    <a:pt x="424" y="619"/>
                    <a:pt x="474" y="619"/>
                  </a:cubicBezTo>
                  <a:cubicBezTo>
                    <a:pt x="488" y="619"/>
                    <a:pt x="501" y="618"/>
                    <a:pt x="515" y="616"/>
                  </a:cubicBezTo>
                  <a:cubicBezTo>
                    <a:pt x="592" y="605"/>
                    <a:pt x="660" y="565"/>
                    <a:pt x="707" y="503"/>
                  </a:cubicBezTo>
                  <a:cubicBezTo>
                    <a:pt x="754" y="441"/>
                    <a:pt x="774" y="365"/>
                    <a:pt x="763" y="288"/>
                  </a:cubicBezTo>
                  <a:close/>
                  <a:moveTo>
                    <a:pt x="672" y="477"/>
                  </a:moveTo>
                  <a:cubicBezTo>
                    <a:pt x="590" y="585"/>
                    <a:pt x="435" y="607"/>
                    <a:pt x="326" y="525"/>
                  </a:cubicBezTo>
                  <a:cubicBezTo>
                    <a:pt x="218" y="443"/>
                    <a:pt x="196" y="288"/>
                    <a:pt x="278" y="179"/>
                  </a:cubicBezTo>
                  <a:cubicBezTo>
                    <a:pt x="327" y="115"/>
                    <a:pt x="401" y="81"/>
                    <a:pt x="475" y="81"/>
                  </a:cubicBezTo>
                  <a:cubicBezTo>
                    <a:pt x="527" y="81"/>
                    <a:pt x="579" y="98"/>
                    <a:pt x="624" y="131"/>
                  </a:cubicBezTo>
                  <a:cubicBezTo>
                    <a:pt x="676" y="171"/>
                    <a:pt x="710" y="229"/>
                    <a:pt x="719" y="294"/>
                  </a:cubicBezTo>
                  <a:cubicBezTo>
                    <a:pt x="728" y="359"/>
                    <a:pt x="712" y="424"/>
                    <a:pt x="672" y="477"/>
                  </a:cubicBez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3" name="ee4pHeader1">
            <a:extLst>
              <a:ext uri="{FF2B5EF4-FFF2-40B4-BE49-F238E27FC236}">
                <a16:creationId xmlns:a16="http://schemas.microsoft.com/office/drawing/2014/main" id="{65D2E2DF-D4F4-9757-072C-7BD27F427EDF}"/>
              </a:ext>
            </a:extLst>
          </p:cNvPr>
          <p:cNvSpPr txBox="1"/>
          <p:nvPr/>
        </p:nvSpPr>
        <p:spPr>
          <a:xfrm>
            <a:off x="7017261" y="2098369"/>
            <a:ext cx="1348832" cy="369332"/>
          </a:xfrm>
          <a:prstGeom prst="rect">
            <a:avLst/>
          </a:prstGeom>
          <a:no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2</a:t>
            </a:r>
            <a:r>
              <a:rPr kumimoji="0" lang="en-GB" sz="1200" b="1" i="0" u="none" strike="noStrike" kern="1200" cap="none" spc="0" normalizeH="0" baseline="3000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nd</a:t>
            </a: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 training </a:t>
            </a:r>
            <a:r>
              <a:rPr kumimoji="0" lang="en-GB" sz="1200"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(Online, 2d</a:t>
            </a:r>
            <a:r>
              <a:rPr kumimoji="0" lang="en-GB" sz="1200" i="0" u="none" strike="noStrike" kern="1200" cap="none" spc="0" normalizeH="0" baseline="3000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1</a:t>
            </a:r>
            <a:r>
              <a:rPr kumimoji="0" lang="en-GB" sz="1200"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sp>
        <p:nvSpPr>
          <p:cNvPr id="31" name="TextBox 30">
            <a:extLst>
              <a:ext uri="{FF2B5EF4-FFF2-40B4-BE49-F238E27FC236}">
                <a16:creationId xmlns:a16="http://schemas.microsoft.com/office/drawing/2014/main" id="{4AD83B33-480A-5B60-A8AB-38F4F51249EC}"/>
              </a:ext>
            </a:extLst>
          </p:cNvPr>
          <p:cNvSpPr txBox="1"/>
          <p:nvPr/>
        </p:nvSpPr>
        <p:spPr>
          <a:xfrm>
            <a:off x="5807407" y="1802281"/>
            <a:ext cx="795801" cy="267513"/>
          </a:xfrm>
          <a:prstGeom prst="roundRect">
            <a:avLst>
              <a:gd name="adj" fmla="val 50000"/>
            </a:avLst>
          </a:prstGeom>
          <a:solidFill>
            <a:schemeClr val="bg1">
              <a:lumMod val="95000"/>
            </a:schemeClr>
          </a:solidFill>
        </p:spPr>
        <p:txBody>
          <a:bodyPr wrap="non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Verdana" panose="020B0604030504040204" pitchFamily="34" charset="0"/>
                <a:ea typeface="Verdana" panose="020B0604030504040204" pitchFamily="34" charset="0"/>
              </a:rPr>
              <a:t>February</a:t>
            </a:r>
          </a:p>
        </p:txBody>
      </p:sp>
      <p:sp>
        <p:nvSpPr>
          <p:cNvPr id="33" name="ee4pHeader1">
            <a:extLst>
              <a:ext uri="{FF2B5EF4-FFF2-40B4-BE49-F238E27FC236}">
                <a16:creationId xmlns:a16="http://schemas.microsoft.com/office/drawing/2014/main" id="{875019F8-BBB0-5D3C-CFFB-281C908081E9}"/>
              </a:ext>
            </a:extLst>
          </p:cNvPr>
          <p:cNvSpPr txBox="1"/>
          <p:nvPr/>
        </p:nvSpPr>
        <p:spPr>
          <a:xfrm>
            <a:off x="5840969" y="5744766"/>
            <a:ext cx="1590179" cy="369332"/>
          </a:xfrm>
          <a:prstGeom prst="rect">
            <a:avLst/>
          </a:prstGeom>
          <a:noFill/>
          <a:ln cap="rnd">
            <a:noFill/>
          </a:ln>
        </p:spPr>
        <p:txBody>
          <a:bodyPr wrap="none" lIns="0" tIns="0" rIns="0" bIns="0" rtlCol="0" anchor="b" anchorCtr="0">
            <a:spAutoFit/>
          </a:bodyPr>
          <a:lstStyle>
            <a:defPPr>
              <a:defRPr lang="en-US"/>
            </a:defPPr>
            <a:lvl1pPr defTabSz="914400">
              <a:buClr>
                <a:srgbClr val="1C83C1"/>
              </a:buClr>
              <a:buFont typeface="Verdana" panose="020B0604030504040204" pitchFamily="34" charset="0"/>
              <a:defRPr kumimoji="0" sz="1200" b="0" i="0" u="none" strike="noStrike" cap="none" spc="0" normalizeH="0" baseline="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
                <a:srgbClr val="000000"/>
              </a:buClr>
              <a:buSzPts val="1200"/>
              <a:buFont typeface="Verdana" panose="020B0604030504040204" pitchFamily="34" charset="0"/>
              <a:buNone/>
              <a:tabLst/>
              <a:defRPr/>
            </a:pPr>
            <a:r>
              <a:rPr kumimoji="0" lang="en-GB"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rPr>
              <a:t>Start of EU health </a:t>
            </a:r>
            <a:br>
              <a:rPr kumimoji="0" lang="en-GB"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rPr>
            </a:br>
            <a:r>
              <a:rPr kumimoji="0" lang="en-GB" b="1" i="0" u="none" strike="noStrike" kern="1200" cap="none" spc="0" normalizeH="0" baseline="0" noProof="0" err="1">
                <a:ln>
                  <a:noFill/>
                </a:ln>
                <a:solidFill>
                  <a:srgbClr val="1C83C1"/>
                </a:solidFill>
                <a:effectLst/>
                <a:uLnTx/>
                <a:uFillTx/>
                <a:latin typeface="Verdana" panose="020B0604030504040204" pitchFamily="34" charset="0"/>
                <a:ea typeface="Verdana" panose="020B0604030504040204" pitchFamily="34" charset="0"/>
              </a:rPr>
              <a:t>polic</a:t>
            </a:r>
            <a:r>
              <a:rPr lang="en-GB" b="1"/>
              <a:t>y projects</a:t>
            </a:r>
            <a:endParaRPr kumimoji="0" lang="en-GB"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endParaRPr>
          </a:p>
        </p:txBody>
      </p:sp>
      <p:sp>
        <p:nvSpPr>
          <p:cNvPr id="39" name="TextBox 38">
            <a:extLst>
              <a:ext uri="{FF2B5EF4-FFF2-40B4-BE49-F238E27FC236}">
                <a16:creationId xmlns:a16="http://schemas.microsoft.com/office/drawing/2014/main" id="{FD5A9F1E-FC5E-C3B6-FAB3-0F437672D975}"/>
              </a:ext>
            </a:extLst>
          </p:cNvPr>
          <p:cNvSpPr txBox="1"/>
          <p:nvPr/>
        </p:nvSpPr>
        <p:spPr>
          <a:xfrm>
            <a:off x="5840969" y="5400234"/>
            <a:ext cx="795801" cy="267513"/>
          </a:xfrm>
          <a:prstGeom prst="roundRect">
            <a:avLst>
              <a:gd name="adj" fmla="val 50000"/>
            </a:avLst>
          </a:prstGeom>
          <a:solidFill>
            <a:schemeClr val="bg1">
              <a:lumMod val="95000"/>
            </a:schemeClr>
          </a:solidFill>
        </p:spPr>
        <p:txBody>
          <a:bodyPr wrap="non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Verdana" panose="020B0604030504040204" pitchFamily="34" charset="0"/>
                <a:ea typeface="Verdana" panose="020B0604030504040204" pitchFamily="34" charset="0"/>
              </a:rPr>
              <a:t>February</a:t>
            </a:r>
          </a:p>
        </p:txBody>
      </p:sp>
      <p:sp>
        <p:nvSpPr>
          <p:cNvPr id="89" name="TextBox 88">
            <a:extLst>
              <a:ext uri="{FF2B5EF4-FFF2-40B4-BE49-F238E27FC236}">
                <a16:creationId xmlns:a16="http://schemas.microsoft.com/office/drawing/2014/main" id="{EA9EE12A-ECFC-7A34-185C-C16D9D89B9C9}"/>
              </a:ext>
            </a:extLst>
          </p:cNvPr>
          <p:cNvSpPr txBox="1"/>
          <p:nvPr/>
        </p:nvSpPr>
        <p:spPr>
          <a:xfrm>
            <a:off x="7017262" y="1802281"/>
            <a:ext cx="610702" cy="267513"/>
          </a:xfrm>
          <a:prstGeom prst="roundRect">
            <a:avLst>
              <a:gd name="adj" fmla="val 50000"/>
            </a:avLst>
          </a:prstGeom>
          <a:solidFill>
            <a:schemeClr val="bg1">
              <a:lumMod val="95000"/>
            </a:schemeClr>
          </a:solidFill>
        </p:spPr>
        <p:txBody>
          <a:bodyPr wrap="squar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Verdana" panose="020B0604030504040204" pitchFamily="34" charset="0"/>
                <a:ea typeface="Verdana" panose="020B0604030504040204" pitchFamily="34" charset="0"/>
              </a:rPr>
              <a:t>March</a:t>
            </a:r>
          </a:p>
        </p:txBody>
      </p:sp>
      <p:sp>
        <p:nvSpPr>
          <p:cNvPr id="56" name="TextBox 55">
            <a:extLst>
              <a:ext uri="{FF2B5EF4-FFF2-40B4-BE49-F238E27FC236}">
                <a16:creationId xmlns:a16="http://schemas.microsoft.com/office/drawing/2014/main" id="{8FAA344C-E894-3A94-8F94-710F48BA526F}"/>
              </a:ext>
            </a:extLst>
          </p:cNvPr>
          <p:cNvSpPr txBox="1"/>
          <p:nvPr/>
        </p:nvSpPr>
        <p:spPr>
          <a:xfrm>
            <a:off x="8367528" y="1802281"/>
            <a:ext cx="483447" cy="267513"/>
          </a:xfrm>
          <a:prstGeom prst="roundRect">
            <a:avLst>
              <a:gd name="adj" fmla="val 50000"/>
            </a:avLst>
          </a:prstGeom>
          <a:solidFill>
            <a:schemeClr val="bg1">
              <a:lumMod val="95000"/>
            </a:schemeClr>
          </a:solidFill>
        </p:spPr>
        <p:txBody>
          <a:bodyPr wrap="squar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Verdana" panose="020B0604030504040204" pitchFamily="34" charset="0"/>
                <a:ea typeface="Verdana" panose="020B0604030504040204" pitchFamily="34" charset="0"/>
              </a:rPr>
              <a:t>May</a:t>
            </a:r>
          </a:p>
        </p:txBody>
      </p:sp>
      <p:sp>
        <p:nvSpPr>
          <p:cNvPr id="71" name="TextBox 70">
            <a:extLst>
              <a:ext uri="{FF2B5EF4-FFF2-40B4-BE49-F238E27FC236}">
                <a16:creationId xmlns:a16="http://schemas.microsoft.com/office/drawing/2014/main" id="{A912238E-2E4C-E91D-CA66-10345E736EBE}"/>
              </a:ext>
            </a:extLst>
          </p:cNvPr>
          <p:cNvSpPr txBox="1"/>
          <p:nvPr/>
        </p:nvSpPr>
        <p:spPr>
          <a:xfrm>
            <a:off x="10584994" y="1802281"/>
            <a:ext cx="930004" cy="267513"/>
          </a:xfrm>
          <a:prstGeom prst="roundRect">
            <a:avLst>
              <a:gd name="adj" fmla="val 50000"/>
            </a:avLst>
          </a:prstGeom>
          <a:solidFill>
            <a:schemeClr val="bg1">
              <a:lumMod val="95000"/>
            </a:schemeClr>
          </a:solidFill>
        </p:spPr>
        <p:txBody>
          <a:bodyPr wrap="squar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Verdana" panose="020B0604030504040204" pitchFamily="34" charset="0"/>
                <a:ea typeface="Verdana" panose="020B0604030504040204" pitchFamily="34" charset="0"/>
              </a:rPr>
              <a:t>September</a:t>
            </a:r>
          </a:p>
        </p:txBody>
      </p:sp>
      <p:sp>
        <p:nvSpPr>
          <p:cNvPr id="79" name="ee4pHeader1">
            <a:extLst>
              <a:ext uri="{FF2B5EF4-FFF2-40B4-BE49-F238E27FC236}">
                <a16:creationId xmlns:a16="http://schemas.microsoft.com/office/drawing/2014/main" id="{876532E2-C562-9136-54E2-B8E7621CFC08}"/>
              </a:ext>
            </a:extLst>
          </p:cNvPr>
          <p:cNvSpPr txBox="1"/>
          <p:nvPr/>
        </p:nvSpPr>
        <p:spPr>
          <a:xfrm>
            <a:off x="6049846" y="4492197"/>
            <a:ext cx="1227999" cy="553998"/>
          </a:xfrm>
          <a:prstGeom prst="rect">
            <a:avLst/>
          </a:prstGeom>
          <a:noFill/>
          <a:ln cap="rnd">
            <a:noFill/>
          </a:ln>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Verdana" panose="020B0604030504040204" pitchFamily="34" charset="0"/>
              <a:buNone/>
              <a:tabLst/>
              <a:defRPr/>
            </a:pP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rPr>
              <a:t>Mentor forum </a:t>
            </a:r>
            <a:r>
              <a:rPr kumimoji="0" lang="en-GB" sz="1200"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rPr>
              <a:t>to support mentor work</a:t>
            </a:r>
          </a:p>
        </p:txBody>
      </p:sp>
      <p:sp>
        <p:nvSpPr>
          <p:cNvPr id="80" name="TextBox 79">
            <a:extLst>
              <a:ext uri="{FF2B5EF4-FFF2-40B4-BE49-F238E27FC236}">
                <a16:creationId xmlns:a16="http://schemas.microsoft.com/office/drawing/2014/main" id="{3E1C4BE4-1A98-023A-2123-EB06B9D9371E}"/>
              </a:ext>
            </a:extLst>
          </p:cNvPr>
          <p:cNvSpPr txBox="1"/>
          <p:nvPr/>
        </p:nvSpPr>
        <p:spPr>
          <a:xfrm>
            <a:off x="6049846" y="4170068"/>
            <a:ext cx="795801" cy="267513"/>
          </a:xfrm>
          <a:prstGeom prst="roundRect">
            <a:avLst>
              <a:gd name="adj" fmla="val 50000"/>
            </a:avLst>
          </a:prstGeom>
          <a:solidFill>
            <a:schemeClr val="bg1">
              <a:lumMod val="95000"/>
            </a:schemeClr>
          </a:solidFill>
        </p:spPr>
        <p:txBody>
          <a:bodyPr wrap="non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Verdana" panose="020B0604030504040204" pitchFamily="34" charset="0"/>
                <a:ea typeface="Verdana" panose="020B0604030504040204" pitchFamily="34" charset="0"/>
              </a:rPr>
              <a:t>February</a:t>
            </a:r>
          </a:p>
        </p:txBody>
      </p:sp>
      <p:cxnSp>
        <p:nvCxnSpPr>
          <p:cNvPr id="78" name="Straight Connector 77">
            <a:extLst>
              <a:ext uri="{FF2B5EF4-FFF2-40B4-BE49-F238E27FC236}">
                <a16:creationId xmlns:a16="http://schemas.microsoft.com/office/drawing/2014/main" id="{A32FE1CD-E8C1-3089-EF62-8E6BC2E0271D}"/>
              </a:ext>
            </a:extLst>
          </p:cNvPr>
          <p:cNvCxnSpPr>
            <a:cxnSpLocks/>
          </p:cNvCxnSpPr>
          <p:nvPr/>
        </p:nvCxnSpPr>
        <p:spPr>
          <a:xfrm>
            <a:off x="5942756" y="3713761"/>
            <a:ext cx="0" cy="756628"/>
          </a:xfrm>
          <a:prstGeom prst="line">
            <a:avLst/>
          </a:prstGeom>
          <a:ln w="28575" cap="rnd" cmpd="sng" algn="ctr">
            <a:solidFill>
              <a:srgbClr val="1C83C1"/>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DEE6CCE-D835-538F-5A58-E92A3E6F5480}"/>
              </a:ext>
            </a:extLst>
          </p:cNvPr>
          <p:cNvCxnSpPr>
            <a:cxnSpLocks/>
          </p:cNvCxnSpPr>
          <p:nvPr/>
        </p:nvCxnSpPr>
        <p:spPr>
          <a:xfrm>
            <a:off x="7685017" y="3059246"/>
            <a:ext cx="0" cy="414305"/>
          </a:xfrm>
          <a:prstGeom prst="line">
            <a:avLst/>
          </a:prstGeom>
          <a:ln w="28575" cap="rnd" cmpd="sng" algn="ctr">
            <a:solidFill>
              <a:srgbClr val="1C83C1"/>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1A3CC0F-9AD4-84ED-51C6-7972B02B1195}"/>
              </a:ext>
            </a:extLst>
          </p:cNvPr>
          <p:cNvSpPr txBox="1"/>
          <p:nvPr/>
        </p:nvSpPr>
        <p:spPr>
          <a:xfrm>
            <a:off x="7793895" y="3124850"/>
            <a:ext cx="515136" cy="267513"/>
          </a:xfrm>
          <a:prstGeom prst="roundRect">
            <a:avLst>
              <a:gd name="adj" fmla="val 50000"/>
            </a:avLst>
          </a:prstGeom>
          <a:solidFill>
            <a:schemeClr val="bg1">
              <a:lumMod val="95000"/>
            </a:schemeClr>
          </a:solidFill>
        </p:spPr>
        <p:txBody>
          <a:bodyPr wrap="non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Verdana" panose="020B0604030504040204" pitchFamily="34" charset="0"/>
                <a:ea typeface="Verdana" panose="020B0604030504040204" pitchFamily="34" charset="0"/>
              </a:rPr>
              <a:t>April</a:t>
            </a:r>
          </a:p>
        </p:txBody>
      </p:sp>
      <p:sp>
        <p:nvSpPr>
          <p:cNvPr id="92" name="ee4pHeader1">
            <a:extLst>
              <a:ext uri="{FF2B5EF4-FFF2-40B4-BE49-F238E27FC236}">
                <a16:creationId xmlns:a16="http://schemas.microsoft.com/office/drawing/2014/main" id="{37569C63-6951-CB18-0F32-EF370B99AB71}"/>
              </a:ext>
            </a:extLst>
          </p:cNvPr>
          <p:cNvSpPr txBox="1"/>
          <p:nvPr/>
        </p:nvSpPr>
        <p:spPr>
          <a:xfrm>
            <a:off x="7521199" y="4492197"/>
            <a:ext cx="1030614" cy="369332"/>
          </a:xfrm>
          <a:prstGeom prst="rect">
            <a:avLst/>
          </a:prstGeom>
          <a:no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Mentor forum</a:t>
            </a:r>
          </a:p>
        </p:txBody>
      </p:sp>
      <p:cxnSp>
        <p:nvCxnSpPr>
          <p:cNvPr id="93" name="Straight Connector 92">
            <a:extLst>
              <a:ext uri="{FF2B5EF4-FFF2-40B4-BE49-F238E27FC236}">
                <a16:creationId xmlns:a16="http://schemas.microsoft.com/office/drawing/2014/main" id="{02E79E49-9878-F7AF-BD8C-5B6C3638B81B}"/>
              </a:ext>
            </a:extLst>
          </p:cNvPr>
          <p:cNvCxnSpPr>
            <a:cxnSpLocks/>
          </p:cNvCxnSpPr>
          <p:nvPr/>
        </p:nvCxnSpPr>
        <p:spPr>
          <a:xfrm>
            <a:off x="7438099" y="3081060"/>
            <a:ext cx="0" cy="1389329"/>
          </a:xfrm>
          <a:prstGeom prst="line">
            <a:avLst/>
          </a:prstGeom>
          <a:ln w="28575" cap="rnd" cmpd="sng" algn="ctr">
            <a:solidFill>
              <a:srgbClr val="1C83C1"/>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F0A9DB34-F37D-14D7-F571-B961514F436A}"/>
              </a:ext>
            </a:extLst>
          </p:cNvPr>
          <p:cNvSpPr txBox="1"/>
          <p:nvPr/>
        </p:nvSpPr>
        <p:spPr>
          <a:xfrm>
            <a:off x="7546600" y="4170068"/>
            <a:ext cx="515136" cy="267513"/>
          </a:xfrm>
          <a:prstGeom prst="roundRect">
            <a:avLst>
              <a:gd name="adj" fmla="val 50000"/>
            </a:avLst>
          </a:prstGeom>
          <a:solidFill>
            <a:schemeClr val="bg1">
              <a:lumMod val="95000"/>
            </a:schemeClr>
          </a:solidFill>
        </p:spPr>
        <p:txBody>
          <a:bodyPr wrap="non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Verdana" panose="020B0604030504040204" pitchFamily="34" charset="0"/>
                <a:ea typeface="Verdana" panose="020B0604030504040204" pitchFamily="34" charset="0"/>
              </a:rPr>
              <a:t>April</a:t>
            </a:r>
          </a:p>
        </p:txBody>
      </p:sp>
      <p:sp>
        <p:nvSpPr>
          <p:cNvPr id="86" name="TextBox 85">
            <a:extLst>
              <a:ext uri="{FF2B5EF4-FFF2-40B4-BE49-F238E27FC236}">
                <a16:creationId xmlns:a16="http://schemas.microsoft.com/office/drawing/2014/main" id="{14EDBF32-05F3-4C92-C600-68E73722DD5A}"/>
              </a:ext>
            </a:extLst>
          </p:cNvPr>
          <p:cNvSpPr txBox="1"/>
          <p:nvPr/>
        </p:nvSpPr>
        <p:spPr>
          <a:xfrm>
            <a:off x="2064775" y="3939296"/>
            <a:ext cx="1173725" cy="369333"/>
          </a:xfrm>
          <a:prstGeom prst="roundRect">
            <a:avLst>
              <a:gd name="adj" fmla="val 36065"/>
            </a:avLst>
          </a:prstGeom>
          <a:solidFill>
            <a:schemeClr val="bg1">
              <a:lumMod val="95000"/>
            </a:schemeClr>
          </a:solidFill>
          <a:ln>
            <a:solidFill>
              <a:schemeClr val="bg1">
                <a:lumMod val="95000"/>
              </a:schemeClr>
            </a:solidFill>
          </a:ln>
        </p:spPr>
        <p:txBody>
          <a:bodyPr wrap="square" lIns="72000" tIns="18000" rIns="0" bIns="18000">
            <a:no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rPr>
              <a:t>22</a:t>
            </a:r>
            <a:r>
              <a:rPr kumimoji="0" lang="en-GB" sz="1000" b="0" i="0" u="none" strike="noStrike" kern="1200" cap="none" spc="0" normalizeH="0" baseline="30000" noProof="0" dirty="0">
                <a:ln>
                  <a:noFill/>
                </a:ln>
                <a:solidFill>
                  <a:srgbClr val="004494"/>
                </a:solidFill>
                <a:effectLst/>
                <a:uLnTx/>
                <a:uFillTx/>
                <a:latin typeface="Verdana" panose="020B0604030504040204" pitchFamily="34" charset="0"/>
                <a:ea typeface="Verdana" panose="020B0604030504040204" pitchFamily="34" charset="0"/>
              </a:rPr>
              <a:t>nd</a:t>
            </a:r>
            <a:r>
              <a:rPr kumimoji="0" lang="en-GB" sz="10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rPr>
              <a:t> October</a:t>
            </a:r>
            <a:br>
              <a:rPr kumimoji="0" lang="en-GB" sz="10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rPr>
            </a:br>
            <a:r>
              <a:rPr kumimoji="0" lang="en-GB" sz="10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rPr>
              <a:t>– 11:45 -13:45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endParaRPr>
          </a:p>
        </p:txBody>
      </p:sp>
      <p:sp>
        <p:nvSpPr>
          <p:cNvPr id="97" name="TextBox 96">
            <a:extLst>
              <a:ext uri="{FF2B5EF4-FFF2-40B4-BE49-F238E27FC236}">
                <a16:creationId xmlns:a16="http://schemas.microsoft.com/office/drawing/2014/main" id="{050CFEA6-4797-23A9-17E8-855CB3A311E9}"/>
              </a:ext>
            </a:extLst>
          </p:cNvPr>
          <p:cNvSpPr txBox="1"/>
          <p:nvPr/>
        </p:nvSpPr>
        <p:spPr>
          <a:xfrm>
            <a:off x="1256802" y="2756707"/>
            <a:ext cx="1125304" cy="267513"/>
          </a:xfrm>
          <a:prstGeom prst="roundRect">
            <a:avLst>
              <a:gd name="adj" fmla="val 50000"/>
            </a:avLst>
          </a:prstGeom>
          <a:solidFill>
            <a:schemeClr val="bg1">
              <a:lumMod val="95000"/>
            </a:schemeClr>
          </a:solidFill>
          <a:ln>
            <a:solidFill>
              <a:schemeClr val="bg1">
                <a:lumMod val="95000"/>
              </a:schemeClr>
            </a:solidFill>
          </a:ln>
        </p:spPr>
        <p:txBody>
          <a:bodyPr wrap="squar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Mid-October</a:t>
            </a:r>
            <a:endParaRPr kumimoji="0" lang="en-GB" sz="10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endParaRPr>
          </a:p>
        </p:txBody>
      </p:sp>
      <p:sp>
        <p:nvSpPr>
          <p:cNvPr id="98" name="TextBox 97">
            <a:extLst>
              <a:ext uri="{FF2B5EF4-FFF2-40B4-BE49-F238E27FC236}">
                <a16:creationId xmlns:a16="http://schemas.microsoft.com/office/drawing/2014/main" id="{C2771A3D-926C-1DF0-90D1-99789E318906}"/>
              </a:ext>
            </a:extLst>
          </p:cNvPr>
          <p:cNvSpPr txBox="1"/>
          <p:nvPr/>
        </p:nvSpPr>
        <p:spPr>
          <a:xfrm>
            <a:off x="3086069" y="2088968"/>
            <a:ext cx="1312978" cy="400179"/>
          </a:xfrm>
          <a:prstGeom prst="roundRect">
            <a:avLst>
              <a:gd name="adj" fmla="val 33285"/>
            </a:avLst>
          </a:prstGeom>
          <a:solidFill>
            <a:schemeClr val="bg1">
              <a:lumMod val="95000"/>
            </a:schemeClr>
          </a:solidFill>
          <a:ln>
            <a:solidFill>
              <a:schemeClr val="bg1">
                <a:lumMod val="95000"/>
              </a:schemeClr>
            </a:solidFill>
          </a:ln>
        </p:spPr>
        <p:txBody>
          <a:bodyPr wrap="square" lIns="72000" tIns="18000" rIns="0" bIns="18000">
            <a:noAutofit/>
          </a:bodyPr>
          <a:lstStyle>
            <a:defPPr>
              <a:defRPr lang="en-US"/>
            </a:defPPr>
            <a:lvl1pPr marR="0" lvl="0" indent="0" defTabSz="457200" fontAlgn="auto">
              <a:lnSpc>
                <a:spcPct val="100000"/>
              </a:lnSpc>
              <a:spcBef>
                <a:spcPts val="0"/>
              </a:spcBef>
              <a:spcAft>
                <a:spcPts val="0"/>
              </a:spcAft>
              <a:buClrTx/>
              <a:buSzTx/>
              <a:buFontTx/>
              <a:buNone/>
              <a:tabLst/>
              <a:defRPr kumimoji="0" sz="1000" b="0" i="0" u="none" strike="noStrike" cap="none" spc="0" normalizeH="0" baseline="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r>
              <a:rPr lang="en-GB" dirty="0"/>
              <a:t>18</a:t>
            </a:r>
            <a:r>
              <a:rPr lang="en-GB" baseline="30000" dirty="0"/>
              <a:t>th</a:t>
            </a:r>
            <a:r>
              <a:rPr lang="en-GB" dirty="0"/>
              <a:t> November – </a:t>
            </a:r>
            <a:br>
              <a:rPr lang="en-GB" dirty="0"/>
            </a:br>
            <a:r>
              <a:rPr lang="en-GB" dirty="0"/>
              <a:t>End of Business</a:t>
            </a:r>
          </a:p>
        </p:txBody>
      </p:sp>
      <p:sp>
        <p:nvSpPr>
          <p:cNvPr id="99" name="TextBox 98">
            <a:extLst>
              <a:ext uri="{FF2B5EF4-FFF2-40B4-BE49-F238E27FC236}">
                <a16:creationId xmlns:a16="http://schemas.microsoft.com/office/drawing/2014/main" id="{F3CF6054-1D4E-0F61-263F-34632691543D}"/>
              </a:ext>
            </a:extLst>
          </p:cNvPr>
          <p:cNvSpPr txBox="1"/>
          <p:nvPr/>
        </p:nvSpPr>
        <p:spPr>
          <a:xfrm>
            <a:off x="3848467" y="5590150"/>
            <a:ext cx="1310674" cy="267513"/>
          </a:xfrm>
          <a:prstGeom prst="roundRect">
            <a:avLst>
              <a:gd name="adj" fmla="val 50000"/>
            </a:avLst>
          </a:prstGeom>
          <a:solidFill>
            <a:schemeClr val="bg1">
              <a:lumMod val="95000"/>
            </a:schemeClr>
          </a:solidFill>
          <a:ln>
            <a:solidFill>
              <a:schemeClr val="bg1">
                <a:lumMod val="95000"/>
              </a:schemeClr>
            </a:solidFill>
          </a:ln>
        </p:spPr>
        <p:txBody>
          <a:bodyPr wrap="squar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rPr>
              <a:t>28</a:t>
            </a:r>
            <a:r>
              <a:rPr kumimoji="0" lang="en-GB" sz="1000" b="0" i="0" u="none" strike="noStrike" kern="1200" cap="none" spc="0" normalizeH="0" baseline="30000" noProof="0" dirty="0">
                <a:ln>
                  <a:noFill/>
                </a:ln>
                <a:solidFill>
                  <a:srgbClr val="004494"/>
                </a:solidFill>
                <a:effectLst/>
                <a:uLnTx/>
                <a:uFillTx/>
                <a:latin typeface="Verdana" panose="020B0604030504040204" pitchFamily="34" charset="0"/>
                <a:ea typeface="Verdana" panose="020B0604030504040204" pitchFamily="34" charset="0"/>
              </a:rPr>
              <a:t>th</a:t>
            </a:r>
            <a:r>
              <a:rPr kumimoji="0" lang="en-GB" sz="10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rPr>
              <a:t> November</a:t>
            </a:r>
          </a:p>
        </p:txBody>
      </p:sp>
      <p:cxnSp>
        <p:nvCxnSpPr>
          <p:cNvPr id="108" name="Straight Connector 107">
            <a:extLst>
              <a:ext uri="{FF2B5EF4-FFF2-40B4-BE49-F238E27FC236}">
                <a16:creationId xmlns:a16="http://schemas.microsoft.com/office/drawing/2014/main" id="{9AF15841-1868-7DC3-664A-9C51C0571442}"/>
              </a:ext>
            </a:extLst>
          </p:cNvPr>
          <p:cNvCxnSpPr>
            <a:cxnSpLocks/>
          </p:cNvCxnSpPr>
          <p:nvPr/>
        </p:nvCxnSpPr>
        <p:spPr>
          <a:xfrm>
            <a:off x="9324656" y="2915019"/>
            <a:ext cx="0" cy="558532"/>
          </a:xfrm>
          <a:prstGeom prst="line">
            <a:avLst/>
          </a:prstGeom>
          <a:ln w="28575" cap="rnd" cmpd="sng" algn="ctr">
            <a:solidFill>
              <a:srgbClr val="1C83C1"/>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3CEE9ED-7488-5101-BAEF-46736B566211}"/>
              </a:ext>
            </a:extLst>
          </p:cNvPr>
          <p:cNvCxnSpPr>
            <a:cxnSpLocks/>
          </p:cNvCxnSpPr>
          <p:nvPr/>
        </p:nvCxnSpPr>
        <p:spPr>
          <a:xfrm flipV="1">
            <a:off x="1568328" y="3920553"/>
            <a:ext cx="0" cy="1400569"/>
          </a:xfrm>
          <a:prstGeom prst="line">
            <a:avLst/>
          </a:prstGeom>
          <a:ln w="28575" cap="rnd" cmpd="sng" algn="ctr">
            <a:solidFill>
              <a:srgbClr val="004494"/>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2" name="ee4pHeader1">
            <a:extLst>
              <a:ext uri="{FF2B5EF4-FFF2-40B4-BE49-F238E27FC236}">
                <a16:creationId xmlns:a16="http://schemas.microsoft.com/office/drawing/2014/main" id="{4E54174C-698D-0878-FFF7-679040081A0C}"/>
              </a:ext>
            </a:extLst>
          </p:cNvPr>
          <p:cNvSpPr txBox="1"/>
          <p:nvPr/>
        </p:nvSpPr>
        <p:spPr>
          <a:xfrm>
            <a:off x="8367528" y="2098369"/>
            <a:ext cx="1161496" cy="369332"/>
          </a:xfrm>
          <a:prstGeom prst="rect">
            <a:avLst/>
          </a:prstGeom>
          <a:no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4</a:t>
            </a:r>
            <a:r>
              <a:rPr kumimoji="0" lang="en-GB" sz="1200" b="1" i="0" u="none" strike="noStrike" kern="1200" cap="none" spc="0" normalizeH="0" baseline="3000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th</a:t>
            </a: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 training </a:t>
            </a:r>
            <a:r>
              <a:rPr kumimoji="0" lang="en-GB" sz="1200"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(Online, 2d</a:t>
            </a:r>
            <a:r>
              <a:rPr kumimoji="0" lang="en-GB" sz="1200" i="0" u="none" strike="noStrike" kern="1200" cap="none" spc="0" normalizeH="0" baseline="3000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1</a:t>
            </a:r>
            <a:r>
              <a:rPr kumimoji="0" lang="en-GB" sz="1200"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cxnSp>
        <p:nvCxnSpPr>
          <p:cNvPr id="103" name="Straight Connector 102">
            <a:extLst>
              <a:ext uri="{FF2B5EF4-FFF2-40B4-BE49-F238E27FC236}">
                <a16:creationId xmlns:a16="http://schemas.microsoft.com/office/drawing/2014/main" id="{879307EB-8CED-5E93-5E47-6C9BF9058EA6}"/>
              </a:ext>
            </a:extLst>
          </p:cNvPr>
          <p:cNvCxnSpPr>
            <a:cxnSpLocks/>
          </p:cNvCxnSpPr>
          <p:nvPr/>
        </p:nvCxnSpPr>
        <p:spPr>
          <a:xfrm flipV="1">
            <a:off x="6920577" y="2141177"/>
            <a:ext cx="0" cy="703633"/>
          </a:xfrm>
          <a:prstGeom prst="line">
            <a:avLst/>
          </a:prstGeom>
          <a:ln w="28575" cap="rnd" cmpd="sng" algn="ctr">
            <a:solidFill>
              <a:srgbClr val="1C83C1"/>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F2A1AB8-6136-0A55-6A52-07B8A1EAB1AA}"/>
              </a:ext>
            </a:extLst>
          </p:cNvPr>
          <p:cNvCxnSpPr>
            <a:cxnSpLocks/>
          </p:cNvCxnSpPr>
          <p:nvPr/>
        </p:nvCxnSpPr>
        <p:spPr>
          <a:xfrm>
            <a:off x="8968724" y="2957134"/>
            <a:ext cx="0" cy="1513254"/>
          </a:xfrm>
          <a:prstGeom prst="line">
            <a:avLst/>
          </a:prstGeom>
          <a:ln w="28575" cap="rnd" cmpd="sng" algn="ctr">
            <a:solidFill>
              <a:srgbClr val="1C83C1"/>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7BA037B-2E05-21EA-3122-38F2A3DFF58D}"/>
              </a:ext>
            </a:extLst>
          </p:cNvPr>
          <p:cNvCxnSpPr>
            <a:cxnSpLocks/>
          </p:cNvCxnSpPr>
          <p:nvPr/>
        </p:nvCxnSpPr>
        <p:spPr>
          <a:xfrm flipV="1">
            <a:off x="5698763" y="3920246"/>
            <a:ext cx="0" cy="1863653"/>
          </a:xfrm>
          <a:prstGeom prst="line">
            <a:avLst/>
          </a:prstGeom>
          <a:ln w="28575" cap="rnd" cmpd="sng" algn="ctr">
            <a:solidFill>
              <a:srgbClr val="1C83C1"/>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191EEE30-864D-5575-C784-163340433860}"/>
              </a:ext>
            </a:extLst>
          </p:cNvPr>
          <p:cNvSpPr txBox="1"/>
          <p:nvPr/>
        </p:nvSpPr>
        <p:spPr>
          <a:xfrm>
            <a:off x="9051824" y="4170068"/>
            <a:ext cx="520781" cy="267513"/>
          </a:xfrm>
          <a:prstGeom prst="roundRect">
            <a:avLst>
              <a:gd name="adj" fmla="val 50000"/>
            </a:avLst>
          </a:prstGeom>
          <a:solidFill>
            <a:schemeClr val="bg1">
              <a:lumMod val="95000"/>
            </a:schemeClr>
          </a:solidFill>
        </p:spPr>
        <p:txBody>
          <a:bodyPr wrap="non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Verdana" panose="020B0604030504040204" pitchFamily="34" charset="0"/>
                <a:ea typeface="Verdana" panose="020B0604030504040204" pitchFamily="34" charset="0"/>
              </a:rPr>
              <a:t>June</a:t>
            </a:r>
          </a:p>
        </p:txBody>
      </p:sp>
      <p:sp>
        <p:nvSpPr>
          <p:cNvPr id="118" name="ee4pHeader1">
            <a:extLst>
              <a:ext uri="{FF2B5EF4-FFF2-40B4-BE49-F238E27FC236}">
                <a16:creationId xmlns:a16="http://schemas.microsoft.com/office/drawing/2014/main" id="{403DE38E-34DB-64ED-7A25-8830C8FB0A1D}"/>
              </a:ext>
            </a:extLst>
          </p:cNvPr>
          <p:cNvSpPr txBox="1"/>
          <p:nvPr/>
        </p:nvSpPr>
        <p:spPr>
          <a:xfrm>
            <a:off x="10584995" y="2098369"/>
            <a:ext cx="1480203" cy="369332"/>
          </a:xfrm>
          <a:prstGeom prst="rect">
            <a:avLst/>
          </a:prstGeom>
          <a:no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GB" sz="1200" b="1">
                <a:solidFill>
                  <a:srgbClr val="1C83C1"/>
                </a:solidFill>
                <a:latin typeface="Verdana" panose="020B0604030504040204" pitchFamily="34" charset="0"/>
                <a:ea typeface="Verdana" panose="020B0604030504040204" pitchFamily="34" charset="0"/>
                <a:cs typeface="Verdana" panose="020B0604030504040204" pitchFamily="34" charset="0"/>
              </a:rPr>
              <a:t>6</a:t>
            </a:r>
            <a:r>
              <a:rPr kumimoji="0" lang="en-GB" sz="1200" b="1" i="0" u="none" strike="noStrike" kern="1200" cap="none" spc="0" normalizeH="0" baseline="30000" noProof="0" err="1">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th</a:t>
            </a: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 training </a:t>
            </a:r>
            <a:r>
              <a:rPr kumimoji="0" lang="en-GB" sz="1200"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(Online, 2d</a:t>
            </a:r>
            <a:r>
              <a:rPr kumimoji="0" lang="en-GB" sz="1200" i="0" u="none" strike="noStrike" kern="1200" cap="none" spc="0" normalizeH="0" baseline="3000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1</a:t>
            </a:r>
            <a:r>
              <a:rPr kumimoji="0" lang="en-GB" sz="1200"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cxnSp>
        <p:nvCxnSpPr>
          <p:cNvPr id="120" name="Straight Connector 119">
            <a:extLst>
              <a:ext uri="{FF2B5EF4-FFF2-40B4-BE49-F238E27FC236}">
                <a16:creationId xmlns:a16="http://schemas.microsoft.com/office/drawing/2014/main" id="{59AD9A9A-5E33-553B-DDDA-F40B0BD9C54E}"/>
              </a:ext>
            </a:extLst>
          </p:cNvPr>
          <p:cNvCxnSpPr>
            <a:cxnSpLocks/>
          </p:cNvCxnSpPr>
          <p:nvPr/>
        </p:nvCxnSpPr>
        <p:spPr>
          <a:xfrm flipV="1">
            <a:off x="10504204" y="2141177"/>
            <a:ext cx="0" cy="393708"/>
          </a:xfrm>
          <a:prstGeom prst="line">
            <a:avLst/>
          </a:prstGeom>
          <a:ln w="28575" cap="rnd" cmpd="sng" algn="ctr">
            <a:solidFill>
              <a:srgbClr val="1C83C1"/>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F526EF3-BB24-A69A-CE81-282A64DBBF96}"/>
              </a:ext>
            </a:extLst>
          </p:cNvPr>
          <p:cNvCxnSpPr>
            <a:cxnSpLocks/>
          </p:cNvCxnSpPr>
          <p:nvPr/>
        </p:nvCxnSpPr>
        <p:spPr>
          <a:xfrm>
            <a:off x="8427160" y="2993773"/>
            <a:ext cx="0" cy="2790126"/>
          </a:xfrm>
          <a:prstGeom prst="line">
            <a:avLst/>
          </a:prstGeom>
          <a:ln w="28575" cap="rnd" cmpd="sng" algn="ctr">
            <a:solidFill>
              <a:srgbClr val="1C83C1"/>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2" name="ee4pHeader1">
            <a:extLst>
              <a:ext uri="{FF2B5EF4-FFF2-40B4-BE49-F238E27FC236}">
                <a16:creationId xmlns:a16="http://schemas.microsoft.com/office/drawing/2014/main" id="{373E03C7-99C6-4B3B-A85A-F56475262A1F}"/>
              </a:ext>
            </a:extLst>
          </p:cNvPr>
          <p:cNvSpPr txBox="1"/>
          <p:nvPr/>
        </p:nvSpPr>
        <p:spPr>
          <a:xfrm>
            <a:off x="8490849" y="5744766"/>
            <a:ext cx="811119" cy="553998"/>
          </a:xfrm>
          <a:prstGeom prst="rect">
            <a:avLst/>
          </a:prstGeom>
          <a:noFill/>
          <a:ln cap="rnd">
            <a:noFill/>
          </a:ln>
        </p:spPr>
        <p:txBody>
          <a:bodyPr wrap="none" lIns="0" tIns="0" rIns="0" bIns="0" rtlCol="0" anchor="b" anchorCtr="0">
            <a:spAutoFit/>
          </a:bodyPr>
          <a:lstStyle>
            <a:defPPr>
              <a:defRPr lang="en-US"/>
            </a:defPPr>
            <a:lvl1pPr defTabSz="914400">
              <a:buClr>
                <a:srgbClr val="1C83C1"/>
              </a:buClr>
              <a:buFont typeface="Verdana" panose="020B0604030504040204" pitchFamily="34" charset="0"/>
              <a:defRPr kumimoji="0" sz="1200" b="0" i="0" u="none" strike="noStrike" cap="none" spc="0" normalizeH="0" baseline="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
                <a:srgbClr val="000000"/>
              </a:buClr>
              <a:buSzPts val="1200"/>
              <a:buFont typeface="Verdana" panose="020B0604030504040204" pitchFamily="34" charset="0"/>
              <a:buNone/>
              <a:tabLst/>
              <a:defRPr/>
            </a:pPr>
            <a:r>
              <a:rPr kumimoji="0" lang="en-GB"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rPr>
              <a:t>Fellow</a:t>
            </a:r>
            <a:br>
              <a:rPr kumimoji="0" lang="en-GB"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rPr>
            </a:br>
            <a:r>
              <a:rPr kumimoji="0" lang="en-GB"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rPr>
              <a:t>mid-term</a:t>
            </a:r>
            <a:br>
              <a:rPr kumimoji="0" lang="en-GB"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rPr>
            </a:br>
            <a:r>
              <a:rPr kumimoji="0" lang="en-GB"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rPr>
              <a:t>check-in</a:t>
            </a:r>
          </a:p>
        </p:txBody>
      </p:sp>
      <p:sp>
        <p:nvSpPr>
          <p:cNvPr id="123" name="TextBox 122">
            <a:extLst>
              <a:ext uri="{FF2B5EF4-FFF2-40B4-BE49-F238E27FC236}">
                <a16:creationId xmlns:a16="http://schemas.microsoft.com/office/drawing/2014/main" id="{AC747752-F9C9-BDBC-7DFB-8F30394AF90B}"/>
              </a:ext>
            </a:extLst>
          </p:cNvPr>
          <p:cNvSpPr txBox="1"/>
          <p:nvPr/>
        </p:nvSpPr>
        <p:spPr>
          <a:xfrm>
            <a:off x="8490849" y="5400234"/>
            <a:ext cx="483447" cy="267513"/>
          </a:xfrm>
          <a:prstGeom prst="roundRect">
            <a:avLst>
              <a:gd name="adj" fmla="val 50000"/>
            </a:avLst>
          </a:prstGeom>
          <a:solidFill>
            <a:schemeClr val="bg1">
              <a:lumMod val="95000"/>
            </a:schemeClr>
          </a:solidFill>
        </p:spPr>
        <p:txBody>
          <a:bodyPr wrap="non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Verdana" panose="020B0604030504040204" pitchFamily="34" charset="0"/>
                <a:ea typeface="Verdana" panose="020B0604030504040204" pitchFamily="34" charset="0"/>
              </a:rPr>
              <a:t>May</a:t>
            </a:r>
          </a:p>
        </p:txBody>
      </p:sp>
      <p:sp>
        <p:nvSpPr>
          <p:cNvPr id="124" name="ee4pHeader1">
            <a:extLst>
              <a:ext uri="{FF2B5EF4-FFF2-40B4-BE49-F238E27FC236}">
                <a16:creationId xmlns:a16="http://schemas.microsoft.com/office/drawing/2014/main" id="{83D14E77-594D-3CDF-7EB1-44E28913B6D0}"/>
              </a:ext>
            </a:extLst>
          </p:cNvPr>
          <p:cNvSpPr txBox="1"/>
          <p:nvPr/>
        </p:nvSpPr>
        <p:spPr>
          <a:xfrm>
            <a:off x="7793896" y="3429889"/>
            <a:ext cx="1030614" cy="369332"/>
          </a:xfrm>
          <a:prstGeom prst="rect">
            <a:avLst/>
          </a:prstGeom>
          <a:solidFill>
            <a:srgbClr val="FFFFFF"/>
          </a:solid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3</a:t>
            </a:r>
            <a:r>
              <a:rPr kumimoji="0" lang="en-GB" sz="1200" b="1" i="0" u="none" strike="noStrike" kern="1200" cap="none" spc="0" normalizeH="0" baseline="3000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rd</a:t>
            </a: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 training </a:t>
            </a:r>
            <a:r>
              <a:rPr kumimoji="0" lang="en-GB" sz="1200"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(F2F, 3d)</a:t>
            </a:r>
          </a:p>
        </p:txBody>
      </p:sp>
      <p:cxnSp>
        <p:nvCxnSpPr>
          <p:cNvPr id="125" name="Straight Connector 124">
            <a:extLst>
              <a:ext uri="{FF2B5EF4-FFF2-40B4-BE49-F238E27FC236}">
                <a16:creationId xmlns:a16="http://schemas.microsoft.com/office/drawing/2014/main" id="{94CEEB79-6B24-F3C0-32AD-67F18D443F5C}"/>
              </a:ext>
            </a:extLst>
          </p:cNvPr>
          <p:cNvCxnSpPr>
            <a:cxnSpLocks/>
          </p:cNvCxnSpPr>
          <p:nvPr/>
        </p:nvCxnSpPr>
        <p:spPr>
          <a:xfrm>
            <a:off x="9879602" y="2859736"/>
            <a:ext cx="0" cy="2886062"/>
          </a:xfrm>
          <a:prstGeom prst="line">
            <a:avLst/>
          </a:prstGeom>
          <a:ln w="28575" cap="rnd" cmpd="sng" algn="ctr">
            <a:solidFill>
              <a:srgbClr val="1C83C1"/>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6" name="ee4pHeader1">
            <a:extLst>
              <a:ext uri="{FF2B5EF4-FFF2-40B4-BE49-F238E27FC236}">
                <a16:creationId xmlns:a16="http://schemas.microsoft.com/office/drawing/2014/main" id="{D571A780-B2F3-3020-8ABD-4AA86EAC8253}"/>
              </a:ext>
            </a:extLst>
          </p:cNvPr>
          <p:cNvSpPr txBox="1"/>
          <p:nvPr/>
        </p:nvSpPr>
        <p:spPr>
          <a:xfrm>
            <a:off x="9998765" y="5744766"/>
            <a:ext cx="1253368" cy="553998"/>
          </a:xfrm>
          <a:prstGeom prst="rect">
            <a:avLst/>
          </a:prstGeom>
          <a:noFill/>
          <a:ln cap="rnd">
            <a:noFill/>
          </a:ln>
        </p:spPr>
        <p:txBody>
          <a:bodyPr wrap="square" lIns="0" tIns="0" rIns="0" bIns="0" rtlCol="0" anchor="b" anchorCtr="0">
            <a:spAutoFit/>
          </a:bodyPr>
          <a:lstStyle>
            <a:defPPr>
              <a:defRPr lang="en-US"/>
            </a:defPPr>
            <a:lvl1pPr defTabSz="914400">
              <a:buClr>
                <a:srgbClr val="1C83C1"/>
              </a:buClr>
              <a:buFont typeface="Verdana" panose="020B0604030504040204" pitchFamily="34" charset="0"/>
              <a:defRPr kumimoji="0" sz="1200" b="0" i="0" u="none" strike="noStrike" cap="none" spc="0" normalizeH="0" baseline="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
                <a:srgbClr val="000000"/>
              </a:buClr>
              <a:buSzPts val="1200"/>
              <a:buFont typeface="Verdana" panose="020B0604030504040204" pitchFamily="34" charset="0"/>
              <a:buNone/>
              <a:tabLst/>
              <a:defRPr/>
            </a:pPr>
            <a:r>
              <a:rPr kumimoji="0" lang="en-GB"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rPr>
              <a:t>Final report &amp; closing policy project work</a:t>
            </a:r>
          </a:p>
        </p:txBody>
      </p:sp>
      <p:sp>
        <p:nvSpPr>
          <p:cNvPr id="127" name="TextBox 126">
            <a:extLst>
              <a:ext uri="{FF2B5EF4-FFF2-40B4-BE49-F238E27FC236}">
                <a16:creationId xmlns:a16="http://schemas.microsoft.com/office/drawing/2014/main" id="{77EAFB67-76C1-7F63-751E-028DA61C5A0E}"/>
              </a:ext>
            </a:extLst>
          </p:cNvPr>
          <p:cNvSpPr txBox="1"/>
          <p:nvPr/>
        </p:nvSpPr>
        <p:spPr>
          <a:xfrm>
            <a:off x="9998765" y="5400234"/>
            <a:ext cx="824005" cy="267513"/>
          </a:xfrm>
          <a:prstGeom prst="roundRect">
            <a:avLst>
              <a:gd name="adj" fmla="val 50000"/>
            </a:avLst>
          </a:prstGeom>
          <a:solidFill>
            <a:schemeClr val="bg1">
              <a:lumMod val="95000"/>
            </a:schemeClr>
          </a:solidFill>
        </p:spPr>
        <p:txBody>
          <a:bodyPr wrap="non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Verdana" panose="020B0604030504040204" pitchFamily="34" charset="0"/>
                <a:ea typeface="Verdana" panose="020B0604030504040204" pitchFamily="34" charset="0"/>
              </a:rPr>
              <a:t>June/July</a:t>
            </a:r>
          </a:p>
        </p:txBody>
      </p:sp>
      <p:sp>
        <p:nvSpPr>
          <p:cNvPr id="130" name="ee4pHeader1">
            <a:extLst>
              <a:ext uri="{FF2B5EF4-FFF2-40B4-BE49-F238E27FC236}">
                <a16:creationId xmlns:a16="http://schemas.microsoft.com/office/drawing/2014/main" id="{72CB5C50-A864-5428-E9CF-6D970D4AD247}"/>
              </a:ext>
            </a:extLst>
          </p:cNvPr>
          <p:cNvSpPr txBox="1"/>
          <p:nvPr/>
        </p:nvSpPr>
        <p:spPr>
          <a:xfrm>
            <a:off x="9051824" y="4492197"/>
            <a:ext cx="718680" cy="369332"/>
          </a:xfrm>
          <a:prstGeom prst="rect">
            <a:avLst/>
          </a:prstGeom>
          <a:solidFill>
            <a:srgbClr val="FFFFFF"/>
          </a:solid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Mentor forum</a:t>
            </a:r>
          </a:p>
        </p:txBody>
      </p:sp>
      <p:cxnSp>
        <p:nvCxnSpPr>
          <p:cNvPr id="131" name="Straight Connector 130">
            <a:extLst>
              <a:ext uri="{FF2B5EF4-FFF2-40B4-BE49-F238E27FC236}">
                <a16:creationId xmlns:a16="http://schemas.microsoft.com/office/drawing/2014/main" id="{4BCCF794-0706-0B4F-8207-F4E12FB16F98}"/>
              </a:ext>
            </a:extLst>
          </p:cNvPr>
          <p:cNvCxnSpPr>
            <a:cxnSpLocks/>
          </p:cNvCxnSpPr>
          <p:nvPr/>
        </p:nvCxnSpPr>
        <p:spPr>
          <a:xfrm>
            <a:off x="10689393" y="2847972"/>
            <a:ext cx="0" cy="1650991"/>
          </a:xfrm>
          <a:prstGeom prst="line">
            <a:avLst/>
          </a:prstGeom>
          <a:ln w="28575" cap="rnd" cmpd="sng" algn="ctr">
            <a:solidFill>
              <a:srgbClr val="1C83C1"/>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2" name="ee4pHeader1">
            <a:extLst>
              <a:ext uri="{FF2B5EF4-FFF2-40B4-BE49-F238E27FC236}">
                <a16:creationId xmlns:a16="http://schemas.microsoft.com/office/drawing/2014/main" id="{4A5C9C0A-A0FA-1D93-47CF-0D1A6AA117E3}"/>
              </a:ext>
            </a:extLst>
          </p:cNvPr>
          <p:cNvSpPr txBox="1"/>
          <p:nvPr/>
        </p:nvSpPr>
        <p:spPr>
          <a:xfrm>
            <a:off x="10790047" y="4492198"/>
            <a:ext cx="994840" cy="553998"/>
          </a:xfrm>
          <a:prstGeom prst="rect">
            <a:avLst/>
          </a:prstGeom>
          <a:no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Annual forum</a:t>
            </a:r>
            <a:b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200"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(F2F, </a:t>
            </a:r>
            <a:r>
              <a:rPr lang="en-GB" sz="1200">
                <a:solidFill>
                  <a:srgbClr val="1C83C1"/>
                </a:solidFill>
                <a:latin typeface="Verdana" panose="020B0604030504040204" pitchFamily="34" charset="0"/>
                <a:ea typeface="Verdana" panose="020B0604030504040204" pitchFamily="34" charset="0"/>
                <a:cs typeface="Verdana" panose="020B0604030504040204" pitchFamily="34" charset="0"/>
              </a:rPr>
              <a:t>1d</a:t>
            </a:r>
            <a:r>
              <a:rPr kumimoji="0" lang="en-GB" sz="1200"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sp>
        <p:nvSpPr>
          <p:cNvPr id="133" name="TextBox 132">
            <a:extLst>
              <a:ext uri="{FF2B5EF4-FFF2-40B4-BE49-F238E27FC236}">
                <a16:creationId xmlns:a16="http://schemas.microsoft.com/office/drawing/2014/main" id="{66C6CB3B-F8E2-85F6-3C15-35194E13E33B}"/>
              </a:ext>
            </a:extLst>
          </p:cNvPr>
          <p:cNvSpPr txBox="1"/>
          <p:nvPr/>
        </p:nvSpPr>
        <p:spPr>
          <a:xfrm>
            <a:off x="10790047" y="4170068"/>
            <a:ext cx="930004" cy="267513"/>
          </a:xfrm>
          <a:prstGeom prst="roundRect">
            <a:avLst>
              <a:gd name="adj" fmla="val 50000"/>
            </a:avLst>
          </a:prstGeom>
          <a:solidFill>
            <a:schemeClr val="bg1">
              <a:lumMod val="95000"/>
            </a:schemeClr>
          </a:solidFill>
        </p:spPr>
        <p:txBody>
          <a:bodyPr wrap="squar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Verdana" panose="020B0604030504040204" pitchFamily="34" charset="0"/>
                <a:ea typeface="Verdana" panose="020B0604030504040204" pitchFamily="34" charset="0"/>
              </a:rPr>
              <a:t>September</a:t>
            </a:r>
          </a:p>
        </p:txBody>
      </p:sp>
      <p:sp>
        <p:nvSpPr>
          <p:cNvPr id="129" name="ee4pHeader1">
            <a:extLst>
              <a:ext uri="{FF2B5EF4-FFF2-40B4-BE49-F238E27FC236}">
                <a16:creationId xmlns:a16="http://schemas.microsoft.com/office/drawing/2014/main" id="{5FECA350-2768-E06A-D186-BBCA1E65F189}"/>
              </a:ext>
            </a:extLst>
          </p:cNvPr>
          <p:cNvSpPr txBox="1"/>
          <p:nvPr/>
        </p:nvSpPr>
        <p:spPr>
          <a:xfrm>
            <a:off x="9437399" y="3379089"/>
            <a:ext cx="1078202" cy="369332"/>
          </a:xfrm>
          <a:prstGeom prst="rect">
            <a:avLst/>
          </a:prstGeom>
          <a:solidFill>
            <a:srgbClr val="FFFFFF"/>
          </a:solid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5</a:t>
            </a:r>
            <a:r>
              <a:rPr kumimoji="0" lang="en-GB" sz="1200" b="1" i="0" u="none" strike="noStrike" kern="1200" cap="none" spc="0" normalizeH="0" baseline="3000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th</a:t>
            </a:r>
            <a:r>
              <a:rPr kumimoji="0" lang="en-GB" sz="1200" b="1"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 training </a:t>
            </a:r>
            <a:r>
              <a:rPr kumimoji="0" lang="en-GB" sz="1200" i="0" u="none" strike="noStrike" kern="1200" cap="none" spc="0" normalizeH="0" baseline="0" noProof="0">
                <a:ln>
                  <a:noFill/>
                </a:ln>
                <a:solidFill>
                  <a:srgbClr val="1C83C1"/>
                </a:solidFill>
                <a:effectLst/>
                <a:uLnTx/>
                <a:uFillTx/>
                <a:latin typeface="Verdana" panose="020B0604030504040204" pitchFamily="34" charset="0"/>
                <a:ea typeface="Verdana" panose="020B0604030504040204" pitchFamily="34" charset="0"/>
                <a:cs typeface="Verdana" panose="020B0604030504040204" pitchFamily="34" charset="0"/>
              </a:rPr>
              <a:t>(F2F, 3d)</a:t>
            </a:r>
          </a:p>
        </p:txBody>
      </p:sp>
      <p:cxnSp>
        <p:nvCxnSpPr>
          <p:cNvPr id="3" name="Straight Connector 2">
            <a:extLst>
              <a:ext uri="{FF2B5EF4-FFF2-40B4-BE49-F238E27FC236}">
                <a16:creationId xmlns:a16="http://schemas.microsoft.com/office/drawing/2014/main" id="{5508360E-531A-4614-05F9-46A2F3BA5C07}"/>
              </a:ext>
            </a:extLst>
          </p:cNvPr>
          <p:cNvCxnSpPr>
            <a:cxnSpLocks/>
          </p:cNvCxnSpPr>
          <p:nvPr/>
        </p:nvCxnSpPr>
        <p:spPr>
          <a:xfrm>
            <a:off x="2031300" y="5590150"/>
            <a:ext cx="0" cy="554969"/>
          </a:xfrm>
          <a:prstGeom prst="line">
            <a:avLst/>
          </a:prstGeom>
          <a:ln w="28575" cap="rnd" cmpd="sng" algn="ctr">
            <a:solidFill>
              <a:srgbClr val="004494"/>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ee4pHeader1">
            <a:extLst>
              <a:ext uri="{FF2B5EF4-FFF2-40B4-BE49-F238E27FC236}">
                <a16:creationId xmlns:a16="http://schemas.microsoft.com/office/drawing/2014/main" id="{659C6613-8C71-C67F-01F9-826758130790}"/>
              </a:ext>
            </a:extLst>
          </p:cNvPr>
          <p:cNvSpPr txBox="1"/>
          <p:nvPr/>
        </p:nvSpPr>
        <p:spPr>
          <a:xfrm>
            <a:off x="2112534" y="5934316"/>
            <a:ext cx="1380181" cy="369332"/>
          </a:xfrm>
          <a:prstGeom prst="rect">
            <a:avLst/>
          </a:prstGeom>
          <a:no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GB" sz="1200" b="1">
                <a:solidFill>
                  <a:srgbClr val="004494"/>
                </a:solidFill>
                <a:latin typeface="Verdana" panose="020B0604030504040204" pitchFamily="34" charset="0"/>
                <a:ea typeface="Verdana" panose="020B0604030504040204" pitchFamily="34" charset="0"/>
                <a:cs typeface="Verdana" panose="020B0604030504040204" pitchFamily="34" charset="0"/>
              </a:rPr>
              <a:t>Information sessions</a:t>
            </a:r>
            <a:endParaRPr kumimoji="0" lang="en-GB" sz="120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a:extLst>
              <a:ext uri="{FF2B5EF4-FFF2-40B4-BE49-F238E27FC236}">
                <a16:creationId xmlns:a16="http://schemas.microsoft.com/office/drawing/2014/main" id="{59BF7BE4-C064-F8F8-8A56-799A06717873}"/>
              </a:ext>
            </a:extLst>
          </p:cNvPr>
          <p:cNvSpPr txBox="1"/>
          <p:nvPr/>
        </p:nvSpPr>
        <p:spPr>
          <a:xfrm>
            <a:off x="9436476" y="3124850"/>
            <a:ext cx="520781" cy="267513"/>
          </a:xfrm>
          <a:prstGeom prst="roundRect">
            <a:avLst>
              <a:gd name="adj" fmla="val 50000"/>
            </a:avLst>
          </a:prstGeom>
          <a:solidFill>
            <a:schemeClr val="bg1">
              <a:lumMod val="95000"/>
            </a:schemeClr>
          </a:solidFill>
        </p:spPr>
        <p:txBody>
          <a:bodyPr wrap="non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Verdana" panose="020B0604030504040204" pitchFamily="34" charset="0"/>
                <a:ea typeface="Verdana" panose="020B0604030504040204" pitchFamily="34" charset="0"/>
              </a:rPr>
              <a:t>June</a:t>
            </a:r>
          </a:p>
        </p:txBody>
      </p:sp>
      <p:cxnSp>
        <p:nvCxnSpPr>
          <p:cNvPr id="32" name="Straight Connector 31">
            <a:extLst>
              <a:ext uri="{FF2B5EF4-FFF2-40B4-BE49-F238E27FC236}">
                <a16:creationId xmlns:a16="http://schemas.microsoft.com/office/drawing/2014/main" id="{7C04550B-4CF1-4055-103D-F32F70404858}"/>
              </a:ext>
            </a:extLst>
          </p:cNvPr>
          <p:cNvCxnSpPr>
            <a:cxnSpLocks/>
          </p:cNvCxnSpPr>
          <p:nvPr/>
        </p:nvCxnSpPr>
        <p:spPr>
          <a:xfrm flipV="1">
            <a:off x="3746035" y="3758749"/>
            <a:ext cx="0" cy="1298273"/>
          </a:xfrm>
          <a:prstGeom prst="line">
            <a:avLst/>
          </a:prstGeom>
          <a:ln w="28575" cap="rnd" cmpd="sng" algn="ctr">
            <a:solidFill>
              <a:srgbClr val="004494"/>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ee4pHeader1">
            <a:extLst>
              <a:ext uri="{FF2B5EF4-FFF2-40B4-BE49-F238E27FC236}">
                <a16:creationId xmlns:a16="http://schemas.microsoft.com/office/drawing/2014/main" id="{E15F1078-EFC0-C0C5-43C9-B6896F5C7E30}"/>
              </a:ext>
            </a:extLst>
          </p:cNvPr>
          <p:cNvSpPr txBox="1"/>
          <p:nvPr/>
        </p:nvSpPr>
        <p:spPr>
          <a:xfrm>
            <a:off x="3816412" y="3856381"/>
            <a:ext cx="1288747" cy="369332"/>
          </a:xfrm>
          <a:prstGeom prst="rect">
            <a:avLst/>
          </a:prstGeom>
          <a:no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Fellow and mentor kick-off</a:t>
            </a:r>
            <a:endPar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a:extLst>
              <a:ext uri="{FF2B5EF4-FFF2-40B4-BE49-F238E27FC236}">
                <a16:creationId xmlns:a16="http://schemas.microsoft.com/office/drawing/2014/main" id="{91E1081E-96BD-7ED9-8B2E-5F55E060D198}"/>
              </a:ext>
            </a:extLst>
          </p:cNvPr>
          <p:cNvSpPr txBox="1"/>
          <p:nvPr/>
        </p:nvSpPr>
        <p:spPr>
          <a:xfrm>
            <a:off x="3846618" y="3393087"/>
            <a:ext cx="1239732" cy="400179"/>
          </a:xfrm>
          <a:prstGeom prst="roundRect">
            <a:avLst>
              <a:gd name="adj" fmla="val 33285"/>
            </a:avLst>
          </a:prstGeom>
          <a:solidFill>
            <a:schemeClr val="bg1">
              <a:lumMod val="95000"/>
            </a:schemeClr>
          </a:solidFill>
          <a:ln>
            <a:solidFill>
              <a:schemeClr val="bg1">
                <a:lumMod val="95000"/>
              </a:schemeClr>
            </a:solidFill>
          </a:ln>
        </p:spPr>
        <p:txBody>
          <a:bodyPr wrap="square" lIns="72000" tIns="18000" rIns="0" bIns="18000">
            <a:noAutofit/>
          </a:bodyPr>
          <a:lstStyle>
            <a:defPPr>
              <a:defRPr lang="en-US"/>
            </a:defPPr>
            <a:lvl1pPr marR="0" lvl="0" indent="0" defTabSz="457200" fontAlgn="auto">
              <a:lnSpc>
                <a:spcPct val="100000"/>
              </a:lnSpc>
              <a:spcBef>
                <a:spcPts val="0"/>
              </a:spcBef>
              <a:spcAft>
                <a:spcPts val="0"/>
              </a:spcAft>
              <a:buClrTx/>
              <a:buSzTx/>
              <a:buFontTx/>
              <a:buNone/>
              <a:tabLst/>
              <a:defRPr kumimoji="0" sz="1000" b="0" i="0" u="none" strike="noStrike" cap="none" spc="0" normalizeH="0" baseline="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r>
              <a:rPr lang="en-GB" dirty="0"/>
              <a:t>5</a:t>
            </a:r>
            <a:r>
              <a:rPr lang="en-GB" baseline="30000" dirty="0"/>
              <a:t>th</a:t>
            </a:r>
            <a:r>
              <a:rPr lang="en-GB" dirty="0"/>
              <a:t> December – </a:t>
            </a:r>
            <a:br>
              <a:rPr lang="en-GB" dirty="0"/>
            </a:br>
            <a:r>
              <a:rPr lang="en-GB" dirty="0"/>
              <a:t>15:00-17:00</a:t>
            </a:r>
          </a:p>
        </p:txBody>
      </p:sp>
      <p:sp>
        <p:nvSpPr>
          <p:cNvPr id="36" name="TextBox 35">
            <a:extLst>
              <a:ext uri="{FF2B5EF4-FFF2-40B4-BE49-F238E27FC236}">
                <a16:creationId xmlns:a16="http://schemas.microsoft.com/office/drawing/2014/main" id="{3E295BFF-2A1D-A9E8-25B3-F49E0AF402C1}"/>
              </a:ext>
            </a:extLst>
          </p:cNvPr>
          <p:cNvSpPr txBox="1"/>
          <p:nvPr/>
        </p:nvSpPr>
        <p:spPr>
          <a:xfrm>
            <a:off x="2112534" y="5535955"/>
            <a:ext cx="1368494" cy="369333"/>
          </a:xfrm>
          <a:prstGeom prst="roundRect">
            <a:avLst>
              <a:gd name="adj" fmla="val 36065"/>
            </a:avLst>
          </a:prstGeom>
          <a:solidFill>
            <a:schemeClr val="bg1">
              <a:lumMod val="95000"/>
            </a:schemeClr>
          </a:solidFill>
          <a:ln>
            <a:solidFill>
              <a:schemeClr val="bg1">
                <a:lumMod val="95000"/>
              </a:schemeClr>
            </a:solidFill>
          </a:ln>
        </p:spPr>
        <p:txBody>
          <a:bodyPr wrap="square" lIns="72000" tIns="18000" rIns="0" bIns="18000">
            <a:no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rPr>
              <a:t>Nov 5</a:t>
            </a:r>
            <a:r>
              <a:rPr kumimoji="0" lang="en-GB" sz="1000" b="0" i="0" u="none" strike="noStrike" kern="1200" cap="none" spc="0" normalizeH="0" baseline="30000" noProof="0" dirty="0">
                <a:ln>
                  <a:noFill/>
                </a:ln>
                <a:solidFill>
                  <a:srgbClr val="004494"/>
                </a:solidFill>
                <a:effectLst/>
                <a:uLnTx/>
                <a:uFillTx/>
                <a:latin typeface="Verdana" panose="020B0604030504040204" pitchFamily="34" charset="0"/>
                <a:ea typeface="Verdana" panose="020B0604030504040204" pitchFamily="34" charset="0"/>
              </a:rPr>
              <a:t>th </a:t>
            </a:r>
            <a:r>
              <a:rPr kumimoji="0" lang="en-GB" sz="1000" b="0" i="0" u="none" strike="noStrike" kern="1200" cap="none" spc="0" normalizeH="0" noProof="0" dirty="0">
                <a:ln>
                  <a:noFill/>
                </a:ln>
                <a:solidFill>
                  <a:srgbClr val="004494"/>
                </a:solidFill>
                <a:effectLst/>
                <a:uLnTx/>
                <a:uFillTx/>
                <a:latin typeface="Verdana" panose="020B0604030504040204" pitchFamily="34" charset="0"/>
                <a:ea typeface="Verdana" panose="020B0604030504040204" pitchFamily="34" charset="0"/>
              </a:rPr>
              <a:t>&amp; Nov 12</a:t>
            </a:r>
            <a:r>
              <a:rPr kumimoji="0" lang="en-GB" sz="1000" b="0" i="0" u="none" strike="noStrike" kern="1200" cap="none" spc="0" normalizeH="0" baseline="30000" noProof="0" dirty="0">
                <a:ln>
                  <a:noFill/>
                </a:ln>
                <a:solidFill>
                  <a:srgbClr val="004494"/>
                </a:solidFill>
                <a:effectLst/>
                <a:uLnTx/>
                <a:uFillTx/>
                <a:latin typeface="Verdana" panose="020B0604030504040204" pitchFamily="34" charset="0"/>
                <a:ea typeface="Verdana" panose="020B0604030504040204" pitchFamily="34" charset="0"/>
              </a:rPr>
              <a:t>th</a:t>
            </a:r>
            <a:br>
              <a:rPr kumimoji="0" lang="en-GB" sz="1000" b="0" i="0" u="none" strike="noStrike" kern="1200" cap="none" spc="0" normalizeH="0" baseline="30000" noProof="0" dirty="0">
                <a:ln>
                  <a:noFill/>
                </a:ln>
                <a:solidFill>
                  <a:srgbClr val="004494"/>
                </a:solidFill>
                <a:effectLst/>
                <a:uLnTx/>
                <a:uFillTx/>
                <a:latin typeface="Verdana" panose="020B0604030504040204" pitchFamily="34" charset="0"/>
                <a:ea typeface="Verdana" panose="020B0604030504040204" pitchFamily="34" charset="0"/>
              </a:rPr>
            </a:br>
            <a:r>
              <a:rPr kumimoji="0" lang="en-GB" sz="1000" b="0" i="0" u="none" strike="noStrike" kern="1200" cap="none" spc="0" normalizeH="0" noProof="0" dirty="0">
                <a:ln>
                  <a:noFill/>
                </a:ln>
                <a:solidFill>
                  <a:srgbClr val="004494"/>
                </a:solidFill>
                <a:effectLst/>
                <a:uLnTx/>
                <a:uFillTx/>
                <a:latin typeface="Verdana" panose="020B0604030504040204" pitchFamily="34" charset="0"/>
                <a:ea typeface="Verdana" panose="020B0604030504040204" pitchFamily="34" charset="0"/>
              </a:rPr>
              <a:t>11:30-12:30</a:t>
            </a:r>
            <a:r>
              <a:rPr kumimoji="0" lang="en-GB" sz="10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9543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66574-0D90-7D8E-84C5-3892819623AA}"/>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C814328-2F4C-254A-2901-EB75435AD640}"/>
              </a:ext>
            </a:extLst>
          </p:cNvPr>
          <p:cNvGraphicFramePr>
            <a:graphicFrameLocks noChangeAspect="1"/>
          </p:cNvGraphicFramePr>
          <p:nvPr>
            <p:custDataLst>
              <p:tags r:id="rId1"/>
            </p:custDataLst>
            <p:extLst>
              <p:ext uri="{D42A27DB-BD31-4B8C-83A1-F6EECF244321}">
                <p14:modId xmlns:p14="http://schemas.microsoft.com/office/powerpoint/2010/main" val="19917684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EC814328-2F4C-254A-2901-EB75435AD6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F2CAE1A9-CE5B-C5F9-4DE7-11FC13BA6627}"/>
              </a:ext>
            </a:extLst>
          </p:cNvPr>
          <p:cNvGrpSpPr/>
          <p:nvPr/>
        </p:nvGrpSpPr>
        <p:grpSpPr>
          <a:xfrm>
            <a:off x="-417431" y="1574772"/>
            <a:ext cx="13040898" cy="3829471"/>
            <a:chOff x="-417431" y="4360985"/>
            <a:chExt cx="5525085" cy="1634843"/>
          </a:xfrm>
        </p:grpSpPr>
        <p:sp>
          <p:nvSpPr>
            <p:cNvPr id="46" name="Freeform: Shape 13">
              <a:extLst>
                <a:ext uri="{FF2B5EF4-FFF2-40B4-BE49-F238E27FC236}">
                  <a16:creationId xmlns:a16="http://schemas.microsoft.com/office/drawing/2014/main" id="{EAB7FCBB-084D-FA41-6187-6DDF8D6CFE14}"/>
                </a:ext>
              </a:extLst>
            </p:cNvPr>
            <p:cNvSpPr/>
            <p:nvPr/>
          </p:nvSpPr>
          <p:spPr>
            <a:xfrm>
              <a:off x="-417431" y="4360985"/>
              <a:ext cx="5525085" cy="1634843"/>
            </a:xfrm>
            <a:custGeom>
              <a:avLst/>
              <a:gdLst>
                <a:gd name="connsiteX0" fmla="*/ 0 w 13169735"/>
                <a:gd name="connsiteY0" fmla="*/ 4783382 h 4783382"/>
                <a:gd name="connsiteX1" fmla="*/ 1009403 w 13169735"/>
                <a:gd name="connsiteY1" fmla="*/ 4106488 h 4783382"/>
                <a:gd name="connsiteX2" fmla="*/ 3431969 w 13169735"/>
                <a:gd name="connsiteY2" fmla="*/ 4142114 h 4783382"/>
                <a:gd name="connsiteX3" fmla="*/ 5035138 w 13169735"/>
                <a:gd name="connsiteY3" fmla="*/ 3203964 h 4783382"/>
                <a:gd name="connsiteX4" fmla="*/ 6982691 w 13169735"/>
                <a:gd name="connsiteY4" fmla="*/ 1208909 h 4783382"/>
                <a:gd name="connsiteX5" fmla="*/ 9714016 w 13169735"/>
                <a:gd name="connsiteY5" fmla="*/ 722021 h 4783382"/>
                <a:gd name="connsiteX6" fmla="*/ 11412187 w 13169735"/>
                <a:gd name="connsiteY6" fmla="*/ 543891 h 4783382"/>
                <a:gd name="connsiteX7" fmla="*/ 12195959 w 13169735"/>
                <a:gd name="connsiteY7" fmla="*/ 45127 h 4783382"/>
                <a:gd name="connsiteX8" fmla="*/ 13169735 w 13169735"/>
                <a:gd name="connsiteY8" fmla="*/ 57003 h 4783382"/>
                <a:gd name="connsiteX0" fmla="*/ 0 w 13239484"/>
                <a:gd name="connsiteY0" fmla="*/ 4783382 h 4783382"/>
                <a:gd name="connsiteX1" fmla="*/ 1009403 w 13239484"/>
                <a:gd name="connsiteY1" fmla="*/ 4106488 h 4783382"/>
                <a:gd name="connsiteX2" fmla="*/ 3431969 w 13239484"/>
                <a:gd name="connsiteY2" fmla="*/ 4142114 h 4783382"/>
                <a:gd name="connsiteX3" fmla="*/ 5035138 w 13239484"/>
                <a:gd name="connsiteY3" fmla="*/ 3203964 h 4783382"/>
                <a:gd name="connsiteX4" fmla="*/ 6982691 w 13239484"/>
                <a:gd name="connsiteY4" fmla="*/ 1208909 h 4783382"/>
                <a:gd name="connsiteX5" fmla="*/ 9714016 w 13239484"/>
                <a:gd name="connsiteY5" fmla="*/ 722021 h 4783382"/>
                <a:gd name="connsiteX6" fmla="*/ 11412187 w 13239484"/>
                <a:gd name="connsiteY6" fmla="*/ 543891 h 4783382"/>
                <a:gd name="connsiteX7" fmla="*/ 12195959 w 13239484"/>
                <a:gd name="connsiteY7" fmla="*/ 45127 h 4783382"/>
                <a:gd name="connsiteX8" fmla="*/ 13169735 w 13239484"/>
                <a:gd name="connsiteY8" fmla="*/ 57003 h 4783382"/>
                <a:gd name="connsiteX9" fmla="*/ 13161278 w 13239484"/>
                <a:gd name="connsiteY9" fmla="*/ 74067 h 4783382"/>
                <a:gd name="connsiteX0" fmla="*/ 0 w 13169735"/>
                <a:gd name="connsiteY0" fmla="*/ 4783382 h 4783382"/>
                <a:gd name="connsiteX1" fmla="*/ 1009403 w 13169735"/>
                <a:gd name="connsiteY1" fmla="*/ 4106488 h 4783382"/>
                <a:gd name="connsiteX2" fmla="*/ 3431969 w 13169735"/>
                <a:gd name="connsiteY2" fmla="*/ 4142114 h 4783382"/>
                <a:gd name="connsiteX3" fmla="*/ 5035138 w 13169735"/>
                <a:gd name="connsiteY3" fmla="*/ 3203964 h 4783382"/>
                <a:gd name="connsiteX4" fmla="*/ 6982691 w 13169735"/>
                <a:gd name="connsiteY4" fmla="*/ 1208909 h 4783382"/>
                <a:gd name="connsiteX5" fmla="*/ 9714016 w 13169735"/>
                <a:gd name="connsiteY5" fmla="*/ 722021 h 4783382"/>
                <a:gd name="connsiteX6" fmla="*/ 11412187 w 13169735"/>
                <a:gd name="connsiteY6" fmla="*/ 543891 h 4783382"/>
                <a:gd name="connsiteX7" fmla="*/ 12195959 w 13169735"/>
                <a:gd name="connsiteY7" fmla="*/ 45127 h 4783382"/>
                <a:gd name="connsiteX8" fmla="*/ 13169735 w 13169735"/>
                <a:gd name="connsiteY8" fmla="*/ 57003 h 4783382"/>
                <a:gd name="connsiteX0" fmla="*/ 0 w 12195959"/>
                <a:gd name="connsiteY0" fmla="*/ 4738255 h 4738255"/>
                <a:gd name="connsiteX1" fmla="*/ 1009403 w 12195959"/>
                <a:gd name="connsiteY1" fmla="*/ 4061361 h 4738255"/>
                <a:gd name="connsiteX2" fmla="*/ 3431969 w 12195959"/>
                <a:gd name="connsiteY2" fmla="*/ 4096987 h 4738255"/>
                <a:gd name="connsiteX3" fmla="*/ 5035138 w 12195959"/>
                <a:gd name="connsiteY3" fmla="*/ 3158837 h 4738255"/>
                <a:gd name="connsiteX4" fmla="*/ 6982691 w 12195959"/>
                <a:gd name="connsiteY4" fmla="*/ 1163782 h 4738255"/>
                <a:gd name="connsiteX5" fmla="*/ 9714016 w 12195959"/>
                <a:gd name="connsiteY5" fmla="*/ 676894 h 4738255"/>
                <a:gd name="connsiteX6" fmla="*/ 11412187 w 12195959"/>
                <a:gd name="connsiteY6" fmla="*/ 498764 h 4738255"/>
                <a:gd name="connsiteX7" fmla="*/ 12195959 w 12195959"/>
                <a:gd name="connsiteY7" fmla="*/ 0 h 4738255"/>
                <a:gd name="connsiteX0" fmla="*/ 0 w 11412187"/>
                <a:gd name="connsiteY0" fmla="*/ 4239491 h 4239491"/>
                <a:gd name="connsiteX1" fmla="*/ 1009403 w 11412187"/>
                <a:gd name="connsiteY1" fmla="*/ 3562597 h 4239491"/>
                <a:gd name="connsiteX2" fmla="*/ 3431969 w 11412187"/>
                <a:gd name="connsiteY2" fmla="*/ 3598223 h 4239491"/>
                <a:gd name="connsiteX3" fmla="*/ 5035138 w 11412187"/>
                <a:gd name="connsiteY3" fmla="*/ 2660073 h 4239491"/>
                <a:gd name="connsiteX4" fmla="*/ 6982691 w 11412187"/>
                <a:gd name="connsiteY4" fmla="*/ 665018 h 4239491"/>
                <a:gd name="connsiteX5" fmla="*/ 9714016 w 11412187"/>
                <a:gd name="connsiteY5" fmla="*/ 178130 h 4239491"/>
                <a:gd name="connsiteX6" fmla="*/ 11412187 w 11412187"/>
                <a:gd name="connsiteY6" fmla="*/ 0 h 4239491"/>
                <a:gd name="connsiteX0" fmla="*/ 0 w 9714016"/>
                <a:gd name="connsiteY0" fmla="*/ 4061361 h 4061361"/>
                <a:gd name="connsiteX1" fmla="*/ 1009403 w 9714016"/>
                <a:gd name="connsiteY1" fmla="*/ 3384467 h 4061361"/>
                <a:gd name="connsiteX2" fmla="*/ 3431969 w 9714016"/>
                <a:gd name="connsiteY2" fmla="*/ 3420093 h 4061361"/>
                <a:gd name="connsiteX3" fmla="*/ 5035138 w 9714016"/>
                <a:gd name="connsiteY3" fmla="*/ 2481943 h 4061361"/>
                <a:gd name="connsiteX4" fmla="*/ 6982691 w 9714016"/>
                <a:gd name="connsiteY4" fmla="*/ 486888 h 4061361"/>
                <a:gd name="connsiteX5" fmla="*/ 9714016 w 9714016"/>
                <a:gd name="connsiteY5" fmla="*/ 0 h 4061361"/>
                <a:gd name="connsiteX0" fmla="*/ 0 w 6982691"/>
                <a:gd name="connsiteY0" fmla="*/ 3574474 h 3574474"/>
                <a:gd name="connsiteX1" fmla="*/ 1009403 w 6982691"/>
                <a:gd name="connsiteY1" fmla="*/ 2897580 h 3574474"/>
                <a:gd name="connsiteX2" fmla="*/ 3431969 w 6982691"/>
                <a:gd name="connsiteY2" fmla="*/ 2933206 h 3574474"/>
                <a:gd name="connsiteX3" fmla="*/ 5035138 w 6982691"/>
                <a:gd name="connsiteY3" fmla="*/ 1995056 h 3574474"/>
                <a:gd name="connsiteX4" fmla="*/ 6982691 w 6982691"/>
                <a:gd name="connsiteY4" fmla="*/ 1 h 3574474"/>
                <a:gd name="connsiteX0" fmla="*/ 0 w 6982691"/>
                <a:gd name="connsiteY0" fmla="*/ 3574473 h 3574473"/>
                <a:gd name="connsiteX1" fmla="*/ 1009403 w 6982691"/>
                <a:gd name="connsiteY1" fmla="*/ 2897579 h 3574473"/>
                <a:gd name="connsiteX2" fmla="*/ 3431969 w 6982691"/>
                <a:gd name="connsiteY2" fmla="*/ 2933205 h 3574473"/>
                <a:gd name="connsiteX3" fmla="*/ 5035138 w 6982691"/>
                <a:gd name="connsiteY3" fmla="*/ 1995055 h 3574473"/>
                <a:gd name="connsiteX4" fmla="*/ 5525085 w 6982691"/>
                <a:gd name="connsiteY4" fmla="*/ 1474660 h 3574473"/>
                <a:gd name="connsiteX5" fmla="*/ 6982691 w 6982691"/>
                <a:gd name="connsiteY5" fmla="*/ 0 h 3574473"/>
                <a:gd name="connsiteX0" fmla="*/ 0 w 6982691"/>
                <a:gd name="connsiteY0" fmla="*/ 3574473 h 3574473"/>
                <a:gd name="connsiteX1" fmla="*/ 1009403 w 6982691"/>
                <a:gd name="connsiteY1" fmla="*/ 2897579 h 3574473"/>
                <a:gd name="connsiteX2" fmla="*/ 3431969 w 6982691"/>
                <a:gd name="connsiteY2" fmla="*/ 2933205 h 3574473"/>
                <a:gd name="connsiteX3" fmla="*/ 5035138 w 6982691"/>
                <a:gd name="connsiteY3" fmla="*/ 1995055 h 3574473"/>
                <a:gd name="connsiteX4" fmla="*/ 5525085 w 6982691"/>
                <a:gd name="connsiteY4" fmla="*/ 1474660 h 3574473"/>
                <a:gd name="connsiteX5" fmla="*/ 6982691 w 6982691"/>
                <a:gd name="connsiteY5" fmla="*/ 0 h 3574473"/>
                <a:gd name="connsiteX0" fmla="*/ 0 w 6982691"/>
                <a:gd name="connsiteY0" fmla="*/ 3574473 h 3574473"/>
                <a:gd name="connsiteX1" fmla="*/ 1009403 w 6982691"/>
                <a:gd name="connsiteY1" fmla="*/ 2897579 h 3574473"/>
                <a:gd name="connsiteX2" fmla="*/ 3431969 w 6982691"/>
                <a:gd name="connsiteY2" fmla="*/ 2933205 h 3574473"/>
                <a:gd name="connsiteX3" fmla="*/ 5035138 w 6982691"/>
                <a:gd name="connsiteY3" fmla="*/ 1995055 h 3574473"/>
                <a:gd name="connsiteX4" fmla="*/ 5525085 w 6982691"/>
                <a:gd name="connsiteY4" fmla="*/ 1474660 h 3574473"/>
                <a:gd name="connsiteX5" fmla="*/ 6982691 w 6982691"/>
                <a:gd name="connsiteY5" fmla="*/ 0 h 3574473"/>
                <a:gd name="connsiteX0" fmla="*/ 0 w 6982691"/>
                <a:gd name="connsiteY0" fmla="*/ 3574473 h 3574473"/>
                <a:gd name="connsiteX1" fmla="*/ 1009403 w 6982691"/>
                <a:gd name="connsiteY1" fmla="*/ 2897579 h 3574473"/>
                <a:gd name="connsiteX2" fmla="*/ 3431969 w 6982691"/>
                <a:gd name="connsiteY2" fmla="*/ 2933205 h 3574473"/>
                <a:gd name="connsiteX3" fmla="*/ 5035138 w 6982691"/>
                <a:gd name="connsiteY3" fmla="*/ 1995055 h 3574473"/>
                <a:gd name="connsiteX4" fmla="*/ 5525085 w 6982691"/>
                <a:gd name="connsiteY4" fmla="*/ 1474660 h 3574473"/>
                <a:gd name="connsiteX5" fmla="*/ 6982691 w 6982691"/>
                <a:gd name="connsiteY5" fmla="*/ 0 h 3574473"/>
                <a:gd name="connsiteX0" fmla="*/ 0 w 6982691"/>
                <a:gd name="connsiteY0" fmla="*/ 3574473 h 3574473"/>
                <a:gd name="connsiteX1" fmla="*/ 1009403 w 6982691"/>
                <a:gd name="connsiteY1" fmla="*/ 2897579 h 3574473"/>
                <a:gd name="connsiteX2" fmla="*/ 3431969 w 6982691"/>
                <a:gd name="connsiteY2" fmla="*/ 2933205 h 3574473"/>
                <a:gd name="connsiteX3" fmla="*/ 5035138 w 6982691"/>
                <a:gd name="connsiteY3" fmla="*/ 1995055 h 3574473"/>
                <a:gd name="connsiteX4" fmla="*/ 5525085 w 6982691"/>
                <a:gd name="connsiteY4" fmla="*/ 1474660 h 3574473"/>
                <a:gd name="connsiteX5" fmla="*/ 6982691 w 6982691"/>
                <a:gd name="connsiteY5" fmla="*/ 0 h 3574473"/>
                <a:gd name="connsiteX0" fmla="*/ 0 w 5525085"/>
                <a:gd name="connsiteY0" fmla="*/ 2099813 h 2099813"/>
                <a:gd name="connsiteX1" fmla="*/ 1009403 w 5525085"/>
                <a:gd name="connsiteY1" fmla="*/ 1422919 h 2099813"/>
                <a:gd name="connsiteX2" fmla="*/ 3431969 w 5525085"/>
                <a:gd name="connsiteY2" fmla="*/ 1458545 h 2099813"/>
                <a:gd name="connsiteX3" fmla="*/ 5035138 w 5525085"/>
                <a:gd name="connsiteY3" fmla="*/ 520395 h 2099813"/>
                <a:gd name="connsiteX4" fmla="*/ 5525085 w 5525085"/>
                <a:gd name="connsiteY4" fmla="*/ 0 h 209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5085" h="2099813">
                  <a:moveTo>
                    <a:pt x="0" y="2099813"/>
                  </a:moveTo>
                  <a:cubicBezTo>
                    <a:pt x="218704" y="1814805"/>
                    <a:pt x="437408" y="1529797"/>
                    <a:pt x="1009403" y="1422919"/>
                  </a:cubicBezTo>
                  <a:cubicBezTo>
                    <a:pt x="1581398" y="1316041"/>
                    <a:pt x="2761013" y="1608966"/>
                    <a:pt x="3431969" y="1458545"/>
                  </a:cubicBezTo>
                  <a:cubicBezTo>
                    <a:pt x="4102925" y="1308124"/>
                    <a:pt x="4686285" y="763486"/>
                    <a:pt x="5035138" y="520395"/>
                  </a:cubicBezTo>
                  <a:cubicBezTo>
                    <a:pt x="5383991" y="277304"/>
                    <a:pt x="5384454" y="179619"/>
                    <a:pt x="5525085" y="0"/>
                  </a:cubicBezTo>
                </a:path>
              </a:pathLst>
            </a:custGeom>
            <a:noFill/>
            <a:ln w="254000" cap="rnd" cmpd="sng" algn="ctr">
              <a:gradFill>
                <a:gsLst>
                  <a:gs pos="25000">
                    <a:schemeClr val="accent1">
                      <a:lumMod val="5000"/>
                      <a:lumOff val="95000"/>
                    </a:schemeClr>
                  </a:gs>
                  <a:gs pos="69000">
                    <a:srgbClr val="004494"/>
                  </a:gs>
                </a:gsLst>
                <a:lin ang="5400000" scaled="1"/>
              </a:gradFill>
              <a:prstDash val="solid"/>
              <a:round/>
              <a:headEnd type="none" w="med" len="med"/>
              <a:tailEnd type="none" w="med" len="me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47B43"/>
                </a:solidFill>
                <a:effectLst/>
                <a:uLnTx/>
                <a:uFillTx/>
                <a:latin typeface="Trebuchet MS"/>
                <a:ea typeface="+mn-ea"/>
                <a:cs typeface="+mn-cs"/>
              </a:endParaRPr>
            </a:p>
          </p:txBody>
        </p:sp>
        <p:sp>
          <p:nvSpPr>
            <p:cNvPr id="7" name="Freeform: Shape 13">
              <a:extLst>
                <a:ext uri="{FF2B5EF4-FFF2-40B4-BE49-F238E27FC236}">
                  <a16:creationId xmlns:a16="http://schemas.microsoft.com/office/drawing/2014/main" id="{BCC42578-A5DB-C609-2B31-172F4F3460D2}"/>
                </a:ext>
              </a:extLst>
            </p:cNvPr>
            <p:cNvSpPr/>
            <p:nvPr/>
          </p:nvSpPr>
          <p:spPr>
            <a:xfrm>
              <a:off x="-417431" y="4360985"/>
              <a:ext cx="5525085" cy="1634843"/>
            </a:xfrm>
            <a:custGeom>
              <a:avLst/>
              <a:gdLst>
                <a:gd name="connsiteX0" fmla="*/ 0 w 13169735"/>
                <a:gd name="connsiteY0" fmla="*/ 4783382 h 4783382"/>
                <a:gd name="connsiteX1" fmla="*/ 1009403 w 13169735"/>
                <a:gd name="connsiteY1" fmla="*/ 4106488 h 4783382"/>
                <a:gd name="connsiteX2" fmla="*/ 3431969 w 13169735"/>
                <a:gd name="connsiteY2" fmla="*/ 4142114 h 4783382"/>
                <a:gd name="connsiteX3" fmla="*/ 5035138 w 13169735"/>
                <a:gd name="connsiteY3" fmla="*/ 3203964 h 4783382"/>
                <a:gd name="connsiteX4" fmla="*/ 6982691 w 13169735"/>
                <a:gd name="connsiteY4" fmla="*/ 1208909 h 4783382"/>
                <a:gd name="connsiteX5" fmla="*/ 9714016 w 13169735"/>
                <a:gd name="connsiteY5" fmla="*/ 722021 h 4783382"/>
                <a:gd name="connsiteX6" fmla="*/ 11412187 w 13169735"/>
                <a:gd name="connsiteY6" fmla="*/ 543891 h 4783382"/>
                <a:gd name="connsiteX7" fmla="*/ 12195959 w 13169735"/>
                <a:gd name="connsiteY7" fmla="*/ 45127 h 4783382"/>
                <a:gd name="connsiteX8" fmla="*/ 13169735 w 13169735"/>
                <a:gd name="connsiteY8" fmla="*/ 57003 h 4783382"/>
                <a:gd name="connsiteX0" fmla="*/ 0 w 13239484"/>
                <a:gd name="connsiteY0" fmla="*/ 4783382 h 4783382"/>
                <a:gd name="connsiteX1" fmla="*/ 1009403 w 13239484"/>
                <a:gd name="connsiteY1" fmla="*/ 4106488 h 4783382"/>
                <a:gd name="connsiteX2" fmla="*/ 3431969 w 13239484"/>
                <a:gd name="connsiteY2" fmla="*/ 4142114 h 4783382"/>
                <a:gd name="connsiteX3" fmla="*/ 5035138 w 13239484"/>
                <a:gd name="connsiteY3" fmla="*/ 3203964 h 4783382"/>
                <a:gd name="connsiteX4" fmla="*/ 6982691 w 13239484"/>
                <a:gd name="connsiteY4" fmla="*/ 1208909 h 4783382"/>
                <a:gd name="connsiteX5" fmla="*/ 9714016 w 13239484"/>
                <a:gd name="connsiteY5" fmla="*/ 722021 h 4783382"/>
                <a:gd name="connsiteX6" fmla="*/ 11412187 w 13239484"/>
                <a:gd name="connsiteY6" fmla="*/ 543891 h 4783382"/>
                <a:gd name="connsiteX7" fmla="*/ 12195959 w 13239484"/>
                <a:gd name="connsiteY7" fmla="*/ 45127 h 4783382"/>
                <a:gd name="connsiteX8" fmla="*/ 13169735 w 13239484"/>
                <a:gd name="connsiteY8" fmla="*/ 57003 h 4783382"/>
                <a:gd name="connsiteX9" fmla="*/ 13161278 w 13239484"/>
                <a:gd name="connsiteY9" fmla="*/ 74067 h 4783382"/>
                <a:gd name="connsiteX0" fmla="*/ 0 w 13169735"/>
                <a:gd name="connsiteY0" fmla="*/ 4783382 h 4783382"/>
                <a:gd name="connsiteX1" fmla="*/ 1009403 w 13169735"/>
                <a:gd name="connsiteY1" fmla="*/ 4106488 h 4783382"/>
                <a:gd name="connsiteX2" fmla="*/ 3431969 w 13169735"/>
                <a:gd name="connsiteY2" fmla="*/ 4142114 h 4783382"/>
                <a:gd name="connsiteX3" fmla="*/ 5035138 w 13169735"/>
                <a:gd name="connsiteY3" fmla="*/ 3203964 h 4783382"/>
                <a:gd name="connsiteX4" fmla="*/ 6982691 w 13169735"/>
                <a:gd name="connsiteY4" fmla="*/ 1208909 h 4783382"/>
                <a:gd name="connsiteX5" fmla="*/ 9714016 w 13169735"/>
                <a:gd name="connsiteY5" fmla="*/ 722021 h 4783382"/>
                <a:gd name="connsiteX6" fmla="*/ 11412187 w 13169735"/>
                <a:gd name="connsiteY6" fmla="*/ 543891 h 4783382"/>
                <a:gd name="connsiteX7" fmla="*/ 12195959 w 13169735"/>
                <a:gd name="connsiteY7" fmla="*/ 45127 h 4783382"/>
                <a:gd name="connsiteX8" fmla="*/ 13169735 w 13169735"/>
                <a:gd name="connsiteY8" fmla="*/ 57003 h 4783382"/>
                <a:gd name="connsiteX0" fmla="*/ 0 w 12195959"/>
                <a:gd name="connsiteY0" fmla="*/ 4738255 h 4738255"/>
                <a:gd name="connsiteX1" fmla="*/ 1009403 w 12195959"/>
                <a:gd name="connsiteY1" fmla="*/ 4061361 h 4738255"/>
                <a:gd name="connsiteX2" fmla="*/ 3431969 w 12195959"/>
                <a:gd name="connsiteY2" fmla="*/ 4096987 h 4738255"/>
                <a:gd name="connsiteX3" fmla="*/ 5035138 w 12195959"/>
                <a:gd name="connsiteY3" fmla="*/ 3158837 h 4738255"/>
                <a:gd name="connsiteX4" fmla="*/ 6982691 w 12195959"/>
                <a:gd name="connsiteY4" fmla="*/ 1163782 h 4738255"/>
                <a:gd name="connsiteX5" fmla="*/ 9714016 w 12195959"/>
                <a:gd name="connsiteY5" fmla="*/ 676894 h 4738255"/>
                <a:gd name="connsiteX6" fmla="*/ 11412187 w 12195959"/>
                <a:gd name="connsiteY6" fmla="*/ 498764 h 4738255"/>
                <a:gd name="connsiteX7" fmla="*/ 12195959 w 12195959"/>
                <a:gd name="connsiteY7" fmla="*/ 0 h 4738255"/>
                <a:gd name="connsiteX0" fmla="*/ 0 w 11412187"/>
                <a:gd name="connsiteY0" fmla="*/ 4239491 h 4239491"/>
                <a:gd name="connsiteX1" fmla="*/ 1009403 w 11412187"/>
                <a:gd name="connsiteY1" fmla="*/ 3562597 h 4239491"/>
                <a:gd name="connsiteX2" fmla="*/ 3431969 w 11412187"/>
                <a:gd name="connsiteY2" fmla="*/ 3598223 h 4239491"/>
                <a:gd name="connsiteX3" fmla="*/ 5035138 w 11412187"/>
                <a:gd name="connsiteY3" fmla="*/ 2660073 h 4239491"/>
                <a:gd name="connsiteX4" fmla="*/ 6982691 w 11412187"/>
                <a:gd name="connsiteY4" fmla="*/ 665018 h 4239491"/>
                <a:gd name="connsiteX5" fmla="*/ 9714016 w 11412187"/>
                <a:gd name="connsiteY5" fmla="*/ 178130 h 4239491"/>
                <a:gd name="connsiteX6" fmla="*/ 11412187 w 11412187"/>
                <a:gd name="connsiteY6" fmla="*/ 0 h 4239491"/>
                <a:gd name="connsiteX0" fmla="*/ 0 w 9714016"/>
                <a:gd name="connsiteY0" fmla="*/ 4061361 h 4061361"/>
                <a:gd name="connsiteX1" fmla="*/ 1009403 w 9714016"/>
                <a:gd name="connsiteY1" fmla="*/ 3384467 h 4061361"/>
                <a:gd name="connsiteX2" fmla="*/ 3431969 w 9714016"/>
                <a:gd name="connsiteY2" fmla="*/ 3420093 h 4061361"/>
                <a:gd name="connsiteX3" fmla="*/ 5035138 w 9714016"/>
                <a:gd name="connsiteY3" fmla="*/ 2481943 h 4061361"/>
                <a:gd name="connsiteX4" fmla="*/ 6982691 w 9714016"/>
                <a:gd name="connsiteY4" fmla="*/ 486888 h 4061361"/>
                <a:gd name="connsiteX5" fmla="*/ 9714016 w 9714016"/>
                <a:gd name="connsiteY5" fmla="*/ 0 h 4061361"/>
                <a:gd name="connsiteX0" fmla="*/ 0 w 6982691"/>
                <a:gd name="connsiteY0" fmla="*/ 3574474 h 3574474"/>
                <a:gd name="connsiteX1" fmla="*/ 1009403 w 6982691"/>
                <a:gd name="connsiteY1" fmla="*/ 2897580 h 3574474"/>
                <a:gd name="connsiteX2" fmla="*/ 3431969 w 6982691"/>
                <a:gd name="connsiteY2" fmla="*/ 2933206 h 3574474"/>
                <a:gd name="connsiteX3" fmla="*/ 5035138 w 6982691"/>
                <a:gd name="connsiteY3" fmla="*/ 1995056 h 3574474"/>
                <a:gd name="connsiteX4" fmla="*/ 6982691 w 6982691"/>
                <a:gd name="connsiteY4" fmla="*/ 1 h 3574474"/>
                <a:gd name="connsiteX0" fmla="*/ 0 w 6982691"/>
                <a:gd name="connsiteY0" fmla="*/ 3574473 h 3574473"/>
                <a:gd name="connsiteX1" fmla="*/ 1009403 w 6982691"/>
                <a:gd name="connsiteY1" fmla="*/ 2897579 h 3574473"/>
                <a:gd name="connsiteX2" fmla="*/ 3431969 w 6982691"/>
                <a:gd name="connsiteY2" fmla="*/ 2933205 h 3574473"/>
                <a:gd name="connsiteX3" fmla="*/ 5035138 w 6982691"/>
                <a:gd name="connsiteY3" fmla="*/ 1995055 h 3574473"/>
                <a:gd name="connsiteX4" fmla="*/ 5525085 w 6982691"/>
                <a:gd name="connsiteY4" fmla="*/ 1474660 h 3574473"/>
                <a:gd name="connsiteX5" fmla="*/ 6982691 w 6982691"/>
                <a:gd name="connsiteY5" fmla="*/ 0 h 3574473"/>
                <a:gd name="connsiteX0" fmla="*/ 0 w 6982691"/>
                <a:gd name="connsiteY0" fmla="*/ 3574473 h 3574473"/>
                <a:gd name="connsiteX1" fmla="*/ 1009403 w 6982691"/>
                <a:gd name="connsiteY1" fmla="*/ 2897579 h 3574473"/>
                <a:gd name="connsiteX2" fmla="*/ 3431969 w 6982691"/>
                <a:gd name="connsiteY2" fmla="*/ 2933205 h 3574473"/>
                <a:gd name="connsiteX3" fmla="*/ 5035138 w 6982691"/>
                <a:gd name="connsiteY3" fmla="*/ 1995055 h 3574473"/>
                <a:gd name="connsiteX4" fmla="*/ 5525085 w 6982691"/>
                <a:gd name="connsiteY4" fmla="*/ 1474660 h 3574473"/>
                <a:gd name="connsiteX5" fmla="*/ 6982691 w 6982691"/>
                <a:gd name="connsiteY5" fmla="*/ 0 h 3574473"/>
                <a:gd name="connsiteX0" fmla="*/ 0 w 6982691"/>
                <a:gd name="connsiteY0" fmla="*/ 3574473 h 3574473"/>
                <a:gd name="connsiteX1" fmla="*/ 1009403 w 6982691"/>
                <a:gd name="connsiteY1" fmla="*/ 2897579 h 3574473"/>
                <a:gd name="connsiteX2" fmla="*/ 3431969 w 6982691"/>
                <a:gd name="connsiteY2" fmla="*/ 2933205 h 3574473"/>
                <a:gd name="connsiteX3" fmla="*/ 5035138 w 6982691"/>
                <a:gd name="connsiteY3" fmla="*/ 1995055 h 3574473"/>
                <a:gd name="connsiteX4" fmla="*/ 5525085 w 6982691"/>
                <a:gd name="connsiteY4" fmla="*/ 1474660 h 3574473"/>
                <a:gd name="connsiteX5" fmla="*/ 6982691 w 6982691"/>
                <a:gd name="connsiteY5" fmla="*/ 0 h 3574473"/>
                <a:gd name="connsiteX0" fmla="*/ 0 w 6982691"/>
                <a:gd name="connsiteY0" fmla="*/ 3574473 h 3574473"/>
                <a:gd name="connsiteX1" fmla="*/ 1009403 w 6982691"/>
                <a:gd name="connsiteY1" fmla="*/ 2897579 h 3574473"/>
                <a:gd name="connsiteX2" fmla="*/ 3431969 w 6982691"/>
                <a:gd name="connsiteY2" fmla="*/ 2933205 h 3574473"/>
                <a:gd name="connsiteX3" fmla="*/ 5035138 w 6982691"/>
                <a:gd name="connsiteY3" fmla="*/ 1995055 h 3574473"/>
                <a:gd name="connsiteX4" fmla="*/ 5525085 w 6982691"/>
                <a:gd name="connsiteY4" fmla="*/ 1474660 h 3574473"/>
                <a:gd name="connsiteX5" fmla="*/ 6982691 w 6982691"/>
                <a:gd name="connsiteY5" fmla="*/ 0 h 3574473"/>
                <a:gd name="connsiteX0" fmla="*/ 0 w 6982691"/>
                <a:gd name="connsiteY0" fmla="*/ 3574473 h 3574473"/>
                <a:gd name="connsiteX1" fmla="*/ 1009403 w 6982691"/>
                <a:gd name="connsiteY1" fmla="*/ 2897579 h 3574473"/>
                <a:gd name="connsiteX2" fmla="*/ 3431969 w 6982691"/>
                <a:gd name="connsiteY2" fmla="*/ 2933205 h 3574473"/>
                <a:gd name="connsiteX3" fmla="*/ 5035138 w 6982691"/>
                <a:gd name="connsiteY3" fmla="*/ 1995055 h 3574473"/>
                <a:gd name="connsiteX4" fmla="*/ 5525085 w 6982691"/>
                <a:gd name="connsiteY4" fmla="*/ 1474660 h 3574473"/>
                <a:gd name="connsiteX5" fmla="*/ 6982691 w 6982691"/>
                <a:gd name="connsiteY5" fmla="*/ 0 h 3574473"/>
                <a:gd name="connsiteX0" fmla="*/ 0 w 5525085"/>
                <a:gd name="connsiteY0" fmla="*/ 2099813 h 2099813"/>
                <a:gd name="connsiteX1" fmla="*/ 1009403 w 5525085"/>
                <a:gd name="connsiteY1" fmla="*/ 1422919 h 2099813"/>
                <a:gd name="connsiteX2" fmla="*/ 3431969 w 5525085"/>
                <a:gd name="connsiteY2" fmla="*/ 1458545 h 2099813"/>
                <a:gd name="connsiteX3" fmla="*/ 5035138 w 5525085"/>
                <a:gd name="connsiteY3" fmla="*/ 520395 h 2099813"/>
                <a:gd name="connsiteX4" fmla="*/ 5525085 w 5525085"/>
                <a:gd name="connsiteY4" fmla="*/ 0 h 209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5085" h="2099813">
                  <a:moveTo>
                    <a:pt x="0" y="2099813"/>
                  </a:moveTo>
                  <a:cubicBezTo>
                    <a:pt x="218704" y="1814805"/>
                    <a:pt x="437408" y="1529797"/>
                    <a:pt x="1009403" y="1422919"/>
                  </a:cubicBezTo>
                  <a:cubicBezTo>
                    <a:pt x="1581398" y="1316041"/>
                    <a:pt x="2761013" y="1608966"/>
                    <a:pt x="3431969" y="1458545"/>
                  </a:cubicBezTo>
                  <a:cubicBezTo>
                    <a:pt x="4102925" y="1308124"/>
                    <a:pt x="4686285" y="763486"/>
                    <a:pt x="5035138" y="520395"/>
                  </a:cubicBezTo>
                  <a:cubicBezTo>
                    <a:pt x="5383991" y="277304"/>
                    <a:pt x="5384454" y="179619"/>
                    <a:pt x="5525085" y="0"/>
                  </a:cubicBezTo>
                </a:path>
              </a:pathLst>
            </a:custGeom>
            <a:noFill/>
            <a:ln w="63500" cap="rnd" cmpd="sng" algn="ctr">
              <a:gradFill>
                <a:gsLst>
                  <a:gs pos="41000">
                    <a:schemeClr val="tx2">
                      <a:lumMod val="10000"/>
                      <a:lumOff val="90000"/>
                    </a:schemeClr>
                  </a:gs>
                  <a:gs pos="78000">
                    <a:srgbClr val="004494"/>
                  </a:gs>
                </a:gsLst>
                <a:lin ang="5400000" scaled="1"/>
              </a:gradFill>
              <a:prstDash val="dash"/>
              <a:round/>
              <a:headEnd type="none" w="med" len="med"/>
              <a:tailEnd type="none" w="med" len="med"/>
            </a:ln>
            <a:effectLst/>
          </p:spPr>
          <p:txBody>
            <a:bodyPr rtlCol="0" anchor="ctr"/>
            <a:lstStyle/>
            <a:p>
              <a:pPr marL="0" marR="0" lvl="0" indent="0" algn="l" defTabSz="914400" rtl="0" eaLnBrk="1" fontAlgn="auto" latinLnBrk="0" hangingPunct="1">
                <a:lnSpc>
                  <a:spcPct val="100000"/>
                </a:lnSpc>
                <a:spcBef>
                  <a:spcPts val="0"/>
                </a:spcBef>
                <a:spcAft>
                  <a:spcPts val="0"/>
                </a:spcAft>
                <a:buClr>
                  <a:srgbClr val="047B43"/>
                </a:buClr>
                <a:buSzTx/>
                <a:buFont typeface="Trebuchet MS" panose="020B0703020202090204" pitchFamily="34" charset="0"/>
                <a:buNone/>
                <a:tabLst/>
                <a:defRPr/>
              </a:pPr>
              <a:endParaRPr kumimoji="0" lang="en-GB" sz="1800" b="0" i="0" u="none" strike="noStrike" kern="0" cap="none" spc="0" normalizeH="0" baseline="0" noProof="0">
                <a:ln>
                  <a:noFill/>
                </a:ln>
                <a:solidFill>
                  <a:srgbClr val="047B43"/>
                </a:solidFill>
                <a:effectLst/>
                <a:uLnTx/>
                <a:uFillTx/>
                <a:latin typeface="Trebuchet MS"/>
                <a:ea typeface="+mn-ea"/>
                <a:cs typeface="+mn-cs"/>
              </a:endParaRPr>
            </a:p>
          </p:txBody>
        </p:sp>
      </p:grpSp>
      <p:sp>
        <p:nvSpPr>
          <p:cNvPr id="2" name="Title 1">
            <a:extLst>
              <a:ext uri="{FF2B5EF4-FFF2-40B4-BE49-F238E27FC236}">
                <a16:creationId xmlns:a16="http://schemas.microsoft.com/office/drawing/2014/main" id="{FF5A5619-22B3-99D6-C8AC-0702B1B2243F}"/>
              </a:ext>
            </a:extLst>
          </p:cNvPr>
          <p:cNvSpPr>
            <a:spLocks noGrp="1"/>
          </p:cNvSpPr>
          <p:nvPr>
            <p:ph type="title"/>
          </p:nvPr>
        </p:nvSpPr>
        <p:spPr>
          <a:xfrm>
            <a:off x="838200" y="365125"/>
            <a:ext cx="10947400" cy="757130"/>
          </a:xfrm>
        </p:spPr>
        <p:txBody>
          <a:bodyPr vert="horz"/>
          <a:lstStyle/>
          <a:p>
            <a:r>
              <a:rPr lang="en-GB" b="1" dirty="0"/>
              <a:t>Deep-dive on the road to academy | </a:t>
            </a:r>
            <a:r>
              <a:rPr lang="en-GB" dirty="0"/>
              <a:t>In the coming weeks, we kindly request your support in preparing the academy programme</a:t>
            </a:r>
            <a:endParaRPr lang="en-US" dirty="0"/>
          </a:p>
        </p:txBody>
      </p:sp>
      <p:sp>
        <p:nvSpPr>
          <p:cNvPr id="38" name="Slide Number Placeholder 5">
            <a:extLst>
              <a:ext uri="{FF2B5EF4-FFF2-40B4-BE49-F238E27FC236}">
                <a16:creationId xmlns:a16="http://schemas.microsoft.com/office/drawing/2014/main" id="{20D6257F-122B-9C45-EC32-850A0883BAE6}"/>
              </a:ext>
            </a:extLst>
          </p:cNvPr>
          <p:cNvSpPr>
            <a:spLocks noGrp="1"/>
          </p:cNvSpPr>
          <p:nvPr>
            <p:ph type="sldNum" sz="quarter" idx="12"/>
          </p:nvPr>
        </p:nvSpPr>
        <p:spPr>
          <a:xfrm>
            <a:off x="11641802" y="6400413"/>
            <a:ext cx="282449" cy="276999"/>
          </a:xfr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800" b="0" i="0" u="none" strike="noStrike" kern="1200" cap="none" spc="0" normalizeH="0" baseline="0" noProof="0" dirty="0">
                <a:ln>
                  <a:noFill/>
                </a:ln>
                <a:solidFill>
                  <a:prstClr val="black">
                    <a:tint val="82000"/>
                  </a:prstClr>
                </a:solidFill>
                <a:effectLst/>
                <a:uLnTx/>
                <a:uFillTx/>
                <a:latin typeface="Verdana" panose="020B0604030504040204" pitchFamily="34" charset="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prstClr val="black">
                  <a:tint val="82000"/>
                </a:prstClr>
              </a:solidFill>
              <a:effectLst/>
              <a:uLnTx/>
              <a:uFillTx/>
              <a:latin typeface="Verdana" panose="020B0604030504040204" pitchFamily="34" charset="0"/>
              <a:ea typeface="Verdana" panose="020B0604030504040204" pitchFamily="34" charset="0"/>
            </a:endParaRPr>
          </a:p>
        </p:txBody>
      </p:sp>
      <p:sp>
        <p:nvSpPr>
          <p:cNvPr id="28" name="ee4pHeader1">
            <a:extLst>
              <a:ext uri="{FF2B5EF4-FFF2-40B4-BE49-F238E27FC236}">
                <a16:creationId xmlns:a16="http://schemas.microsoft.com/office/drawing/2014/main" id="{08E5E815-ABFC-FF5B-660E-9FFCA4E17D0C}"/>
              </a:ext>
            </a:extLst>
          </p:cNvPr>
          <p:cNvSpPr txBox="1"/>
          <p:nvPr/>
        </p:nvSpPr>
        <p:spPr>
          <a:xfrm>
            <a:off x="1302983" y="2230855"/>
            <a:ext cx="2132901" cy="1107996"/>
          </a:xfrm>
          <a:prstGeom prst="rect">
            <a:avLst/>
          </a:prstGeom>
          <a:no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Request for</a:t>
            </a:r>
            <a:br>
              <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nomination of</a:t>
            </a:r>
            <a:br>
              <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fellows </a:t>
            </a:r>
            <a:r>
              <a:rPr lang="en-GB" sz="1200" b="1">
                <a:solidFill>
                  <a:srgbClr val="004494"/>
                </a:solidFill>
                <a:latin typeface="Verdana" panose="020B0604030504040204" pitchFamily="34" charset="0"/>
                <a:ea typeface="Verdana" panose="020B0604030504040204" pitchFamily="34" charset="0"/>
                <a:cs typeface="Verdana" panose="020B0604030504040204" pitchFamily="34" charset="0"/>
              </a:rPr>
              <a:t>and </a:t>
            </a:r>
            <a:r>
              <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mentors </a:t>
            </a:r>
            <a:br>
              <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200" b="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DG SANTE to share formal request </a:t>
            </a:r>
            <a:r>
              <a:rPr lang="en-GB" sz="1200">
                <a:solidFill>
                  <a:srgbClr val="004494"/>
                </a:solidFill>
                <a:latin typeface="Verdana" panose="020B0604030504040204" pitchFamily="34" charset="0"/>
                <a:ea typeface="Verdana" panose="020B0604030504040204" pitchFamily="34" charset="0"/>
                <a:cs typeface="Verdana" panose="020B0604030504040204" pitchFamily="34" charset="0"/>
              </a:rPr>
              <a:t>with </a:t>
            </a:r>
            <a:r>
              <a:rPr kumimoji="0" lang="en-GB" sz="1200" b="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MS to nominate fellows/mentors</a:t>
            </a:r>
          </a:p>
        </p:txBody>
      </p:sp>
      <p:cxnSp>
        <p:nvCxnSpPr>
          <p:cNvPr id="18" name="Straight Connector 17">
            <a:extLst>
              <a:ext uri="{FF2B5EF4-FFF2-40B4-BE49-F238E27FC236}">
                <a16:creationId xmlns:a16="http://schemas.microsoft.com/office/drawing/2014/main" id="{FB12B810-A50E-A559-F741-F79B69D5E9D8}"/>
              </a:ext>
            </a:extLst>
          </p:cNvPr>
          <p:cNvCxnSpPr>
            <a:cxnSpLocks/>
          </p:cNvCxnSpPr>
          <p:nvPr/>
        </p:nvCxnSpPr>
        <p:spPr>
          <a:xfrm flipV="1">
            <a:off x="1209751" y="2185539"/>
            <a:ext cx="0" cy="2002467"/>
          </a:xfrm>
          <a:prstGeom prst="line">
            <a:avLst/>
          </a:prstGeom>
          <a:ln w="28575" cap="rnd" cmpd="sng" algn="ctr">
            <a:solidFill>
              <a:srgbClr val="004494"/>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1E8470E-7C93-F8EB-10CC-C2A0EC57B6E1}"/>
              </a:ext>
            </a:extLst>
          </p:cNvPr>
          <p:cNvSpPr txBox="1"/>
          <p:nvPr/>
        </p:nvSpPr>
        <p:spPr>
          <a:xfrm>
            <a:off x="1302984" y="1906579"/>
            <a:ext cx="1008081" cy="267513"/>
          </a:xfrm>
          <a:prstGeom prst="roundRect">
            <a:avLst>
              <a:gd name="adj" fmla="val 50000"/>
            </a:avLst>
          </a:prstGeom>
          <a:solidFill>
            <a:srgbClr val="FFED00"/>
          </a:solidFill>
          <a:ln>
            <a:solidFill>
              <a:srgbClr val="FFED00"/>
            </a:solidFill>
          </a:ln>
        </p:spPr>
        <p:txBody>
          <a:bodyPr wrap="non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Verdana" panose="020B0604030504040204" pitchFamily="34" charset="0"/>
                <a:ea typeface="Verdana" panose="020B0604030504040204" pitchFamily="34" charset="0"/>
              </a:rPr>
              <a:t>Mid-October</a:t>
            </a:r>
          </a:p>
        </p:txBody>
      </p:sp>
      <p:cxnSp>
        <p:nvCxnSpPr>
          <p:cNvPr id="27" name="Straight Connector 26">
            <a:extLst>
              <a:ext uri="{FF2B5EF4-FFF2-40B4-BE49-F238E27FC236}">
                <a16:creationId xmlns:a16="http://schemas.microsoft.com/office/drawing/2014/main" id="{09E83F48-CC1C-CC1C-9FF3-02557889839D}"/>
              </a:ext>
            </a:extLst>
          </p:cNvPr>
          <p:cNvCxnSpPr>
            <a:cxnSpLocks/>
          </p:cNvCxnSpPr>
          <p:nvPr/>
        </p:nvCxnSpPr>
        <p:spPr>
          <a:xfrm>
            <a:off x="2045997" y="4274183"/>
            <a:ext cx="0" cy="556118"/>
          </a:xfrm>
          <a:prstGeom prst="line">
            <a:avLst/>
          </a:prstGeom>
          <a:ln w="28575" cap="rnd" cmpd="sng" algn="ctr">
            <a:solidFill>
              <a:srgbClr val="004494"/>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ee4pHeader1">
            <a:extLst>
              <a:ext uri="{FF2B5EF4-FFF2-40B4-BE49-F238E27FC236}">
                <a16:creationId xmlns:a16="http://schemas.microsoft.com/office/drawing/2014/main" id="{24ECFF9D-4473-20F2-AEE9-7CB363338DA5}"/>
              </a:ext>
            </a:extLst>
          </p:cNvPr>
          <p:cNvSpPr txBox="1"/>
          <p:nvPr/>
        </p:nvSpPr>
        <p:spPr>
          <a:xfrm>
            <a:off x="2123503" y="4970395"/>
            <a:ext cx="2132899" cy="923330"/>
          </a:xfrm>
          <a:prstGeom prst="rect">
            <a:avLst/>
          </a:prstGeom>
          <a:noFill/>
          <a:ln cap="rnd">
            <a:noFill/>
          </a:ln>
        </p:spPr>
        <p:txBody>
          <a:bodyPr wrap="square" lIns="0" tIns="0" rIns="0" bIns="0" rtlCol="0" anchor="t" anchorCtr="0">
            <a:spAutoFit/>
          </a:bodyPr>
          <a:lstStyle/>
          <a:p>
            <a:pPr marL="0" marR="0" lvl="3"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Validation workshop </a:t>
            </a:r>
            <a:r>
              <a:rPr kumimoji="0" lang="en-GB" sz="12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Opportunity to </a:t>
            </a:r>
            <a:r>
              <a:rPr lang="en-GB" sz="1200" dirty="0">
                <a:solidFill>
                  <a:srgbClr val="004494"/>
                </a:solidFill>
                <a:latin typeface="Verdana" panose="020B0604030504040204" pitchFamily="34" charset="0"/>
                <a:ea typeface="Verdana" panose="020B0604030504040204" pitchFamily="34" charset="0"/>
                <a:cs typeface="Verdana" panose="020B0604030504040204" pitchFamily="34" charset="0"/>
              </a:rPr>
              <a:t>provide targeted input for refinement of the academy programme</a:t>
            </a:r>
            <a:endParaRPr kumimoji="0" lang="en-GB" sz="12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1" name="TextBox 30">
            <a:extLst>
              <a:ext uri="{FF2B5EF4-FFF2-40B4-BE49-F238E27FC236}">
                <a16:creationId xmlns:a16="http://schemas.microsoft.com/office/drawing/2014/main" id="{5C764063-A311-BC69-098F-D9665C0E510F}"/>
              </a:ext>
            </a:extLst>
          </p:cNvPr>
          <p:cNvSpPr txBox="1"/>
          <p:nvPr/>
        </p:nvSpPr>
        <p:spPr>
          <a:xfrm>
            <a:off x="2132929" y="4664673"/>
            <a:ext cx="2132900" cy="267513"/>
          </a:xfrm>
          <a:prstGeom prst="roundRect">
            <a:avLst>
              <a:gd name="adj" fmla="val 50000"/>
            </a:avLst>
          </a:prstGeom>
          <a:solidFill>
            <a:srgbClr val="FFED00"/>
          </a:solidFill>
          <a:ln>
            <a:solidFill>
              <a:srgbClr val="FFED00"/>
            </a:solidFill>
          </a:ln>
        </p:spPr>
        <p:txBody>
          <a:bodyPr wrap="none" lIns="72000" tIns="18000" rIns="36000" bIns="18000">
            <a:no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rPr>
              <a:t>22</a:t>
            </a:r>
            <a:r>
              <a:rPr kumimoji="0" lang="en-GB" sz="1000" b="0" i="0" u="none" strike="noStrike" kern="1200" cap="none" spc="0" normalizeH="0" baseline="30000" noProof="0" dirty="0">
                <a:ln>
                  <a:noFill/>
                </a:ln>
                <a:solidFill>
                  <a:srgbClr val="004494"/>
                </a:solidFill>
                <a:effectLst/>
                <a:uLnTx/>
                <a:uFillTx/>
                <a:latin typeface="Verdana" panose="020B0604030504040204" pitchFamily="34" charset="0"/>
                <a:ea typeface="Verdana" panose="020B0604030504040204" pitchFamily="34" charset="0"/>
              </a:rPr>
              <a:t>nd</a:t>
            </a:r>
            <a:r>
              <a:rPr kumimoji="0" lang="en-GB" sz="10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rPr>
              <a:t> October – 11:45 -13:45</a:t>
            </a:r>
          </a:p>
        </p:txBody>
      </p:sp>
      <p:sp>
        <p:nvSpPr>
          <p:cNvPr id="32" name="ee4pHeader1">
            <a:extLst>
              <a:ext uri="{FF2B5EF4-FFF2-40B4-BE49-F238E27FC236}">
                <a16:creationId xmlns:a16="http://schemas.microsoft.com/office/drawing/2014/main" id="{65EAEFA1-4D6E-621A-3F64-40AACB714AF5}"/>
              </a:ext>
            </a:extLst>
          </p:cNvPr>
          <p:cNvSpPr txBox="1"/>
          <p:nvPr/>
        </p:nvSpPr>
        <p:spPr>
          <a:xfrm>
            <a:off x="3914792" y="2230855"/>
            <a:ext cx="2036482" cy="1107996"/>
          </a:xfrm>
          <a:prstGeom prst="rect">
            <a:avLst/>
          </a:prstGeom>
          <a:noFill/>
          <a:ln cap="rnd">
            <a:noFill/>
          </a:ln>
        </p:spPr>
        <p:txBody>
          <a:bodyPr wrap="square" lIns="0" tIns="0" rIns="0" bIns="0" rtlCol="0" anchor="t"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Information sessions</a:t>
            </a:r>
            <a:r>
              <a:rPr kumimoji="0" lang="en-GB" sz="12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2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for Member States </a:t>
            </a:r>
            <a:br>
              <a:rPr kumimoji="0" lang="en-GB" sz="12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2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Two options to learn more about the academy and the nomination process, including Q&amp;A session</a:t>
            </a:r>
          </a:p>
        </p:txBody>
      </p:sp>
      <p:cxnSp>
        <p:nvCxnSpPr>
          <p:cNvPr id="33" name="Straight Connector 32">
            <a:extLst>
              <a:ext uri="{FF2B5EF4-FFF2-40B4-BE49-F238E27FC236}">
                <a16:creationId xmlns:a16="http://schemas.microsoft.com/office/drawing/2014/main" id="{0DFA9273-4AE9-6438-80B6-960A8B54F95D}"/>
              </a:ext>
            </a:extLst>
          </p:cNvPr>
          <p:cNvCxnSpPr>
            <a:cxnSpLocks/>
          </p:cNvCxnSpPr>
          <p:nvPr/>
        </p:nvCxnSpPr>
        <p:spPr>
          <a:xfrm flipV="1">
            <a:off x="3823993" y="2185539"/>
            <a:ext cx="0" cy="1866516"/>
          </a:xfrm>
          <a:prstGeom prst="line">
            <a:avLst/>
          </a:prstGeom>
          <a:ln w="28575" cap="rnd" cmpd="sng" algn="ctr">
            <a:solidFill>
              <a:srgbClr val="004494"/>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456FA14-A775-6C56-171C-7A7DF28E18A8}"/>
              </a:ext>
            </a:extLst>
          </p:cNvPr>
          <p:cNvSpPr txBox="1"/>
          <p:nvPr/>
        </p:nvSpPr>
        <p:spPr>
          <a:xfrm>
            <a:off x="3914792" y="1906581"/>
            <a:ext cx="2325936" cy="267513"/>
          </a:xfrm>
          <a:prstGeom prst="roundRect">
            <a:avLst>
              <a:gd name="adj" fmla="val 50000"/>
            </a:avLst>
          </a:prstGeom>
          <a:solidFill>
            <a:schemeClr val="accent1">
              <a:lumMod val="60000"/>
              <a:lumOff val="40000"/>
            </a:schemeClr>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30C1D7"/>
                </a:solidFill>
                <a:prstDash val="solid"/>
                <a:round/>
                <a:headEnd type="none" w="med" len="med"/>
                <a:tailEnd type="none" w="med" len="med"/>
              </a14:hiddenLine>
            </a:ext>
          </a:extLst>
        </p:spPr>
        <p:txBody>
          <a:bodyPr wrap="none" lIns="72000" tIns="18000" rIns="36000" bIns="18000">
            <a:no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Nov 5</a:t>
            </a:r>
            <a:r>
              <a:rPr kumimoji="0" lang="en-GB" sz="10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rPr>
              <a:t>th </a:t>
            </a:r>
            <a:r>
              <a:rPr kumimoji="0" lang="en-GB" sz="1000" b="0" i="0" u="none" strike="noStrike" kern="1200" cap="none" spc="0" normalizeH="0" noProof="0" dirty="0">
                <a:ln>
                  <a:noFill/>
                </a:ln>
                <a:solidFill>
                  <a:srgbClr val="FFFFFF"/>
                </a:solidFill>
                <a:effectLst/>
                <a:uLnTx/>
                <a:uFillTx/>
                <a:latin typeface="Verdana" panose="020B0604030504040204" pitchFamily="34" charset="0"/>
                <a:ea typeface="Verdana" panose="020B0604030504040204" pitchFamily="34" charset="0"/>
              </a:rPr>
              <a:t>&amp; Nov 12</a:t>
            </a:r>
            <a:r>
              <a:rPr kumimoji="0" lang="en-GB" sz="10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rPr>
              <a:t>th</a:t>
            </a:r>
            <a:r>
              <a:rPr kumimoji="0" lang="en-GB" sz="1000" b="0" i="0" u="none" strike="noStrike" kern="1200" cap="none" spc="0" normalizeH="0" noProof="0" dirty="0">
                <a:ln>
                  <a:noFill/>
                </a:ln>
                <a:solidFill>
                  <a:srgbClr val="FFFFFF"/>
                </a:solidFill>
                <a:effectLst/>
                <a:uLnTx/>
                <a:uFillTx/>
                <a:latin typeface="Verdana" panose="020B0604030504040204" pitchFamily="34" charset="0"/>
                <a:ea typeface="Verdana" panose="020B0604030504040204" pitchFamily="34" charset="0"/>
              </a:rPr>
              <a:t>: 11:30-12:30</a:t>
            </a:r>
            <a:r>
              <a:rPr kumimoji="0" lang="en-GB" sz="1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a:t>
            </a:r>
          </a:p>
        </p:txBody>
      </p:sp>
      <p:cxnSp>
        <p:nvCxnSpPr>
          <p:cNvPr id="52" name="Straight Connector 51">
            <a:extLst>
              <a:ext uri="{FF2B5EF4-FFF2-40B4-BE49-F238E27FC236}">
                <a16:creationId xmlns:a16="http://schemas.microsoft.com/office/drawing/2014/main" id="{7634DCD4-9643-695F-4193-B3E241540160}"/>
              </a:ext>
            </a:extLst>
          </p:cNvPr>
          <p:cNvCxnSpPr>
            <a:cxnSpLocks/>
          </p:cNvCxnSpPr>
          <p:nvPr/>
        </p:nvCxnSpPr>
        <p:spPr>
          <a:xfrm>
            <a:off x="5486229" y="4397162"/>
            <a:ext cx="0" cy="433139"/>
          </a:xfrm>
          <a:prstGeom prst="line">
            <a:avLst/>
          </a:prstGeom>
          <a:ln w="28575" cap="rnd" cmpd="sng" algn="ctr">
            <a:solidFill>
              <a:srgbClr val="004494"/>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ee4pHeader1">
            <a:extLst>
              <a:ext uri="{FF2B5EF4-FFF2-40B4-BE49-F238E27FC236}">
                <a16:creationId xmlns:a16="http://schemas.microsoft.com/office/drawing/2014/main" id="{E12CF916-6E3D-4C5C-4387-0CF62F7EE789}"/>
              </a:ext>
            </a:extLst>
          </p:cNvPr>
          <p:cNvSpPr txBox="1"/>
          <p:nvPr/>
        </p:nvSpPr>
        <p:spPr>
          <a:xfrm>
            <a:off x="5601837" y="4970396"/>
            <a:ext cx="1862171" cy="1107996"/>
          </a:xfrm>
          <a:prstGeom prst="rect">
            <a:avLst/>
          </a:prstGeom>
          <a:no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Deadline for nomination of </a:t>
            </a:r>
            <a:br>
              <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fellows and mentors</a:t>
            </a:r>
            <a:br>
              <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20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MS must provide their ranked nominations for fellows </a:t>
            </a:r>
            <a:r>
              <a:rPr lang="en-GB" sz="1200">
                <a:solidFill>
                  <a:srgbClr val="004494"/>
                </a:solidFill>
                <a:latin typeface="Verdana" panose="020B0604030504040204" pitchFamily="34" charset="0"/>
                <a:ea typeface="Verdana" panose="020B0604030504040204" pitchFamily="34" charset="0"/>
                <a:cs typeface="Verdana" panose="020B0604030504040204" pitchFamily="34" charset="0"/>
              </a:rPr>
              <a:t>and </a:t>
            </a:r>
            <a:r>
              <a:rPr kumimoji="0" lang="en-GB" sz="120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mentors</a:t>
            </a:r>
            <a:r>
              <a:rPr kumimoji="0" lang="en-GB" sz="1200" i="0" u="none" strike="noStrike" kern="1200" cap="none" spc="0" normalizeH="0" baseline="3000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1</a:t>
            </a:r>
            <a:r>
              <a:rPr kumimoji="0" lang="en-GB" sz="120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GB" sz="1200" i="0" u="none" strike="noStrike" kern="1200" cap="none" spc="0" normalizeH="0" baseline="0" noProof="0">
              <a:ln>
                <a:noFill/>
              </a:ln>
              <a:solidFill>
                <a:srgbClr val="004494"/>
              </a:solidFill>
              <a:effectLst/>
              <a:uLnTx/>
              <a:uFillTx/>
              <a:latin typeface="Trebuchet MS"/>
              <a:ea typeface="+mn-ea"/>
              <a:cs typeface="+mn-cs"/>
            </a:endParaRPr>
          </a:p>
        </p:txBody>
      </p:sp>
      <p:sp>
        <p:nvSpPr>
          <p:cNvPr id="56" name="ee4pHeader1">
            <a:extLst>
              <a:ext uri="{FF2B5EF4-FFF2-40B4-BE49-F238E27FC236}">
                <a16:creationId xmlns:a16="http://schemas.microsoft.com/office/drawing/2014/main" id="{CE45E532-CBBF-AE24-B80E-A2F0D89174CB}"/>
              </a:ext>
            </a:extLst>
          </p:cNvPr>
          <p:cNvSpPr txBox="1"/>
          <p:nvPr/>
        </p:nvSpPr>
        <p:spPr>
          <a:xfrm>
            <a:off x="6950226" y="2230855"/>
            <a:ext cx="1448165" cy="923330"/>
          </a:xfrm>
          <a:prstGeom prst="rect">
            <a:avLst/>
          </a:prstGeom>
          <a:noFill/>
          <a:ln cap="rnd">
            <a:noFill/>
          </a:ln>
        </p:spPr>
        <p:txBody>
          <a:bodyPr wrap="square" lIns="0" tIns="0" rIns="0" bIns="0" rtlCol="0" anchor="t"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Fellow </a:t>
            </a:r>
            <a:r>
              <a:rPr lang="en-GB" sz="1200" b="1">
                <a:solidFill>
                  <a:srgbClr val="004494"/>
                </a:solidFill>
                <a:latin typeface="Verdana" panose="020B0604030504040204" pitchFamily="34" charset="0"/>
                <a:ea typeface="Verdana" panose="020B0604030504040204" pitchFamily="34" charset="0"/>
                <a:cs typeface="Verdana" panose="020B0604030504040204" pitchFamily="34" charset="0"/>
              </a:rPr>
              <a:t>and</a:t>
            </a:r>
            <a:r>
              <a:rPr kumimoji="0" lang="en-GB" sz="1200" b="1"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mentor selection </a:t>
            </a:r>
          </a:p>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DG </a:t>
            </a:r>
            <a:r>
              <a:rPr lang="en-GB" sz="1200">
                <a:solidFill>
                  <a:srgbClr val="004494"/>
                </a:solidFill>
                <a:latin typeface="Verdana" panose="020B0604030504040204" pitchFamily="34" charset="0"/>
                <a:ea typeface="Verdana" panose="020B0604030504040204" pitchFamily="34" charset="0"/>
                <a:cs typeface="Verdana" panose="020B0604030504040204" pitchFamily="34" charset="0"/>
              </a:rPr>
              <a:t>SANTE </a:t>
            </a:r>
            <a:r>
              <a:rPr kumimoji="0" lang="en-GB" sz="1200" b="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to validate nominations</a:t>
            </a:r>
          </a:p>
        </p:txBody>
      </p:sp>
      <p:cxnSp>
        <p:nvCxnSpPr>
          <p:cNvPr id="58" name="Straight Connector 57">
            <a:extLst>
              <a:ext uri="{FF2B5EF4-FFF2-40B4-BE49-F238E27FC236}">
                <a16:creationId xmlns:a16="http://schemas.microsoft.com/office/drawing/2014/main" id="{22884997-3652-1DCE-FE61-5FC420A94E94}"/>
              </a:ext>
            </a:extLst>
          </p:cNvPr>
          <p:cNvCxnSpPr>
            <a:cxnSpLocks/>
          </p:cNvCxnSpPr>
          <p:nvPr/>
        </p:nvCxnSpPr>
        <p:spPr>
          <a:xfrm flipV="1">
            <a:off x="6834028" y="2185539"/>
            <a:ext cx="0" cy="1986026"/>
          </a:xfrm>
          <a:prstGeom prst="line">
            <a:avLst/>
          </a:prstGeom>
          <a:ln w="28575" cap="rnd" cmpd="sng" algn="ctr">
            <a:solidFill>
              <a:srgbClr val="004494"/>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45E6822-A242-E399-3E15-DD68C82ABB2E}"/>
              </a:ext>
            </a:extLst>
          </p:cNvPr>
          <p:cNvSpPr txBox="1"/>
          <p:nvPr/>
        </p:nvSpPr>
        <p:spPr>
          <a:xfrm>
            <a:off x="6950227" y="1906579"/>
            <a:ext cx="1171895" cy="267513"/>
          </a:xfrm>
          <a:prstGeom prst="roundRect">
            <a:avLst>
              <a:gd name="adj" fmla="val 50000"/>
            </a:avLst>
          </a:prstGeom>
          <a:solidFill>
            <a:schemeClr val="bg1">
              <a:lumMod val="95000"/>
            </a:schemeClr>
          </a:solidFill>
          <a:ln>
            <a:solidFill>
              <a:schemeClr val="bg1">
                <a:lumMod val="95000"/>
              </a:schemeClr>
            </a:solidFill>
          </a:ln>
        </p:spPr>
        <p:txBody>
          <a:bodyPr wrap="non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rPr>
              <a:t>End November</a:t>
            </a:r>
          </a:p>
        </p:txBody>
      </p:sp>
      <p:sp>
        <p:nvSpPr>
          <p:cNvPr id="74" name="ee4pHeader1">
            <a:extLst>
              <a:ext uri="{FF2B5EF4-FFF2-40B4-BE49-F238E27FC236}">
                <a16:creationId xmlns:a16="http://schemas.microsoft.com/office/drawing/2014/main" id="{83C46DB2-3B36-52E3-AC58-2C581100FFD7}"/>
              </a:ext>
            </a:extLst>
          </p:cNvPr>
          <p:cNvSpPr txBox="1"/>
          <p:nvPr/>
        </p:nvSpPr>
        <p:spPr>
          <a:xfrm>
            <a:off x="8288426" y="4970396"/>
            <a:ext cx="2364334" cy="923330"/>
          </a:xfrm>
          <a:prstGeom prst="rect">
            <a:avLst/>
          </a:prstGeom>
          <a:noFill/>
          <a:ln cap="rnd">
            <a:noFill/>
          </a:ln>
        </p:spPr>
        <p:txBody>
          <a:bodyPr wrap="square" lIns="0" tIns="0" rIns="0" bIns="0" rtlCol="0" anchor="t"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Fellow and mentor selection announcement </a:t>
            </a:r>
          </a:p>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Information to Member States as well as fellows and mentors on their selection</a:t>
            </a:r>
          </a:p>
        </p:txBody>
      </p:sp>
      <p:cxnSp>
        <p:nvCxnSpPr>
          <p:cNvPr id="75" name="Straight Connector 74">
            <a:extLst>
              <a:ext uri="{FF2B5EF4-FFF2-40B4-BE49-F238E27FC236}">
                <a16:creationId xmlns:a16="http://schemas.microsoft.com/office/drawing/2014/main" id="{D9D225F5-E65A-03F9-A35A-6BD1E4D1F9D0}"/>
              </a:ext>
            </a:extLst>
          </p:cNvPr>
          <p:cNvCxnSpPr>
            <a:cxnSpLocks/>
          </p:cNvCxnSpPr>
          <p:nvPr/>
        </p:nvCxnSpPr>
        <p:spPr>
          <a:xfrm>
            <a:off x="8179489" y="4189422"/>
            <a:ext cx="0" cy="640879"/>
          </a:xfrm>
          <a:prstGeom prst="line">
            <a:avLst/>
          </a:prstGeom>
          <a:ln w="28575" cap="rnd" cmpd="sng" algn="ctr">
            <a:solidFill>
              <a:srgbClr val="004494"/>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F6ADDB94-B63B-886B-F910-6CDFA1E0ED45}"/>
              </a:ext>
            </a:extLst>
          </p:cNvPr>
          <p:cNvSpPr txBox="1"/>
          <p:nvPr/>
        </p:nvSpPr>
        <p:spPr>
          <a:xfrm>
            <a:off x="8288426" y="4664673"/>
            <a:ext cx="1180453" cy="267513"/>
          </a:xfrm>
          <a:prstGeom prst="roundRect">
            <a:avLst>
              <a:gd name="adj" fmla="val 50000"/>
            </a:avLst>
          </a:prstGeom>
          <a:solidFill>
            <a:schemeClr val="accent1">
              <a:lumMod val="60000"/>
              <a:lumOff val="40000"/>
            </a:schemeClr>
          </a:solidFill>
          <a:ln>
            <a:noFill/>
          </a:ln>
          <a:extLst>
            <a:ext uri="{91240B29-F687-4F45-9708-019B960494DF}">
              <a14:hiddenLine xmlns:a14="http://schemas.microsoft.com/office/drawing/2010/main">
                <a:solidFill>
                  <a:schemeClr val="accent1">
                    <a:lumMod val="60000"/>
                    <a:lumOff val="40000"/>
                  </a:schemeClr>
                </a:solidFill>
              </a14:hiddenLine>
            </a:ext>
          </a:extLst>
        </p:spPr>
        <p:txBody>
          <a:bodyPr wrap="none" lIns="72000" tIns="18000" rIns="72000" bIns="18000">
            <a:spAutoFit/>
          </a:bodyPr>
          <a:lstStyle>
            <a:defPPr>
              <a:defRPr lang="en-US"/>
            </a:defPPr>
            <a:lvl1pPr marR="0" lvl="0" indent="0" defTabSz="457200" fontAlgn="auto">
              <a:lnSpc>
                <a:spcPct val="100000"/>
              </a:lnSpc>
              <a:spcBef>
                <a:spcPts val="0"/>
              </a:spcBef>
              <a:spcAft>
                <a:spcPts val="0"/>
              </a:spcAft>
              <a:buClrTx/>
              <a:buSzTx/>
              <a:buFontTx/>
              <a:buNone/>
              <a:tabLst/>
              <a:defRPr kumimoji="0" sz="1000" b="0" i="0" u="none" strike="noStrike" cap="none" spc="0" normalizeH="0" baseline="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r>
              <a:rPr lang="en-GB" dirty="0"/>
              <a:t>28</a:t>
            </a:r>
            <a:r>
              <a:rPr lang="en-GB" baseline="30000" dirty="0"/>
              <a:t>th</a:t>
            </a:r>
            <a:r>
              <a:rPr lang="en-GB" dirty="0"/>
              <a:t> November</a:t>
            </a:r>
          </a:p>
        </p:txBody>
      </p:sp>
      <p:cxnSp>
        <p:nvCxnSpPr>
          <p:cNvPr id="79" name="Straight Connector 78">
            <a:extLst>
              <a:ext uri="{FF2B5EF4-FFF2-40B4-BE49-F238E27FC236}">
                <a16:creationId xmlns:a16="http://schemas.microsoft.com/office/drawing/2014/main" id="{AFDB71C7-89FE-0674-60D8-6FD0429058F8}"/>
              </a:ext>
            </a:extLst>
          </p:cNvPr>
          <p:cNvCxnSpPr>
            <a:cxnSpLocks/>
          </p:cNvCxnSpPr>
          <p:nvPr/>
        </p:nvCxnSpPr>
        <p:spPr>
          <a:xfrm flipV="1">
            <a:off x="8788272" y="1749955"/>
            <a:ext cx="0" cy="2027856"/>
          </a:xfrm>
          <a:prstGeom prst="line">
            <a:avLst/>
          </a:prstGeom>
          <a:ln w="28575" cap="rnd" cmpd="sng" algn="ctr">
            <a:solidFill>
              <a:srgbClr val="004494"/>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0" name="ee4pHeader1">
            <a:extLst>
              <a:ext uri="{FF2B5EF4-FFF2-40B4-BE49-F238E27FC236}">
                <a16:creationId xmlns:a16="http://schemas.microsoft.com/office/drawing/2014/main" id="{F2FC1FEF-A90C-D2B8-D204-7B69574BFF42}"/>
              </a:ext>
            </a:extLst>
          </p:cNvPr>
          <p:cNvSpPr txBox="1"/>
          <p:nvPr/>
        </p:nvSpPr>
        <p:spPr>
          <a:xfrm>
            <a:off x="8887529" y="1889600"/>
            <a:ext cx="2255195" cy="923330"/>
          </a:xfrm>
          <a:prstGeom prst="rect">
            <a:avLst/>
          </a:prstGeom>
          <a:noFill/>
          <a:ln cap="rnd">
            <a:noFill/>
          </a:ln>
        </p:spPr>
        <p:txBody>
          <a:bodyPr wrap="square" lIns="0" tIns="0" rIns="0" bIns="0" rtlCol="0" anchor="b" anchorCtr="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Virtual fellow </a:t>
            </a:r>
            <a:r>
              <a:rPr lang="en-GB" sz="1200" b="1" dirty="0">
                <a:solidFill>
                  <a:srgbClr val="004494"/>
                </a:solidFill>
                <a:latin typeface="Verdana" panose="020B0604030504040204" pitchFamily="34" charset="0"/>
                <a:ea typeface="Verdana" panose="020B0604030504040204" pitchFamily="34" charset="0"/>
                <a:cs typeface="Verdana" panose="020B0604030504040204" pitchFamily="34" charset="0"/>
              </a:rPr>
              <a:t>and </a:t>
            </a:r>
            <a:br>
              <a:rPr lang="en-GB" sz="1200" b="1" dirty="0">
                <a:solidFill>
                  <a:srgbClr val="004494"/>
                </a:solidFill>
                <a:latin typeface="Verdana" panose="020B0604030504040204" pitchFamily="34" charset="0"/>
                <a:ea typeface="Verdana" panose="020B0604030504040204" pitchFamily="34" charset="0"/>
                <a:cs typeface="Verdana" panose="020B0604030504040204" pitchFamily="34" charset="0"/>
              </a:rPr>
            </a:br>
            <a:r>
              <a:rPr kumimoji="0" lang="en-GB" sz="12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mentor </a:t>
            </a:r>
            <a:r>
              <a:rPr lang="en-GB" sz="1200" b="1" dirty="0">
                <a:solidFill>
                  <a:srgbClr val="004494"/>
                </a:solidFill>
                <a:latin typeface="Verdana" panose="020B0604030504040204" pitchFamily="34" charset="0"/>
                <a:ea typeface="Verdana" panose="020B0604030504040204" pitchFamily="34" charset="0"/>
                <a:cs typeface="Verdana" panose="020B0604030504040204" pitchFamily="34" charset="0"/>
              </a:rPr>
              <a:t>k</a:t>
            </a:r>
            <a:r>
              <a:rPr kumimoji="0" lang="en-GB" sz="1200" b="1"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ick-off</a:t>
            </a:r>
          </a:p>
          <a:p>
            <a:pPr marL="0" marR="0" lvl="3"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rPr>
              <a:t>Meeting to initiate academy and share key details </a:t>
            </a:r>
            <a:br>
              <a:rPr kumimoji="0" lang="en-GB" sz="12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rPr>
            </a:br>
            <a:r>
              <a:rPr kumimoji="0" lang="en-GB" sz="1200" b="0" i="0"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rPr>
              <a:t>(e.g., schedule, logistics)</a:t>
            </a:r>
          </a:p>
        </p:txBody>
      </p:sp>
      <p:sp>
        <p:nvSpPr>
          <p:cNvPr id="81" name="TextBox 80">
            <a:extLst>
              <a:ext uri="{FF2B5EF4-FFF2-40B4-BE49-F238E27FC236}">
                <a16:creationId xmlns:a16="http://schemas.microsoft.com/office/drawing/2014/main" id="{EEA9C3CC-4F9C-1663-A676-E97293C706B9}"/>
              </a:ext>
            </a:extLst>
          </p:cNvPr>
          <p:cNvSpPr txBox="1"/>
          <p:nvPr/>
        </p:nvSpPr>
        <p:spPr>
          <a:xfrm>
            <a:off x="8887530" y="1534000"/>
            <a:ext cx="2075744" cy="267513"/>
          </a:xfrm>
          <a:prstGeom prst="roundRect">
            <a:avLst>
              <a:gd name="adj" fmla="val 50000"/>
            </a:avLst>
          </a:prstGeom>
          <a:solidFill>
            <a:schemeClr val="bg1">
              <a:lumMod val="95000"/>
            </a:schemeClr>
          </a:solidFill>
          <a:ln>
            <a:solidFill>
              <a:schemeClr val="bg1">
                <a:lumMod val="95000"/>
              </a:schemeClr>
            </a:solidFill>
          </a:ln>
        </p:spPr>
        <p:txBody>
          <a:bodyPr wrap="squar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a:t>
            </a:r>
            <a:r>
              <a:rPr lang="en-GB" baseline="30000" dirty="0"/>
              <a:t>th</a:t>
            </a:r>
            <a:r>
              <a:rPr lang="en-GB" dirty="0"/>
              <a:t> December – 15:00-17:00</a:t>
            </a:r>
          </a:p>
        </p:txBody>
      </p:sp>
      <p:sp>
        <p:nvSpPr>
          <p:cNvPr id="15" name="TextBox 14">
            <a:extLst>
              <a:ext uri="{FF2B5EF4-FFF2-40B4-BE49-F238E27FC236}">
                <a16:creationId xmlns:a16="http://schemas.microsoft.com/office/drawing/2014/main" id="{1EE7E0BC-939B-5779-B5F3-AB1F77AB39CE}"/>
              </a:ext>
            </a:extLst>
          </p:cNvPr>
          <p:cNvSpPr txBox="1"/>
          <p:nvPr/>
        </p:nvSpPr>
        <p:spPr>
          <a:xfrm>
            <a:off x="5343372" y="48812"/>
            <a:ext cx="1435823" cy="190240"/>
          </a:xfrm>
          <a:prstGeom prst="rect">
            <a:avLst/>
          </a:prstGeom>
          <a:solidFill>
            <a:srgbClr val="004494"/>
          </a:solidFill>
        </p:spPr>
        <p:txBody>
          <a:bodyPr wrap="none" lIns="72000" tIns="18000" rIns="72000" bIns="1800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Preliminary timeline</a:t>
            </a:r>
          </a:p>
        </p:txBody>
      </p:sp>
      <p:sp>
        <p:nvSpPr>
          <p:cNvPr id="50" name="TextBox 49">
            <a:extLst>
              <a:ext uri="{FF2B5EF4-FFF2-40B4-BE49-F238E27FC236}">
                <a16:creationId xmlns:a16="http://schemas.microsoft.com/office/drawing/2014/main" id="{5152A4C0-6452-8D20-CC70-36A898705F92}"/>
              </a:ext>
            </a:extLst>
          </p:cNvPr>
          <p:cNvSpPr txBox="1"/>
          <p:nvPr/>
        </p:nvSpPr>
        <p:spPr>
          <a:xfrm>
            <a:off x="898338" y="6410325"/>
            <a:ext cx="399526" cy="267513"/>
          </a:xfrm>
          <a:prstGeom prst="roundRect">
            <a:avLst>
              <a:gd name="adj" fmla="val 50000"/>
            </a:avLst>
          </a:prstGeom>
          <a:solidFill>
            <a:schemeClr val="accent1">
              <a:lumMod val="60000"/>
              <a:lumOff val="40000"/>
            </a:schemeClr>
          </a:solidFill>
          <a:ln>
            <a:solidFill>
              <a:schemeClr val="accent1">
                <a:lumMod val="60000"/>
                <a:lumOff val="40000"/>
              </a:schemeClr>
            </a:solidFill>
          </a:ln>
        </p:spPr>
        <p:txBody>
          <a:bodyPr wrap="none" lIns="72000" tIns="18000" rIns="72000" bIns="18000">
            <a:spAutoFit/>
          </a:bodyPr>
          <a:lstStyle>
            <a:defPPr>
              <a:defRPr lang="en-US"/>
            </a:defPPr>
            <a:lvl1pPr marR="0" lvl="0" indent="0" defTabSz="457200" fontAlgn="auto">
              <a:lnSpc>
                <a:spcPct val="100000"/>
              </a:lnSpc>
              <a:spcBef>
                <a:spcPts val="0"/>
              </a:spcBef>
              <a:spcAft>
                <a:spcPts val="0"/>
              </a:spcAft>
              <a:buClrTx/>
              <a:buSzTx/>
              <a:buFontTx/>
              <a:buNone/>
              <a:tabLst/>
              <a:defRPr kumimoji="0" sz="1000" b="0" i="0" u="none" strike="noStrike" cap="none" spc="0" normalizeH="0" baseline="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r>
              <a:rPr lang="en-GB"/>
              <a:t>XX</a:t>
            </a:r>
          </a:p>
        </p:txBody>
      </p:sp>
      <p:sp>
        <p:nvSpPr>
          <p:cNvPr id="49" name="Slide Number Placeholder 5">
            <a:extLst>
              <a:ext uri="{FF2B5EF4-FFF2-40B4-BE49-F238E27FC236}">
                <a16:creationId xmlns:a16="http://schemas.microsoft.com/office/drawing/2014/main" id="{DB903728-303D-9669-F096-19294823A64B}"/>
              </a:ext>
            </a:extLst>
          </p:cNvPr>
          <p:cNvSpPr txBox="1">
            <a:spLocks/>
          </p:cNvSpPr>
          <p:nvPr/>
        </p:nvSpPr>
        <p:spPr>
          <a:xfrm>
            <a:off x="1279985" y="6385809"/>
            <a:ext cx="1897655" cy="313932"/>
          </a:xfrm>
          <a:prstGeom prst="rect">
            <a:avLst/>
          </a:prstGeom>
        </p:spPr>
        <p:txBody>
          <a:bodyPr vert="horz" wrap="square" lIns="91440" tIns="45720" rIns="91440" bIns="45720" rtlCol="0" anchor="ctr">
            <a:spAutoFit/>
          </a:bodyPr>
          <a:lstStyle>
            <a:defPPr>
              <a:defRPr lang="en-US"/>
            </a:defPPr>
            <a:lvl1pPr marL="0" algn="r" defTabSz="457200" rtl="0" eaLnBrk="1" latinLnBrk="0" hangingPunct="1">
              <a:defRPr sz="1200" kern="120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800">
                <a:solidFill>
                  <a:prstClr val="white">
                    <a:lumMod val="50000"/>
                  </a:prstClr>
                </a:solidFill>
                <a:cs typeface="Arial" pitchFamily="34" charset="0"/>
              </a:rPr>
              <a:t>Information point for </a:t>
            </a:r>
            <a:br>
              <a:rPr lang="en-GB" sz="800">
                <a:solidFill>
                  <a:prstClr val="white">
                    <a:lumMod val="50000"/>
                  </a:prstClr>
                </a:solidFill>
                <a:cs typeface="Arial" pitchFamily="34" charset="0"/>
              </a:rPr>
            </a:br>
            <a:r>
              <a:rPr lang="en-GB" sz="800">
                <a:solidFill>
                  <a:prstClr val="white">
                    <a:lumMod val="50000"/>
                  </a:prstClr>
                </a:solidFill>
                <a:cs typeface="Arial" pitchFamily="34" charset="0"/>
              </a:rPr>
              <a:t>Member States</a:t>
            </a:r>
            <a:endParaRPr kumimoji="0" lang="en-GB" sz="800" b="0" i="0" u="none" strike="noStrike" kern="1200" cap="none" spc="0" normalizeH="0" baseline="0" noProof="0">
              <a:ln>
                <a:noFill/>
              </a:ln>
              <a:solidFill>
                <a:prstClr val="white">
                  <a:lumMod val="50000"/>
                </a:prstClr>
              </a:solidFill>
              <a:effectLst/>
              <a:uLnTx/>
              <a:uFillTx/>
              <a:cs typeface="Arial" pitchFamily="34" charset="0"/>
            </a:endParaRPr>
          </a:p>
        </p:txBody>
      </p:sp>
      <p:sp>
        <p:nvSpPr>
          <p:cNvPr id="48" name="TextBox 47">
            <a:extLst>
              <a:ext uri="{FF2B5EF4-FFF2-40B4-BE49-F238E27FC236}">
                <a16:creationId xmlns:a16="http://schemas.microsoft.com/office/drawing/2014/main" id="{1E241E90-216F-6905-E327-718327EB2D92}"/>
              </a:ext>
            </a:extLst>
          </p:cNvPr>
          <p:cNvSpPr txBox="1"/>
          <p:nvPr/>
        </p:nvSpPr>
        <p:spPr>
          <a:xfrm>
            <a:off x="3002855" y="6410325"/>
            <a:ext cx="399526" cy="267513"/>
          </a:xfrm>
          <a:prstGeom prst="roundRect">
            <a:avLst>
              <a:gd name="adj" fmla="val 50000"/>
            </a:avLst>
          </a:prstGeom>
          <a:solidFill>
            <a:srgbClr val="FFED00"/>
          </a:solidFill>
        </p:spPr>
        <p:txBody>
          <a:bodyPr wrap="none" lIns="72000" tIns="18000" rIns="72000" bIns="18000">
            <a:sp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4494"/>
                </a:solidFill>
                <a:effectLst/>
                <a:uLnTx/>
                <a:uFillTx/>
                <a:latin typeface="Verdana" panose="020B0604030504040204" pitchFamily="34" charset="0"/>
                <a:ea typeface="Verdana" panose="020B0604030504040204" pitchFamily="34" charset="0"/>
              </a:rPr>
              <a:t>XX</a:t>
            </a:r>
          </a:p>
        </p:txBody>
      </p:sp>
      <p:sp>
        <p:nvSpPr>
          <p:cNvPr id="51" name="Slide Number Placeholder 5">
            <a:extLst>
              <a:ext uri="{FF2B5EF4-FFF2-40B4-BE49-F238E27FC236}">
                <a16:creationId xmlns:a16="http://schemas.microsoft.com/office/drawing/2014/main" id="{60F93B5B-F70D-D1BB-C697-DA51BE00C1CF}"/>
              </a:ext>
            </a:extLst>
          </p:cNvPr>
          <p:cNvSpPr txBox="1">
            <a:spLocks/>
          </p:cNvSpPr>
          <p:nvPr/>
        </p:nvSpPr>
        <p:spPr>
          <a:xfrm>
            <a:off x="3384502" y="6385809"/>
            <a:ext cx="1897655" cy="313932"/>
          </a:xfrm>
          <a:prstGeom prst="rect">
            <a:avLst/>
          </a:prstGeom>
        </p:spPr>
        <p:txBody>
          <a:bodyPr vert="horz" wrap="square" lIns="91440" tIns="45720" rIns="91440" bIns="45720" rtlCol="0" anchor="ctr">
            <a:spAutoFit/>
          </a:bodyPr>
          <a:lstStyle>
            <a:defPPr>
              <a:defRPr lang="en-US"/>
            </a:defPPr>
            <a:lvl1pPr marL="0" algn="r" defTabSz="457200" rtl="0" eaLnBrk="1" latinLnBrk="0" hangingPunct="1">
              <a:defRPr sz="1200" kern="120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800">
                <a:solidFill>
                  <a:prstClr val="white">
                    <a:lumMod val="50000"/>
                  </a:prstClr>
                </a:solidFill>
                <a:cs typeface="Arial" pitchFamily="34" charset="0"/>
              </a:rPr>
              <a:t>Incidences where MS support</a:t>
            </a:r>
            <a:br>
              <a:rPr lang="en-GB" sz="800">
                <a:solidFill>
                  <a:prstClr val="white">
                    <a:lumMod val="50000"/>
                  </a:prstClr>
                </a:solidFill>
                <a:cs typeface="Arial" pitchFamily="34" charset="0"/>
              </a:rPr>
            </a:br>
            <a:r>
              <a:rPr lang="en-GB" sz="800">
                <a:solidFill>
                  <a:prstClr val="white">
                    <a:lumMod val="50000"/>
                  </a:prstClr>
                </a:solidFill>
                <a:cs typeface="Arial" pitchFamily="34" charset="0"/>
              </a:rPr>
              <a:t>is appreciated</a:t>
            </a:r>
            <a:endParaRPr kumimoji="0" lang="en-GB" sz="800" b="0" i="0" u="none" strike="noStrike" kern="1200" cap="none" spc="0" normalizeH="0" baseline="0" noProof="0">
              <a:ln>
                <a:noFill/>
              </a:ln>
              <a:solidFill>
                <a:prstClr val="white">
                  <a:lumMod val="50000"/>
                </a:prstClr>
              </a:solidFill>
              <a:effectLst/>
              <a:uLnTx/>
              <a:uFillTx/>
              <a:cs typeface="Arial" pitchFamily="34" charset="0"/>
            </a:endParaRPr>
          </a:p>
        </p:txBody>
      </p:sp>
      <p:sp>
        <p:nvSpPr>
          <p:cNvPr id="55" name="TextBox 54">
            <a:extLst>
              <a:ext uri="{FF2B5EF4-FFF2-40B4-BE49-F238E27FC236}">
                <a16:creationId xmlns:a16="http://schemas.microsoft.com/office/drawing/2014/main" id="{B160A86D-1BC1-206E-E296-1F9805C1FFF8}"/>
              </a:ext>
            </a:extLst>
          </p:cNvPr>
          <p:cNvSpPr txBox="1"/>
          <p:nvPr/>
        </p:nvSpPr>
        <p:spPr>
          <a:xfrm>
            <a:off x="5234182" y="6410325"/>
            <a:ext cx="399526" cy="267513"/>
          </a:xfrm>
          <a:prstGeom prst="roundRect">
            <a:avLst>
              <a:gd name="adj" fmla="val 50000"/>
            </a:avLst>
          </a:prstGeom>
          <a:solidFill>
            <a:schemeClr val="bg1">
              <a:lumMod val="95000"/>
            </a:schemeClr>
          </a:solidFill>
          <a:ln>
            <a:solidFill>
              <a:schemeClr val="bg1">
                <a:lumMod val="95000"/>
              </a:schemeClr>
            </a:solidFill>
          </a:ln>
        </p:spPr>
        <p:txBody>
          <a:bodyPr wrap="none" lIns="72000" tIns="18000" rIns="72000" bIns="18000">
            <a:spAutoFit/>
          </a:bodyPr>
          <a:lstStyle>
            <a:defPPr>
              <a:defRPr lang="en-US"/>
            </a:defPPr>
            <a:lvl1pPr marR="0" lvl="0" indent="0" defTabSz="457200" fontAlgn="auto">
              <a:lnSpc>
                <a:spcPct val="100000"/>
              </a:lnSpc>
              <a:spcBef>
                <a:spcPts val="0"/>
              </a:spcBef>
              <a:spcAft>
                <a:spcPts val="0"/>
              </a:spcAft>
              <a:buClrTx/>
              <a:buSzTx/>
              <a:buFontTx/>
              <a:buNone/>
              <a:tabLst/>
              <a:defRPr kumimoji="0" sz="1000" b="0" i="0" u="none" strike="noStrike" cap="none" spc="0" normalizeH="0" baseline="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r>
              <a:rPr lang="en-GB"/>
              <a:t>XX</a:t>
            </a:r>
          </a:p>
        </p:txBody>
      </p:sp>
      <p:sp>
        <p:nvSpPr>
          <p:cNvPr id="57" name="Slide Number Placeholder 5">
            <a:extLst>
              <a:ext uri="{FF2B5EF4-FFF2-40B4-BE49-F238E27FC236}">
                <a16:creationId xmlns:a16="http://schemas.microsoft.com/office/drawing/2014/main" id="{DB9B1E0B-0D04-F875-34E4-7507F36DADD0}"/>
              </a:ext>
            </a:extLst>
          </p:cNvPr>
          <p:cNvSpPr txBox="1">
            <a:spLocks/>
          </p:cNvSpPr>
          <p:nvPr/>
        </p:nvSpPr>
        <p:spPr>
          <a:xfrm>
            <a:off x="5615829" y="6441208"/>
            <a:ext cx="1897655" cy="203133"/>
          </a:xfrm>
          <a:prstGeom prst="rect">
            <a:avLst/>
          </a:prstGeom>
        </p:spPr>
        <p:txBody>
          <a:bodyPr vert="horz" wrap="square" lIns="91440" tIns="45720" rIns="91440" bIns="45720" rtlCol="0" anchor="ctr">
            <a:spAutoFit/>
          </a:bodyPr>
          <a:lstStyle>
            <a:defPPr>
              <a:defRPr lang="en-US"/>
            </a:defPPr>
            <a:lvl1pPr marL="0" algn="r" defTabSz="457200" rtl="0" eaLnBrk="1" latinLnBrk="0" hangingPunct="1">
              <a:defRPr sz="1200" kern="120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800">
                <a:solidFill>
                  <a:prstClr val="white">
                    <a:lumMod val="50000"/>
                  </a:prstClr>
                </a:solidFill>
                <a:cs typeface="Arial" pitchFamily="34" charset="0"/>
              </a:rPr>
              <a:t>Other key activities</a:t>
            </a:r>
            <a:endParaRPr kumimoji="0" lang="en-GB" sz="800" b="0" i="0" u="none" strike="noStrike" kern="1200" cap="none" spc="0" normalizeH="0" baseline="0" noProof="0">
              <a:ln>
                <a:noFill/>
              </a:ln>
              <a:solidFill>
                <a:prstClr val="white">
                  <a:lumMod val="50000"/>
                </a:prstClr>
              </a:solidFill>
              <a:effectLst/>
              <a:uLnTx/>
              <a:uFillTx/>
              <a:cs typeface="Arial" pitchFamily="34" charset="0"/>
            </a:endParaRPr>
          </a:p>
        </p:txBody>
      </p:sp>
      <p:sp>
        <p:nvSpPr>
          <p:cNvPr id="11" name="ee4pFootnotes">
            <a:extLst>
              <a:ext uri="{FF2B5EF4-FFF2-40B4-BE49-F238E27FC236}">
                <a16:creationId xmlns:a16="http://schemas.microsoft.com/office/drawing/2014/main" id="{438B25DB-3DD8-3DE2-51DA-343C127F7471}"/>
              </a:ext>
            </a:extLst>
          </p:cNvPr>
          <p:cNvSpPr>
            <a:spLocks noChangeArrowheads="1"/>
          </p:cNvSpPr>
          <p:nvPr/>
        </p:nvSpPr>
        <p:spPr bwMode="auto">
          <a:xfrm>
            <a:off x="7051289" y="6501224"/>
            <a:ext cx="4191853" cy="110800"/>
          </a:xfrm>
          <a:prstGeom prst="rect">
            <a:avLst/>
          </a:prstGeom>
          <a:noFill/>
          <a:ln w="9525" algn="ctr">
            <a:noFill/>
            <a:miter lim="800000"/>
            <a:headEnd type="none" w="lg" len="lg"/>
            <a:tailEnd type="none" w="lg" len="lg"/>
          </a:ln>
        </p:spPr>
        <p:txBody>
          <a:bodyPr vert="horz" wrap="none" lIns="0" tIns="0" rIns="0" bIns="0" anchor="b" anchorCtr="0">
            <a:spAutoFit/>
          </a:bodyPr>
          <a:lstStyle/>
          <a:p>
            <a:pPr>
              <a:lnSpc>
                <a:spcPct val="90000"/>
              </a:lnSpc>
            </a:pPr>
            <a:r>
              <a:rPr lang="en-US" sz="800" dirty="0">
                <a:solidFill>
                  <a:schemeClr val="bg1">
                    <a:lumMod val="50000"/>
                  </a:schemeClr>
                </a:solidFill>
                <a:latin typeface="Verdana" panose="020B0604030504040204" pitchFamily="34" charset="0"/>
                <a:ea typeface="Verdana" panose="020B0604030504040204" pitchFamily="34" charset="0"/>
                <a:cs typeface="Arial" pitchFamily="34" charset="0"/>
              </a:rPr>
              <a:t>1. Maximum of three fellows and one mentor per Member State to be nominated</a:t>
            </a:r>
          </a:p>
        </p:txBody>
      </p:sp>
      <p:sp>
        <p:nvSpPr>
          <p:cNvPr id="12" name="TextBox 11">
            <a:extLst>
              <a:ext uri="{FF2B5EF4-FFF2-40B4-BE49-F238E27FC236}">
                <a16:creationId xmlns:a16="http://schemas.microsoft.com/office/drawing/2014/main" id="{8E8A11C1-F2B2-C3FF-B69C-752459AA4A3D}"/>
              </a:ext>
            </a:extLst>
          </p:cNvPr>
          <p:cNvSpPr txBox="1"/>
          <p:nvPr/>
        </p:nvSpPr>
        <p:spPr>
          <a:xfrm>
            <a:off x="5601836" y="4664673"/>
            <a:ext cx="2324329" cy="267513"/>
          </a:xfrm>
          <a:prstGeom prst="roundRect">
            <a:avLst>
              <a:gd name="adj" fmla="val 50000"/>
            </a:avLst>
          </a:prstGeom>
          <a:solidFill>
            <a:srgbClr val="FFED00"/>
          </a:solidFill>
          <a:ln>
            <a:solidFill>
              <a:srgbClr val="FFED00"/>
            </a:solidFill>
          </a:ln>
        </p:spPr>
        <p:txBody>
          <a:bodyPr wrap="none" lIns="72000" tIns="18000" rIns="36000" bIns="18000">
            <a:noAutofit/>
          </a:bodyPr>
          <a:lstStyle>
            <a:defPPr>
              <a:defRPr lang="en-US"/>
            </a:defPPr>
            <a:lvl1pPr>
              <a:defRPr sz="1000">
                <a:solidFill>
                  <a:srgbClr val="004494"/>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18</a:t>
            </a:r>
            <a:r>
              <a:rPr lang="en-GB" baseline="30000" dirty="0"/>
              <a:t>th</a:t>
            </a:r>
            <a:r>
              <a:rPr lang="en-GB" dirty="0"/>
              <a:t> November – End of Business</a:t>
            </a:r>
          </a:p>
        </p:txBody>
      </p:sp>
    </p:spTree>
    <p:extLst>
      <p:ext uri="{BB962C8B-B14F-4D97-AF65-F5344CB8AC3E}">
        <p14:creationId xmlns:p14="http://schemas.microsoft.com/office/powerpoint/2010/main" val="333142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D2BC6-52B5-6188-B092-0150DB27CC99}"/>
            </a:ext>
          </a:extLst>
        </p:cNvPr>
        <p:cNvGrpSpPr/>
        <p:nvPr/>
      </p:nvGrpSpPr>
      <p:grpSpPr>
        <a:xfrm>
          <a:off x="0" y="0"/>
          <a:ext cx="0" cy="0"/>
          <a:chOff x="0" y="0"/>
          <a:chExt cx="0" cy="0"/>
        </a:xfrm>
      </p:grpSpPr>
      <p:graphicFrame>
        <p:nvGraphicFramePr>
          <p:cNvPr id="45" name="think-cell data - do not delete" hidden="1">
            <a:extLst>
              <a:ext uri="{FF2B5EF4-FFF2-40B4-BE49-F238E27FC236}">
                <a16:creationId xmlns:a16="http://schemas.microsoft.com/office/drawing/2014/main" id="{57BAEDEC-351E-8C70-A5CC-F1E91E05F0DD}"/>
              </a:ext>
            </a:extLst>
          </p:cNvPr>
          <p:cNvGraphicFramePr>
            <a:graphicFrameLocks noChangeAspect="1"/>
          </p:cNvGraphicFramePr>
          <p:nvPr>
            <p:custDataLst>
              <p:tags r:id="rId1"/>
            </p:custDataLst>
            <p:extLst>
              <p:ext uri="{D42A27DB-BD31-4B8C-83A1-F6EECF244321}">
                <p14:modId xmlns:p14="http://schemas.microsoft.com/office/powerpoint/2010/main" val="1173379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45" name="think-cell data - do not delete" hidden="1">
                        <a:extLst>
                          <a:ext uri="{FF2B5EF4-FFF2-40B4-BE49-F238E27FC236}">
                            <a16:creationId xmlns:a16="http://schemas.microsoft.com/office/drawing/2014/main" id="{57BAEDEC-351E-8C70-A5CC-F1E91E05F0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4" name="Picture 43">
            <a:extLst>
              <a:ext uri="{FF2B5EF4-FFF2-40B4-BE49-F238E27FC236}">
                <a16:creationId xmlns:a16="http://schemas.microsoft.com/office/drawing/2014/main" id="{62F4009C-4436-C4B8-87B5-1036539B600D}"/>
              </a:ext>
            </a:extLst>
          </p:cNvPr>
          <p:cNvPicPr>
            <a:picLocks noChangeAspect="1"/>
          </p:cNvPicPr>
          <p:nvPr/>
        </p:nvPicPr>
        <p:blipFill rotWithShape="1">
          <a:blip r:embed="rId6">
            <a:extLst>
              <a:ext uri="{28A0092B-C50C-407E-A947-70E740481C1C}">
                <a14:useLocalDpi xmlns:a14="http://schemas.microsoft.com/office/drawing/2010/main" val="0"/>
              </a:ext>
            </a:extLst>
          </a:blip>
          <a:srcRect l="4302" t="37981" r="69690" b="-1"/>
          <a:stretch/>
        </p:blipFill>
        <p:spPr>
          <a:xfrm>
            <a:off x="210184" y="0"/>
            <a:ext cx="4082883" cy="6858000"/>
          </a:xfrm>
          <a:prstGeom prst="rect">
            <a:avLst/>
          </a:prstGeom>
        </p:spPr>
      </p:pic>
      <p:sp>
        <p:nvSpPr>
          <p:cNvPr id="10" name="Rectangle 9">
            <a:extLst>
              <a:ext uri="{FF2B5EF4-FFF2-40B4-BE49-F238E27FC236}">
                <a16:creationId xmlns:a16="http://schemas.microsoft.com/office/drawing/2014/main" id="{5B305339-FE54-8DC2-A959-80EB3B835400}"/>
              </a:ext>
            </a:extLst>
          </p:cNvPr>
          <p:cNvSpPr>
            <a:spLocks noChangeAspect="1"/>
          </p:cNvSpPr>
          <p:nvPr/>
        </p:nvSpPr>
        <p:spPr>
          <a:xfrm>
            <a:off x="862226" y="1654393"/>
            <a:ext cx="3564000" cy="3564000"/>
          </a:xfrm>
          <a:prstGeom prst="rect">
            <a:avLst/>
          </a:prstGeom>
          <a:solidFill>
            <a:srgbClr val="004494"/>
          </a:solidFill>
          <a:ln w="273050" cap="sq" cmpd="sng">
            <a:noFill/>
            <a:miter lim="800000"/>
            <a:extLst>
              <a:ext uri="{C807C97D-BFC1-408E-A445-0C87EB9F89A2}">
                <ask:lineSketchStyleProps xmlns:ask="http://schemas.microsoft.com/office/drawing/2018/sketchyshapes">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e4pContent1">
            <a:extLst>
              <a:ext uri="{FF2B5EF4-FFF2-40B4-BE49-F238E27FC236}">
                <a16:creationId xmlns:a16="http://schemas.microsoft.com/office/drawing/2014/main" id="{D098F2B3-CD57-FE4A-0970-F1CA2E9349B1}"/>
              </a:ext>
            </a:extLst>
          </p:cNvPr>
          <p:cNvSpPr txBox="1">
            <a:spLocks noChangeAspect="1"/>
          </p:cNvSpPr>
          <p:nvPr/>
        </p:nvSpPr>
        <p:spPr>
          <a:xfrm>
            <a:off x="1140520" y="1953312"/>
            <a:ext cx="3007630" cy="288848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E3E1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defPPr>
              <a:defRPr lang="en-US"/>
            </a:defPPr>
            <a:lvl1pPr>
              <a:buClr>
                <a:srgbClr val="21BF61"/>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21BF61"/>
              </a:buClr>
              <a:buSzPct val="100000"/>
              <a:buFont typeface="Trebuchet MS" panose="020B0603020202020204" pitchFamily="34" charset="0"/>
              <a:buChar char="​"/>
              <a:defRPr sz="2400">
                <a:solidFill>
                  <a:srgbClr val="000000"/>
                </a:solidFill>
              </a:defRPr>
            </a:lvl4pPr>
            <a:lvl5pPr marL="0" lvl="4">
              <a:buClr>
                <a:srgbClr val="21BF61"/>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21BF61"/>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defRPr>
            </a:lvl8pPr>
            <a:lvl9pPr marL="0" lvl="8">
              <a:buClr>
                <a:srgbClr val="000000"/>
              </a:buClr>
              <a:buSzPct val="100000"/>
              <a:buFont typeface="Trebuchet MS" panose="020B0603020202020204" pitchFamily="34" charset="0"/>
              <a:buChar char="​"/>
              <a:defRPr sz="4400">
                <a:solidFill>
                  <a:srgbClr val="000000"/>
                </a:solidFill>
              </a:defRPr>
            </a:lvl9pPr>
          </a:lstStyle>
          <a:p>
            <a:r>
              <a:rPr lang="en-GB" sz="2400" b="1">
                <a:solidFill>
                  <a:srgbClr val="FFED00"/>
                </a:solidFill>
                <a:latin typeface="Verdana" panose="020B0604030504040204" pitchFamily="34" charset="0"/>
                <a:ea typeface="Verdana" panose="020B0604030504040204" pitchFamily="34" charset="0"/>
                <a:cs typeface="Verdana" panose="020B0604030504040204" pitchFamily="34" charset="0"/>
              </a:rPr>
              <a:t>What's next?</a:t>
            </a:r>
            <a:endParaRPr lang="en-GB" sz="2400" b="1" i="0" u="none" strike="noStrike">
              <a:solidFill>
                <a:srgbClr val="FFED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ee4pContent1">
            <a:extLst>
              <a:ext uri="{FF2B5EF4-FFF2-40B4-BE49-F238E27FC236}">
                <a16:creationId xmlns:a16="http://schemas.microsoft.com/office/drawing/2014/main" id="{160FE8DE-EE8A-C1C5-CD24-52A20C0AB3FC}"/>
              </a:ext>
            </a:extLst>
          </p:cNvPr>
          <p:cNvSpPr txBox="1">
            <a:spLocks noChangeAspect="1"/>
          </p:cNvSpPr>
          <p:nvPr/>
        </p:nvSpPr>
        <p:spPr>
          <a:xfrm>
            <a:off x="1140520" y="3663030"/>
            <a:ext cx="3007630" cy="246221"/>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E3E1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defPPr>
              <a:defRPr lang="en-US"/>
            </a:defPPr>
            <a:lvl1pPr>
              <a:buClr>
                <a:srgbClr val="21BF61"/>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21BF61"/>
              </a:buClr>
              <a:buSzPct val="100000"/>
              <a:buFont typeface="Trebuchet MS" panose="020B0603020202020204" pitchFamily="34" charset="0"/>
              <a:buChar char="​"/>
              <a:defRPr sz="2400">
                <a:solidFill>
                  <a:srgbClr val="000000"/>
                </a:solidFill>
              </a:defRPr>
            </a:lvl4pPr>
            <a:lvl5pPr marL="0" lvl="4">
              <a:buClr>
                <a:srgbClr val="21BF61"/>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21BF61"/>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defRPr>
            </a:lvl8pPr>
            <a:lvl9pPr marL="0" lvl="8">
              <a:buClr>
                <a:srgbClr val="000000"/>
              </a:buClr>
              <a:buSzPct val="100000"/>
              <a:buFont typeface="Trebuchet MS" panose="020B0603020202020204" pitchFamily="34" charset="0"/>
              <a:buChar char="​"/>
              <a:defRPr sz="4400">
                <a:solidFill>
                  <a:srgbClr val="000000"/>
                </a:solidFill>
              </a:defRPr>
            </a:lvl9pPr>
          </a:lstStyle>
          <a:p>
            <a:r>
              <a:rPr lang="en-GB" sz="1600">
                <a:solidFill>
                  <a:schemeClr val="bg1"/>
                </a:solidFill>
                <a:latin typeface="Verdana" panose="020B0604030504040204" pitchFamily="34" charset="0"/>
                <a:ea typeface="Verdana" panose="020B0604030504040204" pitchFamily="34" charset="0"/>
                <a:cs typeface="Verdana" panose="020B0604030504040204" pitchFamily="34" charset="0"/>
              </a:rPr>
              <a:t>Key dates for your planning</a:t>
            </a:r>
            <a:endParaRPr lang="en-GB" sz="1600" b="1" u="none" strike="noStrike">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4" name="Slide Number Placeholder 5">
            <a:extLst>
              <a:ext uri="{FF2B5EF4-FFF2-40B4-BE49-F238E27FC236}">
                <a16:creationId xmlns:a16="http://schemas.microsoft.com/office/drawing/2014/main" id="{08EE7FFA-9A52-5AB2-CF23-68AF84B9C345}"/>
              </a:ext>
            </a:extLst>
          </p:cNvPr>
          <p:cNvSpPr>
            <a:spLocks noGrp="1"/>
          </p:cNvSpPr>
          <p:nvPr>
            <p:ph type="sldNum" sz="quarter" idx="12"/>
          </p:nvPr>
        </p:nvSpPr>
        <p:spPr>
          <a:xfrm>
            <a:off x="11641802" y="6400413"/>
            <a:ext cx="282449" cy="276999"/>
          </a:xfrm>
        </p:spPr>
        <p:txBody>
          <a:bodyPr wrap="none">
            <a:spAutoFit/>
          </a:bodyPr>
          <a:lstStyle/>
          <a:p>
            <a:fld id="{48F63A3B-78C7-47BE-AE5E-E10140E04643}" type="slidenum">
              <a:rPr lang="en-US" dirty="0"/>
              <a:t>8</a:t>
            </a:fld>
            <a:endParaRPr lang="en-US"/>
          </a:p>
        </p:txBody>
      </p:sp>
      <p:sp>
        <p:nvSpPr>
          <p:cNvPr id="19" name="ee4pContent1">
            <a:extLst>
              <a:ext uri="{FF2B5EF4-FFF2-40B4-BE49-F238E27FC236}">
                <a16:creationId xmlns:a16="http://schemas.microsoft.com/office/drawing/2014/main" id="{E7A845E3-2119-3D50-B98C-1DFCCBE810E1}"/>
              </a:ext>
            </a:extLst>
          </p:cNvPr>
          <p:cNvSpPr txBox="1"/>
          <p:nvPr/>
        </p:nvSpPr>
        <p:spPr>
          <a:xfrm>
            <a:off x="5475902" y="1505408"/>
            <a:ext cx="5823391" cy="55399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E3E1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21BF61"/>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21BF61"/>
              </a:buClr>
              <a:buSzPct val="100000"/>
              <a:buFont typeface="Trebuchet MS" panose="020B0603020202020204" pitchFamily="34" charset="0"/>
              <a:buChar char="​"/>
              <a:defRPr sz="2400">
                <a:solidFill>
                  <a:srgbClr val="000000"/>
                </a:solidFill>
              </a:defRPr>
            </a:lvl4pPr>
            <a:lvl5pPr marL="0" lvl="4">
              <a:buClr>
                <a:srgbClr val="21BF61"/>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21BF61"/>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defRPr>
            </a:lvl8pPr>
            <a:lvl9pPr marL="0" lvl="8">
              <a:buClr>
                <a:srgbClr val="000000"/>
              </a:buClr>
              <a:buSzPct val="100000"/>
              <a:buFont typeface="Trebuchet MS" panose="020B0603020202020204" pitchFamily="34" charset="0"/>
              <a:buChar char="​"/>
              <a:defRPr sz="4400">
                <a:solidFill>
                  <a:srgbClr val="000000"/>
                </a:solidFill>
              </a:defRPr>
            </a:lvl9pPr>
          </a:lstStyle>
          <a:p>
            <a:pPr>
              <a:buNone/>
            </a:pPr>
            <a:r>
              <a:rPr lang="en-GB" sz="1200" noProof="1">
                <a:solidFill>
                  <a:srgbClr val="646567"/>
                </a:solidFill>
                <a:latin typeface="Verdana" panose="020B0604030504040204" pitchFamily="34" charset="0"/>
                <a:ea typeface="Verdana" panose="020B0604030504040204" pitchFamily="34" charset="0"/>
                <a:cs typeface="Verdana" panose="020B0604030504040204" pitchFamily="34" charset="0"/>
              </a:rPr>
              <a:t>Our ask to provide a main point of contact at the Ministry of Health to facilitate future operational communication on the academy set-up between </a:t>
            </a:r>
            <a:r>
              <a:rPr lang="en-GB" sz="1200" dirty="0">
                <a:solidFill>
                  <a:srgbClr val="646567"/>
                </a:solidFill>
                <a:latin typeface="Verdana" panose="020B0604030504040204" pitchFamily="34" charset="0"/>
                <a:ea typeface="Verdana" panose="020B0604030504040204" pitchFamily="34" charset="0"/>
              </a:rPr>
              <a:t>DG SANTE/</a:t>
            </a:r>
            <a:r>
              <a:rPr lang="en-GB" sz="1200" dirty="0" err="1">
                <a:solidFill>
                  <a:srgbClr val="646567"/>
                </a:solidFill>
                <a:latin typeface="Verdana" panose="020B0604030504040204" pitchFamily="34" charset="0"/>
                <a:ea typeface="Verdana" panose="020B0604030504040204" pitchFamily="34" charset="0"/>
              </a:rPr>
              <a:t>HaDEA</a:t>
            </a:r>
            <a:r>
              <a:rPr lang="en-GB" sz="1200" dirty="0">
                <a:solidFill>
                  <a:srgbClr val="646567"/>
                </a:solidFill>
                <a:latin typeface="Verdana" panose="020B0604030504040204" pitchFamily="34" charset="0"/>
                <a:ea typeface="Verdana" panose="020B0604030504040204" pitchFamily="34" charset="0"/>
              </a:rPr>
              <a:t>/BCG</a:t>
            </a:r>
            <a:endParaRPr lang="en-GB" sz="1200" noProof="1">
              <a:solidFill>
                <a:srgbClr val="646567"/>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ee4pHeader1">
            <a:extLst>
              <a:ext uri="{FF2B5EF4-FFF2-40B4-BE49-F238E27FC236}">
                <a16:creationId xmlns:a16="http://schemas.microsoft.com/office/drawing/2014/main" id="{C4014922-3C71-AC61-4DBE-E38387642F1A}"/>
              </a:ext>
            </a:extLst>
          </p:cNvPr>
          <p:cNvSpPr txBox="1"/>
          <p:nvPr/>
        </p:nvSpPr>
        <p:spPr>
          <a:xfrm>
            <a:off x="5475902" y="1168137"/>
            <a:ext cx="6599284" cy="307777"/>
          </a:xfrm>
          <a:prstGeom prst="rect">
            <a:avLst/>
          </a:prstGeom>
          <a:noFill/>
          <a:ln cap="rnd">
            <a:noFill/>
          </a:ln>
        </p:spPr>
        <p:txBody>
          <a:bodyPr vert="horz" wrap="square" lIns="0" tIns="0" rIns="0" bIns="0" rtlCol="0" anchor="ctr" anchorCtr="0">
            <a:spAutoFit/>
          </a:bodyPr>
          <a:lstStyle/>
          <a:p>
            <a:pPr marL="0" lvl="3"/>
            <a:r>
              <a:rPr lang="en-GB" sz="2000" noProof="1">
                <a:solidFill>
                  <a:srgbClr val="004494"/>
                </a:solidFill>
                <a:latin typeface="Verdana" panose="020B0604030504040204" pitchFamily="34" charset="0"/>
                <a:ea typeface="Verdana" panose="020B0604030504040204" pitchFamily="34" charset="0"/>
                <a:cs typeface="Verdana" panose="020B0604030504040204" pitchFamily="34" charset="0"/>
              </a:rPr>
              <a:t>Designation of Single Point of Contact (SPOC)</a:t>
            </a:r>
          </a:p>
        </p:txBody>
      </p:sp>
      <p:sp>
        <p:nvSpPr>
          <p:cNvPr id="21" name="TextBox 20">
            <a:extLst>
              <a:ext uri="{FF2B5EF4-FFF2-40B4-BE49-F238E27FC236}">
                <a16:creationId xmlns:a16="http://schemas.microsoft.com/office/drawing/2014/main" id="{D65FF7D1-902E-DB39-7BF0-FCFB90DAF130}"/>
              </a:ext>
            </a:extLst>
          </p:cNvPr>
          <p:cNvSpPr txBox="1"/>
          <p:nvPr/>
        </p:nvSpPr>
        <p:spPr>
          <a:xfrm>
            <a:off x="5455897" y="814695"/>
            <a:ext cx="1065780" cy="267513"/>
          </a:xfrm>
          <a:prstGeom prst="roundRect">
            <a:avLst>
              <a:gd name="adj" fmla="val 50000"/>
            </a:avLst>
          </a:prstGeom>
          <a:solidFill>
            <a:srgbClr val="FFED00"/>
          </a:solidFill>
        </p:spPr>
        <p:txBody>
          <a:bodyPr wrap="none" lIns="72000" tIns="18000" rIns="72000" bIns="18000">
            <a:spAutoFit/>
          </a:bodyPr>
          <a:lstStyle/>
          <a:p>
            <a:r>
              <a:rPr lang="en-GB" sz="1000" dirty="0">
                <a:solidFill>
                  <a:srgbClr val="004494"/>
                </a:solidFill>
                <a:latin typeface="Verdana" panose="020B0604030504040204" pitchFamily="34" charset="0"/>
                <a:ea typeface="Verdana" panose="020B0604030504040204" pitchFamily="34" charset="0"/>
                <a:cs typeface="Verdana" panose="020B0604030504040204" pitchFamily="34" charset="0"/>
              </a:rPr>
              <a:t>October 16</a:t>
            </a:r>
            <a:r>
              <a:rPr lang="en-GB" sz="1000" baseline="30000" dirty="0">
                <a:solidFill>
                  <a:srgbClr val="004494"/>
                </a:solidFill>
                <a:latin typeface="Verdana" panose="020B0604030504040204" pitchFamily="34" charset="0"/>
                <a:ea typeface="Verdana" panose="020B0604030504040204" pitchFamily="34" charset="0"/>
                <a:cs typeface="Verdana" panose="020B0604030504040204" pitchFamily="34" charset="0"/>
              </a:rPr>
              <a:t>th</a:t>
            </a:r>
            <a:endParaRPr lang="en-GB" sz="1000" dirty="0">
              <a:solidFill>
                <a:srgbClr val="004494"/>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7" name="bcgBugs_Gender-neutral Front ">
            <a:extLst>
              <a:ext uri="{FF2B5EF4-FFF2-40B4-BE49-F238E27FC236}">
                <a16:creationId xmlns:a16="http://schemas.microsoft.com/office/drawing/2014/main" id="{6912491B-F5FC-57A0-1FBA-6F167D5D83BA}"/>
              </a:ext>
            </a:extLst>
          </p:cNvPr>
          <p:cNvGrpSpPr>
            <a:grpSpLocks noChangeAspect="1"/>
          </p:cNvGrpSpPr>
          <p:nvPr/>
        </p:nvGrpSpPr>
        <p:grpSpPr bwMode="auto">
          <a:xfrm>
            <a:off x="4988725" y="1182790"/>
            <a:ext cx="294750" cy="294750"/>
            <a:chOff x="2652" y="972"/>
            <a:chExt cx="2376" cy="2376"/>
          </a:xfrm>
        </p:grpSpPr>
        <p:sp>
          <p:nvSpPr>
            <p:cNvPr id="28" name="AutoShape 3">
              <a:extLst>
                <a:ext uri="{FF2B5EF4-FFF2-40B4-BE49-F238E27FC236}">
                  <a16:creationId xmlns:a16="http://schemas.microsoft.com/office/drawing/2014/main" id="{E39A2AE1-FB75-606C-C05E-F8764626734F}"/>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
              <a:extLst>
                <a:ext uri="{FF2B5EF4-FFF2-40B4-BE49-F238E27FC236}">
                  <a16:creationId xmlns:a16="http://schemas.microsoft.com/office/drawing/2014/main" id="{9F7C9523-6476-99C0-B6A4-4963C34BD49D}"/>
                </a:ext>
              </a:extLst>
            </p:cNvPr>
            <p:cNvSpPr>
              <a:spLocks noEditPoints="1"/>
            </p:cNvSpPr>
            <p:nvPr/>
          </p:nvSpPr>
          <p:spPr bwMode="auto">
            <a:xfrm>
              <a:off x="2795" y="1181"/>
              <a:ext cx="2093" cy="1960"/>
            </a:xfrm>
            <a:custGeom>
              <a:avLst/>
              <a:gdLst>
                <a:gd name="T0" fmla="*/ 241 w 880"/>
                <a:gd name="T1" fmla="*/ 408 h 824"/>
                <a:gd name="T2" fmla="*/ 311 w 880"/>
                <a:gd name="T3" fmla="*/ 556 h 824"/>
                <a:gd name="T4" fmla="*/ 311 w 880"/>
                <a:gd name="T5" fmla="*/ 604 h 824"/>
                <a:gd name="T6" fmla="*/ 315 w 880"/>
                <a:gd name="T7" fmla="*/ 609 h 824"/>
                <a:gd name="T8" fmla="*/ 333 w 880"/>
                <a:gd name="T9" fmla="*/ 628 h 824"/>
                <a:gd name="T10" fmla="*/ 333 w 880"/>
                <a:gd name="T11" fmla="*/ 575 h 824"/>
                <a:gd name="T12" fmla="*/ 440 w 880"/>
                <a:gd name="T13" fmla="*/ 622 h 824"/>
                <a:gd name="T14" fmla="*/ 547 w 880"/>
                <a:gd name="T15" fmla="*/ 575 h 824"/>
                <a:gd name="T16" fmla="*/ 547 w 880"/>
                <a:gd name="T17" fmla="*/ 628 h 824"/>
                <a:gd name="T18" fmla="*/ 565 w 880"/>
                <a:gd name="T19" fmla="*/ 609 h 824"/>
                <a:gd name="T20" fmla="*/ 569 w 880"/>
                <a:gd name="T21" fmla="*/ 604 h 824"/>
                <a:gd name="T22" fmla="*/ 569 w 880"/>
                <a:gd name="T23" fmla="*/ 556 h 824"/>
                <a:gd name="T24" fmla="*/ 639 w 880"/>
                <a:gd name="T25" fmla="*/ 408 h 824"/>
                <a:gd name="T26" fmla="*/ 673 w 880"/>
                <a:gd name="T27" fmla="*/ 355 h 824"/>
                <a:gd name="T28" fmla="*/ 673 w 880"/>
                <a:gd name="T29" fmla="*/ 353 h 824"/>
                <a:gd name="T30" fmla="*/ 648 w 880"/>
                <a:gd name="T31" fmla="*/ 365 h 824"/>
                <a:gd name="T32" fmla="*/ 625 w 880"/>
                <a:gd name="T33" fmla="*/ 391 h 824"/>
                <a:gd name="T34" fmla="*/ 620 w 880"/>
                <a:gd name="T35" fmla="*/ 397 h 824"/>
                <a:gd name="T36" fmla="*/ 550 w 880"/>
                <a:gd name="T37" fmla="*/ 545 h 824"/>
                <a:gd name="T38" fmla="*/ 440 w 880"/>
                <a:gd name="T39" fmla="*/ 601 h 824"/>
                <a:gd name="T40" fmla="*/ 330 w 880"/>
                <a:gd name="T41" fmla="*/ 545 h 824"/>
                <a:gd name="T42" fmla="*/ 260 w 880"/>
                <a:gd name="T43" fmla="*/ 397 h 824"/>
                <a:gd name="T44" fmla="*/ 255 w 880"/>
                <a:gd name="T45" fmla="*/ 391 h 824"/>
                <a:gd name="T46" fmla="*/ 232 w 880"/>
                <a:gd name="T47" fmla="*/ 365 h 824"/>
                <a:gd name="T48" fmla="*/ 207 w 880"/>
                <a:gd name="T49" fmla="*/ 353 h 824"/>
                <a:gd name="T50" fmla="*/ 207 w 880"/>
                <a:gd name="T51" fmla="*/ 356 h 824"/>
                <a:gd name="T52" fmla="*/ 241 w 880"/>
                <a:gd name="T53" fmla="*/ 408 h 824"/>
                <a:gd name="T54" fmla="*/ 877 w 880"/>
                <a:gd name="T55" fmla="*/ 809 h 824"/>
                <a:gd name="T56" fmla="*/ 771 w 880"/>
                <a:gd name="T57" fmla="*/ 654 h 824"/>
                <a:gd name="T58" fmla="*/ 582 w 880"/>
                <a:gd name="T59" fmla="*/ 622 h 824"/>
                <a:gd name="T60" fmla="*/ 569 w 880"/>
                <a:gd name="T61" fmla="*/ 637 h 824"/>
                <a:gd name="T62" fmla="*/ 567 w 880"/>
                <a:gd name="T63" fmla="*/ 639 h 824"/>
                <a:gd name="T64" fmla="*/ 440 w 880"/>
                <a:gd name="T65" fmla="*/ 690 h 824"/>
                <a:gd name="T66" fmla="*/ 313 w 880"/>
                <a:gd name="T67" fmla="*/ 639 h 824"/>
                <a:gd name="T68" fmla="*/ 311 w 880"/>
                <a:gd name="T69" fmla="*/ 637 h 824"/>
                <a:gd name="T70" fmla="*/ 298 w 880"/>
                <a:gd name="T71" fmla="*/ 622 h 824"/>
                <a:gd name="T72" fmla="*/ 109 w 880"/>
                <a:gd name="T73" fmla="*/ 654 h 824"/>
                <a:gd name="T74" fmla="*/ 3 w 880"/>
                <a:gd name="T75" fmla="*/ 809 h 824"/>
                <a:gd name="T76" fmla="*/ 13 w 880"/>
                <a:gd name="T77" fmla="*/ 824 h 824"/>
                <a:gd name="T78" fmla="*/ 867 w 880"/>
                <a:gd name="T79" fmla="*/ 824 h 824"/>
                <a:gd name="T80" fmla="*/ 877 w 880"/>
                <a:gd name="T81" fmla="*/ 809 h 824"/>
                <a:gd name="T82" fmla="*/ 315 w 880"/>
                <a:gd name="T83" fmla="*/ 200 h 824"/>
                <a:gd name="T84" fmla="*/ 328 w 880"/>
                <a:gd name="T85" fmla="*/ 192 h 824"/>
                <a:gd name="T86" fmla="*/ 350 w 880"/>
                <a:gd name="T87" fmla="*/ 186 h 824"/>
                <a:gd name="T88" fmla="*/ 618 w 880"/>
                <a:gd name="T89" fmla="*/ 354 h 824"/>
                <a:gd name="T90" fmla="*/ 651 w 880"/>
                <a:gd name="T91" fmla="*/ 353 h 824"/>
                <a:gd name="T92" fmla="*/ 656 w 880"/>
                <a:gd name="T93" fmla="*/ 351 h 824"/>
                <a:gd name="T94" fmla="*/ 666 w 880"/>
                <a:gd name="T95" fmla="*/ 347 h 824"/>
                <a:gd name="T96" fmla="*/ 672 w 880"/>
                <a:gd name="T97" fmla="*/ 344 h 824"/>
                <a:gd name="T98" fmla="*/ 688 w 880"/>
                <a:gd name="T99" fmla="*/ 333 h 824"/>
                <a:gd name="T100" fmla="*/ 672 w 880"/>
                <a:gd name="T101" fmla="*/ 282 h 824"/>
                <a:gd name="T102" fmla="*/ 673 w 880"/>
                <a:gd name="T103" fmla="*/ 237 h 824"/>
                <a:gd name="T104" fmla="*/ 442 w 880"/>
                <a:gd name="T105" fmla="*/ 0 h 824"/>
                <a:gd name="T106" fmla="*/ 211 w 880"/>
                <a:gd name="T107" fmla="*/ 237 h 824"/>
                <a:gd name="T108" fmla="*/ 224 w 880"/>
                <a:gd name="T109" fmla="*/ 335 h 824"/>
                <a:gd name="T110" fmla="*/ 315 w 880"/>
                <a:gd name="T111" fmla="*/ 20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0" h="824">
                  <a:moveTo>
                    <a:pt x="241" y="408"/>
                  </a:moveTo>
                  <a:cubicBezTo>
                    <a:pt x="252" y="436"/>
                    <a:pt x="289" y="529"/>
                    <a:pt x="311" y="556"/>
                  </a:cubicBezTo>
                  <a:cubicBezTo>
                    <a:pt x="311" y="604"/>
                    <a:pt x="311" y="604"/>
                    <a:pt x="311" y="604"/>
                  </a:cubicBezTo>
                  <a:cubicBezTo>
                    <a:pt x="315" y="609"/>
                    <a:pt x="315" y="609"/>
                    <a:pt x="315" y="609"/>
                  </a:cubicBezTo>
                  <a:cubicBezTo>
                    <a:pt x="316" y="610"/>
                    <a:pt x="321" y="618"/>
                    <a:pt x="333" y="628"/>
                  </a:cubicBezTo>
                  <a:cubicBezTo>
                    <a:pt x="333" y="575"/>
                    <a:pt x="333" y="575"/>
                    <a:pt x="333" y="575"/>
                  </a:cubicBezTo>
                  <a:cubicBezTo>
                    <a:pt x="361" y="596"/>
                    <a:pt x="408" y="622"/>
                    <a:pt x="440" y="622"/>
                  </a:cubicBezTo>
                  <a:cubicBezTo>
                    <a:pt x="472" y="622"/>
                    <a:pt x="519" y="596"/>
                    <a:pt x="547" y="575"/>
                  </a:cubicBezTo>
                  <a:cubicBezTo>
                    <a:pt x="547" y="628"/>
                    <a:pt x="547" y="628"/>
                    <a:pt x="547" y="628"/>
                  </a:cubicBezTo>
                  <a:cubicBezTo>
                    <a:pt x="559" y="618"/>
                    <a:pt x="564" y="610"/>
                    <a:pt x="565" y="609"/>
                  </a:cubicBezTo>
                  <a:cubicBezTo>
                    <a:pt x="569" y="604"/>
                    <a:pt x="569" y="604"/>
                    <a:pt x="569" y="604"/>
                  </a:cubicBezTo>
                  <a:cubicBezTo>
                    <a:pt x="569" y="556"/>
                    <a:pt x="569" y="556"/>
                    <a:pt x="569" y="556"/>
                  </a:cubicBezTo>
                  <a:cubicBezTo>
                    <a:pt x="591" y="529"/>
                    <a:pt x="628" y="436"/>
                    <a:pt x="639" y="408"/>
                  </a:cubicBezTo>
                  <a:cubicBezTo>
                    <a:pt x="664" y="393"/>
                    <a:pt x="671" y="366"/>
                    <a:pt x="673" y="355"/>
                  </a:cubicBezTo>
                  <a:cubicBezTo>
                    <a:pt x="673" y="353"/>
                    <a:pt x="673" y="353"/>
                    <a:pt x="673" y="353"/>
                  </a:cubicBezTo>
                  <a:cubicBezTo>
                    <a:pt x="648" y="365"/>
                    <a:pt x="648" y="365"/>
                    <a:pt x="648" y="365"/>
                  </a:cubicBezTo>
                  <a:cubicBezTo>
                    <a:pt x="644" y="375"/>
                    <a:pt x="638" y="385"/>
                    <a:pt x="625" y="391"/>
                  </a:cubicBezTo>
                  <a:cubicBezTo>
                    <a:pt x="623" y="392"/>
                    <a:pt x="621" y="394"/>
                    <a:pt x="620" y="397"/>
                  </a:cubicBezTo>
                  <a:cubicBezTo>
                    <a:pt x="600" y="447"/>
                    <a:pt x="564" y="532"/>
                    <a:pt x="550" y="545"/>
                  </a:cubicBezTo>
                  <a:cubicBezTo>
                    <a:pt x="528" y="564"/>
                    <a:pt x="471" y="601"/>
                    <a:pt x="440" y="601"/>
                  </a:cubicBezTo>
                  <a:cubicBezTo>
                    <a:pt x="408" y="601"/>
                    <a:pt x="352" y="564"/>
                    <a:pt x="330" y="545"/>
                  </a:cubicBezTo>
                  <a:cubicBezTo>
                    <a:pt x="316" y="532"/>
                    <a:pt x="280" y="447"/>
                    <a:pt x="260" y="397"/>
                  </a:cubicBezTo>
                  <a:cubicBezTo>
                    <a:pt x="259" y="394"/>
                    <a:pt x="257" y="392"/>
                    <a:pt x="255" y="391"/>
                  </a:cubicBezTo>
                  <a:cubicBezTo>
                    <a:pt x="242" y="385"/>
                    <a:pt x="236" y="374"/>
                    <a:pt x="232" y="365"/>
                  </a:cubicBezTo>
                  <a:cubicBezTo>
                    <a:pt x="207" y="353"/>
                    <a:pt x="207" y="353"/>
                    <a:pt x="207" y="353"/>
                  </a:cubicBezTo>
                  <a:cubicBezTo>
                    <a:pt x="207" y="356"/>
                    <a:pt x="207" y="356"/>
                    <a:pt x="207" y="356"/>
                  </a:cubicBezTo>
                  <a:cubicBezTo>
                    <a:pt x="210" y="369"/>
                    <a:pt x="217" y="394"/>
                    <a:pt x="241" y="408"/>
                  </a:cubicBezTo>
                  <a:close/>
                  <a:moveTo>
                    <a:pt x="877" y="809"/>
                  </a:moveTo>
                  <a:cubicBezTo>
                    <a:pt x="864" y="773"/>
                    <a:pt x="825" y="678"/>
                    <a:pt x="771" y="654"/>
                  </a:cubicBezTo>
                  <a:cubicBezTo>
                    <a:pt x="705" y="623"/>
                    <a:pt x="582" y="622"/>
                    <a:pt x="582" y="622"/>
                  </a:cubicBezTo>
                  <a:cubicBezTo>
                    <a:pt x="582" y="622"/>
                    <a:pt x="578" y="628"/>
                    <a:pt x="569" y="637"/>
                  </a:cubicBezTo>
                  <a:cubicBezTo>
                    <a:pt x="568" y="638"/>
                    <a:pt x="567" y="638"/>
                    <a:pt x="567" y="639"/>
                  </a:cubicBezTo>
                  <a:cubicBezTo>
                    <a:pt x="545" y="659"/>
                    <a:pt x="503" y="689"/>
                    <a:pt x="440" y="690"/>
                  </a:cubicBezTo>
                  <a:cubicBezTo>
                    <a:pt x="377" y="689"/>
                    <a:pt x="335" y="659"/>
                    <a:pt x="313" y="639"/>
                  </a:cubicBezTo>
                  <a:cubicBezTo>
                    <a:pt x="313" y="638"/>
                    <a:pt x="312" y="638"/>
                    <a:pt x="311" y="637"/>
                  </a:cubicBezTo>
                  <a:cubicBezTo>
                    <a:pt x="302" y="628"/>
                    <a:pt x="298" y="622"/>
                    <a:pt x="298" y="622"/>
                  </a:cubicBezTo>
                  <a:cubicBezTo>
                    <a:pt x="298" y="622"/>
                    <a:pt x="175" y="623"/>
                    <a:pt x="109" y="654"/>
                  </a:cubicBezTo>
                  <a:cubicBezTo>
                    <a:pt x="55" y="678"/>
                    <a:pt x="16" y="773"/>
                    <a:pt x="3" y="809"/>
                  </a:cubicBezTo>
                  <a:cubicBezTo>
                    <a:pt x="0" y="816"/>
                    <a:pt x="5" y="824"/>
                    <a:pt x="13" y="824"/>
                  </a:cubicBezTo>
                  <a:cubicBezTo>
                    <a:pt x="867" y="824"/>
                    <a:pt x="867" y="824"/>
                    <a:pt x="867" y="824"/>
                  </a:cubicBezTo>
                  <a:cubicBezTo>
                    <a:pt x="875" y="824"/>
                    <a:pt x="880" y="816"/>
                    <a:pt x="877" y="809"/>
                  </a:cubicBezTo>
                  <a:close/>
                  <a:moveTo>
                    <a:pt x="315" y="200"/>
                  </a:moveTo>
                  <a:cubicBezTo>
                    <a:pt x="318" y="197"/>
                    <a:pt x="323" y="194"/>
                    <a:pt x="328" y="192"/>
                  </a:cubicBezTo>
                  <a:cubicBezTo>
                    <a:pt x="335" y="188"/>
                    <a:pt x="342" y="186"/>
                    <a:pt x="350" y="186"/>
                  </a:cubicBezTo>
                  <a:cubicBezTo>
                    <a:pt x="488" y="194"/>
                    <a:pt x="592" y="340"/>
                    <a:pt x="618" y="354"/>
                  </a:cubicBezTo>
                  <a:cubicBezTo>
                    <a:pt x="627" y="360"/>
                    <a:pt x="639" y="358"/>
                    <a:pt x="651" y="353"/>
                  </a:cubicBezTo>
                  <a:cubicBezTo>
                    <a:pt x="653" y="353"/>
                    <a:pt x="655" y="352"/>
                    <a:pt x="656" y="351"/>
                  </a:cubicBezTo>
                  <a:cubicBezTo>
                    <a:pt x="666" y="347"/>
                    <a:pt x="666" y="347"/>
                    <a:pt x="666" y="347"/>
                  </a:cubicBezTo>
                  <a:cubicBezTo>
                    <a:pt x="668" y="346"/>
                    <a:pt x="670" y="345"/>
                    <a:pt x="672" y="344"/>
                  </a:cubicBezTo>
                  <a:cubicBezTo>
                    <a:pt x="682" y="338"/>
                    <a:pt x="688" y="333"/>
                    <a:pt x="688" y="333"/>
                  </a:cubicBezTo>
                  <a:cubicBezTo>
                    <a:pt x="675" y="313"/>
                    <a:pt x="671" y="295"/>
                    <a:pt x="672" y="282"/>
                  </a:cubicBezTo>
                  <a:cubicBezTo>
                    <a:pt x="674" y="268"/>
                    <a:pt x="673" y="252"/>
                    <a:pt x="673" y="237"/>
                  </a:cubicBezTo>
                  <a:cubicBezTo>
                    <a:pt x="673" y="106"/>
                    <a:pt x="573" y="0"/>
                    <a:pt x="442" y="0"/>
                  </a:cubicBezTo>
                  <a:cubicBezTo>
                    <a:pt x="312" y="0"/>
                    <a:pt x="211" y="106"/>
                    <a:pt x="211" y="237"/>
                  </a:cubicBezTo>
                  <a:cubicBezTo>
                    <a:pt x="211" y="266"/>
                    <a:pt x="216" y="324"/>
                    <a:pt x="224" y="335"/>
                  </a:cubicBezTo>
                  <a:cubicBezTo>
                    <a:pt x="247" y="356"/>
                    <a:pt x="250" y="244"/>
                    <a:pt x="315" y="200"/>
                  </a:cubicBez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ee4pContent1">
            <a:extLst>
              <a:ext uri="{FF2B5EF4-FFF2-40B4-BE49-F238E27FC236}">
                <a16:creationId xmlns:a16="http://schemas.microsoft.com/office/drawing/2014/main" id="{1777DDCA-83CF-807B-057D-38944D840F17}"/>
              </a:ext>
            </a:extLst>
          </p:cNvPr>
          <p:cNvSpPr txBox="1"/>
          <p:nvPr/>
        </p:nvSpPr>
        <p:spPr>
          <a:xfrm>
            <a:off x="5475902" y="2885453"/>
            <a:ext cx="6029856" cy="55399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E3E1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21BF61"/>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21BF61"/>
              </a:buClr>
              <a:buSzPct val="100000"/>
              <a:buFont typeface="Trebuchet MS" panose="020B0603020202020204" pitchFamily="34" charset="0"/>
              <a:buChar char="​"/>
              <a:defRPr sz="2400">
                <a:solidFill>
                  <a:srgbClr val="000000"/>
                </a:solidFill>
              </a:defRPr>
            </a:lvl4pPr>
            <a:lvl5pPr marL="0" lvl="4">
              <a:buClr>
                <a:srgbClr val="21BF61"/>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21BF61"/>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defRPr>
            </a:lvl8pPr>
            <a:lvl9pPr marL="0" lvl="8">
              <a:buClr>
                <a:srgbClr val="000000"/>
              </a:buClr>
              <a:buSzPct val="100000"/>
              <a:buFont typeface="Trebuchet MS" panose="020B0603020202020204" pitchFamily="34" charset="0"/>
              <a:buChar char="​"/>
              <a:defRPr sz="4400">
                <a:solidFill>
                  <a:srgbClr val="000000"/>
                </a:solidFill>
              </a:defRPr>
            </a:lvl9pPr>
          </a:lstStyle>
          <a:p>
            <a:pPr>
              <a:buNone/>
            </a:pPr>
            <a:r>
              <a:rPr lang="en-GB" sz="1200" noProof="1">
                <a:solidFill>
                  <a:srgbClr val="646567"/>
                </a:solidFill>
                <a:latin typeface="Verdana" panose="020B0604030504040204" pitchFamily="34" charset="0"/>
                <a:ea typeface="Verdana" panose="020B0604030504040204" pitchFamily="34" charset="0"/>
                <a:cs typeface="Verdana" panose="020B0604030504040204" pitchFamily="34" charset="0"/>
              </a:rPr>
              <a:t>Your chance to provide targeted input for validating the academy concept – </a:t>
            </a:r>
            <a:br>
              <a:rPr lang="en-GB" sz="1200" noProof="1">
                <a:solidFill>
                  <a:srgbClr val="646567"/>
                </a:solidFill>
                <a:latin typeface="Verdana" panose="020B0604030504040204" pitchFamily="34" charset="0"/>
                <a:ea typeface="Verdana" panose="020B0604030504040204" pitchFamily="34" charset="0"/>
                <a:cs typeface="Verdana" panose="020B0604030504040204" pitchFamily="34" charset="0"/>
              </a:rPr>
            </a:br>
            <a:r>
              <a:rPr lang="en-GB" sz="1200" noProof="1">
                <a:solidFill>
                  <a:srgbClr val="646567"/>
                </a:solidFill>
                <a:latin typeface="Verdana" panose="020B0604030504040204" pitchFamily="34" charset="0"/>
                <a:ea typeface="Verdana" panose="020B0604030504040204" pitchFamily="34" charset="0"/>
                <a:cs typeface="Verdana" panose="020B0604030504040204" pitchFamily="34" charset="0"/>
              </a:rPr>
              <a:t>virtual workshop for senior representatives from the Ministries of Health</a:t>
            </a:r>
            <a:br>
              <a:rPr lang="en-GB" sz="1200" noProof="1">
                <a:solidFill>
                  <a:srgbClr val="646567"/>
                </a:solidFill>
                <a:latin typeface="Verdana" panose="020B0604030504040204" pitchFamily="34" charset="0"/>
                <a:ea typeface="Verdana" panose="020B0604030504040204" pitchFamily="34" charset="0"/>
                <a:cs typeface="Verdana" panose="020B0604030504040204" pitchFamily="34" charset="0"/>
              </a:rPr>
            </a:br>
            <a:r>
              <a:rPr lang="en-GB" sz="1200" noProof="1">
                <a:solidFill>
                  <a:srgbClr val="646567"/>
                </a:solidFill>
                <a:latin typeface="Verdana" panose="020B0604030504040204" pitchFamily="34" charset="0"/>
                <a:ea typeface="Verdana" panose="020B0604030504040204" pitchFamily="34" charset="0"/>
                <a:cs typeface="Verdana" panose="020B0604030504040204" pitchFamily="34" charset="0"/>
              </a:rPr>
              <a:t>(1 senior stakeholder involved in EU health policy per Member State</a:t>
            </a:r>
            <a:r>
              <a:rPr lang="en-GB" sz="1200" baseline="30000" noProof="1">
                <a:solidFill>
                  <a:srgbClr val="646567"/>
                </a:solidFill>
                <a:latin typeface="Verdana" panose="020B0604030504040204" pitchFamily="34" charset="0"/>
                <a:ea typeface="Verdana" panose="020B0604030504040204" pitchFamily="34" charset="0"/>
                <a:cs typeface="Verdana" panose="020B0604030504040204" pitchFamily="34" charset="0"/>
              </a:rPr>
              <a:t>1</a:t>
            </a:r>
            <a:r>
              <a:rPr lang="en-GB" sz="1200" noProof="1">
                <a:solidFill>
                  <a:srgbClr val="646567"/>
                </a:solidFill>
                <a:latin typeface="Verdana" panose="020B0604030504040204" pitchFamily="34" charset="0"/>
                <a:ea typeface="Verdana" panose="020B0604030504040204" pitchFamily="34" charset="0"/>
                <a:cs typeface="Verdana" panose="020B0604030504040204" pitchFamily="34" charset="0"/>
              </a:rPr>
              <a:t>)</a:t>
            </a:r>
          </a:p>
        </p:txBody>
      </p:sp>
      <p:sp>
        <p:nvSpPr>
          <p:cNvPr id="32" name="ee4pHeader1">
            <a:extLst>
              <a:ext uri="{FF2B5EF4-FFF2-40B4-BE49-F238E27FC236}">
                <a16:creationId xmlns:a16="http://schemas.microsoft.com/office/drawing/2014/main" id="{865064CD-1785-0268-6514-1A1EC577ACCB}"/>
              </a:ext>
            </a:extLst>
          </p:cNvPr>
          <p:cNvSpPr txBox="1"/>
          <p:nvPr/>
        </p:nvSpPr>
        <p:spPr>
          <a:xfrm>
            <a:off x="5475903" y="2541577"/>
            <a:ext cx="3593741" cy="307777"/>
          </a:xfrm>
          <a:prstGeom prst="rect">
            <a:avLst/>
          </a:prstGeom>
          <a:noFill/>
          <a:ln cap="rnd">
            <a:noFill/>
          </a:ln>
        </p:spPr>
        <p:txBody>
          <a:bodyPr vert="horz" wrap="none" lIns="0" tIns="0" rIns="0" bIns="0" rtlCol="0" anchor="ctr" anchorCtr="0">
            <a:spAutoFit/>
          </a:bodyPr>
          <a:lstStyle/>
          <a:p>
            <a:pPr marL="0" lvl="3"/>
            <a:r>
              <a:rPr lang="en-GB" sz="2000" noProof="1">
                <a:solidFill>
                  <a:srgbClr val="004494"/>
                </a:solidFill>
                <a:latin typeface="Verdana" panose="020B0604030504040204" pitchFamily="34" charset="0"/>
                <a:ea typeface="Verdana" panose="020B0604030504040204" pitchFamily="34" charset="0"/>
                <a:cs typeface="Verdana" panose="020B0604030504040204" pitchFamily="34" charset="0"/>
              </a:rPr>
              <a:t>Virtual validation workshop </a:t>
            </a:r>
          </a:p>
        </p:txBody>
      </p:sp>
      <p:sp>
        <p:nvSpPr>
          <p:cNvPr id="15" name="TextBox 14">
            <a:extLst>
              <a:ext uri="{FF2B5EF4-FFF2-40B4-BE49-F238E27FC236}">
                <a16:creationId xmlns:a16="http://schemas.microsoft.com/office/drawing/2014/main" id="{5EE609C6-AEE8-9419-566C-005656E3157C}"/>
              </a:ext>
            </a:extLst>
          </p:cNvPr>
          <p:cNvSpPr txBox="1"/>
          <p:nvPr/>
        </p:nvSpPr>
        <p:spPr>
          <a:xfrm>
            <a:off x="5455897" y="2259336"/>
            <a:ext cx="1987543" cy="267513"/>
          </a:xfrm>
          <a:prstGeom prst="roundRect">
            <a:avLst>
              <a:gd name="adj" fmla="val 50000"/>
            </a:avLst>
          </a:prstGeom>
          <a:solidFill>
            <a:srgbClr val="FFED00"/>
          </a:solidFill>
        </p:spPr>
        <p:txBody>
          <a:bodyPr wrap="none" lIns="72000" tIns="18000" rIns="72000" bIns="18000">
            <a:spAutoFit/>
          </a:bodyPr>
          <a:lstStyle/>
          <a:p>
            <a:r>
              <a:rPr lang="en-GB" sz="1000" dirty="0">
                <a:solidFill>
                  <a:srgbClr val="004494"/>
                </a:solidFill>
                <a:latin typeface="Verdana" panose="020B0604030504040204" pitchFamily="34" charset="0"/>
                <a:ea typeface="Verdana" panose="020B0604030504040204" pitchFamily="34" charset="0"/>
                <a:cs typeface="Verdana" panose="020B0604030504040204" pitchFamily="34" charset="0"/>
              </a:rPr>
              <a:t>October 22</a:t>
            </a:r>
            <a:r>
              <a:rPr lang="en-GB" sz="1000" baseline="30000" dirty="0">
                <a:solidFill>
                  <a:srgbClr val="004494"/>
                </a:solidFill>
                <a:latin typeface="Verdana" panose="020B0604030504040204" pitchFamily="34" charset="0"/>
                <a:ea typeface="Verdana" panose="020B0604030504040204" pitchFamily="34" charset="0"/>
                <a:cs typeface="Verdana" panose="020B0604030504040204" pitchFamily="34" charset="0"/>
              </a:rPr>
              <a:t>nd – </a:t>
            </a:r>
            <a:r>
              <a:rPr lang="en-GB" sz="1000" dirty="0">
                <a:solidFill>
                  <a:srgbClr val="004494"/>
                </a:solidFill>
                <a:latin typeface="Verdana" panose="020B0604030504040204" pitchFamily="34" charset="0"/>
                <a:ea typeface="Verdana" panose="020B0604030504040204" pitchFamily="34" charset="0"/>
                <a:cs typeface="Verdana" panose="020B0604030504040204" pitchFamily="34" charset="0"/>
              </a:rPr>
              <a:t>11:45-13:45</a:t>
            </a:r>
          </a:p>
        </p:txBody>
      </p:sp>
      <p:grpSp>
        <p:nvGrpSpPr>
          <p:cNvPr id="35" name="bcgBugs_Large Group Meeting ">
            <a:extLst>
              <a:ext uri="{FF2B5EF4-FFF2-40B4-BE49-F238E27FC236}">
                <a16:creationId xmlns:a16="http://schemas.microsoft.com/office/drawing/2014/main" id="{7C452822-CD0D-D8C6-053C-884941CA559F}"/>
              </a:ext>
            </a:extLst>
          </p:cNvPr>
          <p:cNvGrpSpPr>
            <a:grpSpLocks noChangeAspect="1"/>
          </p:cNvGrpSpPr>
          <p:nvPr/>
        </p:nvGrpSpPr>
        <p:grpSpPr bwMode="auto">
          <a:xfrm>
            <a:off x="4916053" y="2465563"/>
            <a:ext cx="405710" cy="405710"/>
            <a:chOff x="2652" y="972"/>
            <a:chExt cx="2376" cy="2376"/>
          </a:xfrm>
        </p:grpSpPr>
        <p:sp>
          <p:nvSpPr>
            <p:cNvPr id="36" name="AutoShape 3">
              <a:extLst>
                <a:ext uri="{FF2B5EF4-FFF2-40B4-BE49-F238E27FC236}">
                  <a16:creationId xmlns:a16="http://schemas.microsoft.com/office/drawing/2014/main" id="{3A053F2F-5E2E-0BAD-F106-4AEBE01596F9}"/>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
              <a:extLst>
                <a:ext uri="{FF2B5EF4-FFF2-40B4-BE49-F238E27FC236}">
                  <a16:creationId xmlns:a16="http://schemas.microsoft.com/office/drawing/2014/main" id="{C5233AA1-3482-7F96-E4A4-2357E9E4F01B}"/>
                </a:ext>
              </a:extLst>
            </p:cNvPr>
            <p:cNvSpPr>
              <a:spLocks noEditPoints="1"/>
            </p:cNvSpPr>
            <p:nvPr/>
          </p:nvSpPr>
          <p:spPr bwMode="auto">
            <a:xfrm>
              <a:off x="2800" y="1747"/>
              <a:ext cx="2083" cy="828"/>
            </a:xfrm>
            <a:custGeom>
              <a:avLst/>
              <a:gdLst>
                <a:gd name="T0" fmla="*/ 489 w 876"/>
                <a:gd name="T1" fmla="*/ 53 h 348"/>
                <a:gd name="T2" fmla="*/ 505 w 876"/>
                <a:gd name="T3" fmla="*/ 70 h 348"/>
                <a:gd name="T4" fmla="*/ 377 w 876"/>
                <a:gd name="T5" fmla="*/ 103 h 348"/>
                <a:gd name="T6" fmla="*/ 687 w 876"/>
                <a:gd name="T7" fmla="*/ 192 h 348"/>
                <a:gd name="T8" fmla="*/ 639 w 876"/>
                <a:gd name="T9" fmla="*/ 225 h 348"/>
                <a:gd name="T10" fmla="*/ 685 w 876"/>
                <a:gd name="T11" fmla="*/ 251 h 348"/>
                <a:gd name="T12" fmla="*/ 770 w 876"/>
                <a:gd name="T13" fmla="*/ 191 h 348"/>
                <a:gd name="T14" fmla="*/ 348 w 876"/>
                <a:gd name="T15" fmla="*/ 223 h 348"/>
                <a:gd name="T16" fmla="*/ 337 w 876"/>
                <a:gd name="T17" fmla="*/ 241 h 348"/>
                <a:gd name="T18" fmla="*/ 394 w 876"/>
                <a:gd name="T19" fmla="*/ 191 h 348"/>
                <a:gd name="T20" fmla="*/ 437 w 876"/>
                <a:gd name="T21" fmla="*/ 199 h 348"/>
                <a:gd name="T22" fmla="*/ 430 w 876"/>
                <a:gd name="T23" fmla="*/ 217 h 348"/>
                <a:gd name="T24" fmla="*/ 442 w 876"/>
                <a:gd name="T25" fmla="*/ 219 h 348"/>
                <a:gd name="T26" fmla="*/ 504 w 876"/>
                <a:gd name="T27" fmla="*/ 193 h 348"/>
                <a:gd name="T28" fmla="*/ 480 w 876"/>
                <a:gd name="T29" fmla="*/ 252 h 348"/>
                <a:gd name="T30" fmla="*/ 524 w 876"/>
                <a:gd name="T31" fmla="*/ 222 h 348"/>
                <a:gd name="T32" fmla="*/ 687 w 876"/>
                <a:gd name="T33" fmla="*/ 168 h 348"/>
                <a:gd name="T34" fmla="*/ 665 w 876"/>
                <a:gd name="T35" fmla="*/ 181 h 348"/>
                <a:gd name="T36" fmla="*/ 769 w 876"/>
                <a:gd name="T37" fmla="*/ 181 h 348"/>
                <a:gd name="T38" fmla="*/ 789 w 876"/>
                <a:gd name="T39" fmla="*/ 123 h 348"/>
                <a:gd name="T40" fmla="*/ 783 w 876"/>
                <a:gd name="T41" fmla="*/ 106 h 348"/>
                <a:gd name="T42" fmla="*/ 796 w 876"/>
                <a:gd name="T43" fmla="*/ 95 h 348"/>
                <a:gd name="T44" fmla="*/ 662 w 876"/>
                <a:gd name="T45" fmla="*/ 100 h 348"/>
                <a:gd name="T46" fmla="*/ 106 w 876"/>
                <a:gd name="T47" fmla="*/ 56 h 348"/>
                <a:gd name="T48" fmla="*/ 210 w 876"/>
                <a:gd name="T49" fmla="*/ 94 h 348"/>
                <a:gd name="T50" fmla="*/ 75 w 876"/>
                <a:gd name="T51" fmla="*/ 70 h 348"/>
                <a:gd name="T52" fmla="*/ 447 w 876"/>
                <a:gd name="T53" fmla="*/ 310 h 348"/>
                <a:gd name="T54" fmla="*/ 867 w 876"/>
                <a:gd name="T55" fmla="*/ 292 h 348"/>
                <a:gd name="T56" fmla="*/ 876 w 876"/>
                <a:gd name="T57" fmla="*/ 301 h 348"/>
                <a:gd name="T58" fmla="*/ 155 w 876"/>
                <a:gd name="T59" fmla="*/ 310 h 348"/>
                <a:gd name="T60" fmla="*/ 187 w 876"/>
                <a:gd name="T61" fmla="*/ 251 h 348"/>
                <a:gd name="T62" fmla="*/ 232 w 876"/>
                <a:gd name="T63" fmla="*/ 222 h 348"/>
                <a:gd name="T64" fmla="*/ 103 w 876"/>
                <a:gd name="T65" fmla="*/ 191 h 348"/>
                <a:gd name="T66" fmla="*/ 187 w 876"/>
                <a:gd name="T67" fmla="*/ 251 h 348"/>
                <a:gd name="T68" fmla="*/ 687 w 876"/>
                <a:gd name="T69" fmla="*/ 279 h 348"/>
                <a:gd name="T70" fmla="*/ 604 w 876"/>
                <a:gd name="T71" fmla="*/ 266 h 348"/>
                <a:gd name="T72" fmla="*/ 559 w 876"/>
                <a:gd name="T73" fmla="*/ 266 h 348"/>
                <a:gd name="T74" fmla="*/ 476 w 876"/>
                <a:gd name="T75" fmla="*/ 279 h 348"/>
                <a:gd name="T76" fmla="*/ 456 w 876"/>
                <a:gd name="T77" fmla="*/ 344 h 348"/>
                <a:gd name="T78" fmla="*/ 697 w 876"/>
                <a:gd name="T79" fmla="*/ 307 h 348"/>
                <a:gd name="T80" fmla="*/ 395 w 876"/>
                <a:gd name="T81" fmla="*/ 279 h 348"/>
                <a:gd name="T82" fmla="*/ 312 w 876"/>
                <a:gd name="T83" fmla="*/ 266 h 348"/>
                <a:gd name="T84" fmla="*/ 265 w 876"/>
                <a:gd name="T85" fmla="*/ 265 h 348"/>
                <a:gd name="T86" fmla="*/ 182 w 876"/>
                <a:gd name="T87" fmla="*/ 281 h 348"/>
                <a:gd name="T88" fmla="*/ 163 w 876"/>
                <a:gd name="T89" fmla="*/ 344 h 348"/>
                <a:gd name="T90" fmla="*/ 405 w 876"/>
                <a:gd name="T91" fmla="*/ 307 h 348"/>
                <a:gd name="T92" fmla="*/ 246 w 876"/>
                <a:gd name="T93" fmla="*/ 210 h 348"/>
                <a:gd name="T94" fmla="*/ 289 w 876"/>
                <a:gd name="T95" fmla="*/ 241 h 348"/>
                <a:gd name="T96" fmla="*/ 332 w 876"/>
                <a:gd name="T97" fmla="*/ 210 h 348"/>
                <a:gd name="T98" fmla="*/ 353 w 876"/>
                <a:gd name="T99" fmla="*/ 179 h 348"/>
                <a:gd name="T100" fmla="*/ 225 w 876"/>
                <a:gd name="T101" fmla="*/ 177 h 348"/>
                <a:gd name="T102" fmla="*/ 528 w 876"/>
                <a:gd name="T103" fmla="*/ 197 h 348"/>
                <a:gd name="T104" fmla="*/ 559 w 876"/>
                <a:gd name="T105" fmla="*/ 234 h 348"/>
                <a:gd name="T106" fmla="*/ 619 w 876"/>
                <a:gd name="T107" fmla="*/ 223 h 348"/>
                <a:gd name="T108" fmla="*/ 645 w 876"/>
                <a:gd name="T109" fmla="*/ 179 h 348"/>
                <a:gd name="T110" fmla="*/ 650 w 876"/>
                <a:gd name="T111" fmla="*/ 157 h 348"/>
                <a:gd name="T112" fmla="*/ 517 w 876"/>
                <a:gd name="T113" fmla="*/ 17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6" h="348">
                  <a:moveTo>
                    <a:pt x="377" y="103"/>
                  </a:moveTo>
                  <a:cubicBezTo>
                    <a:pt x="382" y="104"/>
                    <a:pt x="382" y="104"/>
                    <a:pt x="382" y="104"/>
                  </a:cubicBezTo>
                  <a:cubicBezTo>
                    <a:pt x="382" y="104"/>
                    <a:pt x="378" y="63"/>
                    <a:pt x="398" y="56"/>
                  </a:cubicBezTo>
                  <a:cubicBezTo>
                    <a:pt x="398" y="56"/>
                    <a:pt x="481" y="92"/>
                    <a:pt x="489" y="53"/>
                  </a:cubicBezTo>
                  <a:cubicBezTo>
                    <a:pt x="490" y="102"/>
                    <a:pt x="490" y="105"/>
                    <a:pt x="490" y="105"/>
                  </a:cubicBezTo>
                  <a:cubicBezTo>
                    <a:pt x="495" y="105"/>
                    <a:pt x="495" y="105"/>
                    <a:pt x="495" y="105"/>
                  </a:cubicBezTo>
                  <a:cubicBezTo>
                    <a:pt x="501" y="98"/>
                    <a:pt x="502" y="94"/>
                    <a:pt x="503" y="94"/>
                  </a:cubicBezTo>
                  <a:cubicBezTo>
                    <a:pt x="505" y="87"/>
                    <a:pt x="505" y="79"/>
                    <a:pt x="505" y="70"/>
                  </a:cubicBezTo>
                  <a:cubicBezTo>
                    <a:pt x="505" y="31"/>
                    <a:pt x="475" y="0"/>
                    <a:pt x="436" y="0"/>
                  </a:cubicBezTo>
                  <a:cubicBezTo>
                    <a:pt x="397" y="0"/>
                    <a:pt x="367" y="31"/>
                    <a:pt x="367" y="70"/>
                  </a:cubicBezTo>
                  <a:cubicBezTo>
                    <a:pt x="367" y="79"/>
                    <a:pt x="367" y="87"/>
                    <a:pt x="370" y="95"/>
                  </a:cubicBezTo>
                  <a:cubicBezTo>
                    <a:pt x="377" y="101"/>
                    <a:pt x="377" y="103"/>
                    <a:pt x="377" y="103"/>
                  </a:cubicBezTo>
                  <a:close/>
                  <a:moveTo>
                    <a:pt x="769" y="192"/>
                  </a:moveTo>
                  <a:cubicBezTo>
                    <a:pt x="731" y="234"/>
                    <a:pt x="731" y="234"/>
                    <a:pt x="731" y="234"/>
                  </a:cubicBezTo>
                  <a:cubicBezTo>
                    <a:pt x="730" y="236"/>
                    <a:pt x="726" y="236"/>
                    <a:pt x="725" y="234"/>
                  </a:cubicBezTo>
                  <a:cubicBezTo>
                    <a:pt x="687" y="192"/>
                    <a:pt x="687" y="192"/>
                    <a:pt x="687" y="192"/>
                  </a:cubicBezTo>
                  <a:cubicBezTo>
                    <a:pt x="687" y="192"/>
                    <a:pt x="687" y="191"/>
                    <a:pt x="686" y="191"/>
                  </a:cubicBezTo>
                  <a:cubicBezTo>
                    <a:pt x="683" y="191"/>
                    <a:pt x="672" y="192"/>
                    <a:pt x="660" y="193"/>
                  </a:cubicBezTo>
                  <a:cubicBezTo>
                    <a:pt x="656" y="203"/>
                    <a:pt x="648" y="215"/>
                    <a:pt x="640" y="223"/>
                  </a:cubicBezTo>
                  <a:cubicBezTo>
                    <a:pt x="640" y="224"/>
                    <a:pt x="640" y="225"/>
                    <a:pt x="639" y="225"/>
                  </a:cubicBezTo>
                  <a:cubicBezTo>
                    <a:pt x="638" y="229"/>
                    <a:pt x="637" y="230"/>
                    <a:pt x="635" y="233"/>
                  </a:cubicBezTo>
                  <a:cubicBezTo>
                    <a:pt x="635" y="234"/>
                    <a:pt x="635" y="234"/>
                    <a:pt x="635" y="234"/>
                  </a:cubicBezTo>
                  <a:cubicBezTo>
                    <a:pt x="634" y="236"/>
                    <a:pt x="632" y="238"/>
                    <a:pt x="629" y="241"/>
                  </a:cubicBezTo>
                  <a:cubicBezTo>
                    <a:pt x="642" y="241"/>
                    <a:pt x="668" y="243"/>
                    <a:pt x="685" y="251"/>
                  </a:cubicBezTo>
                  <a:cubicBezTo>
                    <a:pt x="693" y="255"/>
                    <a:pt x="699" y="262"/>
                    <a:pt x="704" y="273"/>
                  </a:cubicBezTo>
                  <a:cubicBezTo>
                    <a:pt x="852" y="273"/>
                    <a:pt x="852" y="273"/>
                    <a:pt x="852" y="273"/>
                  </a:cubicBezTo>
                  <a:cubicBezTo>
                    <a:pt x="848" y="256"/>
                    <a:pt x="837" y="207"/>
                    <a:pt x="823" y="201"/>
                  </a:cubicBezTo>
                  <a:cubicBezTo>
                    <a:pt x="806" y="192"/>
                    <a:pt x="777" y="191"/>
                    <a:pt x="770" y="191"/>
                  </a:cubicBezTo>
                  <a:cubicBezTo>
                    <a:pt x="770" y="191"/>
                    <a:pt x="769" y="192"/>
                    <a:pt x="769" y="192"/>
                  </a:cubicBezTo>
                  <a:close/>
                  <a:moveTo>
                    <a:pt x="394" y="191"/>
                  </a:moveTo>
                  <a:cubicBezTo>
                    <a:pt x="390" y="191"/>
                    <a:pt x="380" y="192"/>
                    <a:pt x="368" y="193"/>
                  </a:cubicBezTo>
                  <a:cubicBezTo>
                    <a:pt x="363" y="203"/>
                    <a:pt x="356" y="215"/>
                    <a:pt x="348" y="223"/>
                  </a:cubicBezTo>
                  <a:cubicBezTo>
                    <a:pt x="348" y="224"/>
                    <a:pt x="347" y="225"/>
                    <a:pt x="347" y="226"/>
                  </a:cubicBezTo>
                  <a:cubicBezTo>
                    <a:pt x="346" y="229"/>
                    <a:pt x="345" y="230"/>
                    <a:pt x="343" y="233"/>
                  </a:cubicBezTo>
                  <a:cubicBezTo>
                    <a:pt x="343" y="234"/>
                    <a:pt x="343" y="234"/>
                    <a:pt x="343" y="234"/>
                  </a:cubicBezTo>
                  <a:cubicBezTo>
                    <a:pt x="342" y="236"/>
                    <a:pt x="340" y="239"/>
                    <a:pt x="337" y="241"/>
                  </a:cubicBezTo>
                  <a:cubicBezTo>
                    <a:pt x="349" y="242"/>
                    <a:pt x="375" y="244"/>
                    <a:pt x="393" y="252"/>
                  </a:cubicBezTo>
                  <a:cubicBezTo>
                    <a:pt x="398" y="254"/>
                    <a:pt x="402" y="258"/>
                    <a:pt x="405" y="263"/>
                  </a:cubicBezTo>
                  <a:cubicBezTo>
                    <a:pt x="395" y="192"/>
                    <a:pt x="395" y="192"/>
                    <a:pt x="395" y="192"/>
                  </a:cubicBezTo>
                  <a:cubicBezTo>
                    <a:pt x="395" y="192"/>
                    <a:pt x="394" y="191"/>
                    <a:pt x="394" y="191"/>
                  </a:cubicBezTo>
                  <a:close/>
                  <a:moveTo>
                    <a:pt x="451" y="203"/>
                  </a:moveTo>
                  <a:cubicBezTo>
                    <a:pt x="452" y="202"/>
                    <a:pt x="451" y="201"/>
                    <a:pt x="450" y="201"/>
                  </a:cubicBezTo>
                  <a:cubicBezTo>
                    <a:pt x="449" y="201"/>
                    <a:pt x="447" y="201"/>
                    <a:pt x="445" y="200"/>
                  </a:cubicBezTo>
                  <a:cubicBezTo>
                    <a:pt x="442" y="200"/>
                    <a:pt x="439" y="199"/>
                    <a:pt x="437" y="199"/>
                  </a:cubicBezTo>
                  <a:cubicBezTo>
                    <a:pt x="434" y="199"/>
                    <a:pt x="431" y="200"/>
                    <a:pt x="428" y="200"/>
                  </a:cubicBezTo>
                  <a:cubicBezTo>
                    <a:pt x="426" y="201"/>
                    <a:pt x="424" y="201"/>
                    <a:pt x="422" y="201"/>
                  </a:cubicBezTo>
                  <a:cubicBezTo>
                    <a:pt x="421" y="201"/>
                    <a:pt x="421" y="203"/>
                    <a:pt x="421" y="203"/>
                  </a:cubicBezTo>
                  <a:cubicBezTo>
                    <a:pt x="430" y="217"/>
                    <a:pt x="430" y="217"/>
                    <a:pt x="430" y="217"/>
                  </a:cubicBezTo>
                  <a:cubicBezTo>
                    <a:pt x="430" y="219"/>
                    <a:pt x="430" y="219"/>
                    <a:pt x="430" y="219"/>
                  </a:cubicBezTo>
                  <a:cubicBezTo>
                    <a:pt x="421" y="273"/>
                    <a:pt x="421" y="273"/>
                    <a:pt x="421" y="273"/>
                  </a:cubicBezTo>
                  <a:cubicBezTo>
                    <a:pt x="451" y="273"/>
                    <a:pt x="451" y="273"/>
                    <a:pt x="451" y="273"/>
                  </a:cubicBezTo>
                  <a:cubicBezTo>
                    <a:pt x="442" y="219"/>
                    <a:pt x="442" y="219"/>
                    <a:pt x="442" y="219"/>
                  </a:cubicBezTo>
                  <a:cubicBezTo>
                    <a:pt x="442" y="217"/>
                    <a:pt x="442" y="217"/>
                    <a:pt x="442" y="217"/>
                  </a:cubicBezTo>
                  <a:cubicBezTo>
                    <a:pt x="451" y="203"/>
                    <a:pt x="451" y="203"/>
                    <a:pt x="451" y="203"/>
                  </a:cubicBezTo>
                  <a:close/>
                  <a:moveTo>
                    <a:pt x="524" y="222"/>
                  </a:moveTo>
                  <a:cubicBezTo>
                    <a:pt x="518" y="215"/>
                    <a:pt x="509" y="204"/>
                    <a:pt x="504" y="193"/>
                  </a:cubicBezTo>
                  <a:cubicBezTo>
                    <a:pt x="493" y="192"/>
                    <a:pt x="482" y="191"/>
                    <a:pt x="478" y="191"/>
                  </a:cubicBezTo>
                  <a:cubicBezTo>
                    <a:pt x="478" y="191"/>
                    <a:pt x="477" y="192"/>
                    <a:pt x="477" y="192"/>
                  </a:cubicBezTo>
                  <a:cubicBezTo>
                    <a:pt x="467" y="263"/>
                    <a:pt x="467" y="263"/>
                    <a:pt x="467" y="263"/>
                  </a:cubicBezTo>
                  <a:cubicBezTo>
                    <a:pt x="471" y="258"/>
                    <a:pt x="475" y="254"/>
                    <a:pt x="480" y="252"/>
                  </a:cubicBezTo>
                  <a:cubicBezTo>
                    <a:pt x="497" y="244"/>
                    <a:pt x="523" y="242"/>
                    <a:pt x="535" y="241"/>
                  </a:cubicBezTo>
                  <a:cubicBezTo>
                    <a:pt x="533" y="239"/>
                    <a:pt x="531" y="237"/>
                    <a:pt x="530" y="235"/>
                  </a:cubicBezTo>
                  <a:cubicBezTo>
                    <a:pt x="528" y="232"/>
                    <a:pt x="526" y="230"/>
                    <a:pt x="525" y="226"/>
                  </a:cubicBezTo>
                  <a:cubicBezTo>
                    <a:pt x="525" y="225"/>
                    <a:pt x="525" y="224"/>
                    <a:pt x="524" y="222"/>
                  </a:cubicBezTo>
                  <a:close/>
                  <a:moveTo>
                    <a:pt x="670" y="183"/>
                  </a:moveTo>
                  <a:cubicBezTo>
                    <a:pt x="677" y="182"/>
                    <a:pt x="683" y="182"/>
                    <a:pt x="686" y="182"/>
                  </a:cubicBezTo>
                  <a:cubicBezTo>
                    <a:pt x="687" y="182"/>
                    <a:pt x="687" y="181"/>
                    <a:pt x="687" y="181"/>
                  </a:cubicBezTo>
                  <a:cubicBezTo>
                    <a:pt x="687" y="168"/>
                    <a:pt x="687" y="168"/>
                    <a:pt x="687" y="168"/>
                  </a:cubicBezTo>
                  <a:cubicBezTo>
                    <a:pt x="687" y="168"/>
                    <a:pt x="670" y="135"/>
                    <a:pt x="667" y="123"/>
                  </a:cubicBezTo>
                  <a:cubicBezTo>
                    <a:pt x="666" y="123"/>
                    <a:pt x="666" y="127"/>
                    <a:pt x="666" y="133"/>
                  </a:cubicBezTo>
                  <a:cubicBezTo>
                    <a:pt x="668" y="141"/>
                    <a:pt x="669" y="150"/>
                    <a:pt x="669" y="159"/>
                  </a:cubicBezTo>
                  <a:cubicBezTo>
                    <a:pt x="669" y="168"/>
                    <a:pt x="667" y="175"/>
                    <a:pt x="665" y="181"/>
                  </a:cubicBezTo>
                  <a:cubicBezTo>
                    <a:pt x="667" y="182"/>
                    <a:pt x="668" y="183"/>
                    <a:pt x="670" y="183"/>
                  </a:cubicBezTo>
                  <a:close/>
                  <a:moveTo>
                    <a:pt x="789" y="123"/>
                  </a:moveTo>
                  <a:cubicBezTo>
                    <a:pt x="786" y="136"/>
                    <a:pt x="769" y="168"/>
                    <a:pt x="769" y="168"/>
                  </a:cubicBezTo>
                  <a:cubicBezTo>
                    <a:pt x="769" y="181"/>
                    <a:pt x="769" y="181"/>
                    <a:pt x="769" y="181"/>
                  </a:cubicBezTo>
                  <a:cubicBezTo>
                    <a:pt x="769" y="181"/>
                    <a:pt x="770" y="182"/>
                    <a:pt x="771" y="182"/>
                  </a:cubicBezTo>
                  <a:cubicBezTo>
                    <a:pt x="774" y="182"/>
                    <a:pt x="779" y="182"/>
                    <a:pt x="786" y="183"/>
                  </a:cubicBezTo>
                  <a:cubicBezTo>
                    <a:pt x="792" y="182"/>
                    <a:pt x="800" y="179"/>
                    <a:pt x="808" y="170"/>
                  </a:cubicBezTo>
                  <a:cubicBezTo>
                    <a:pt x="786" y="168"/>
                    <a:pt x="793" y="123"/>
                    <a:pt x="789" y="123"/>
                  </a:cubicBezTo>
                  <a:close/>
                  <a:moveTo>
                    <a:pt x="690" y="57"/>
                  </a:moveTo>
                  <a:cubicBezTo>
                    <a:pt x="690" y="57"/>
                    <a:pt x="690" y="57"/>
                    <a:pt x="691" y="57"/>
                  </a:cubicBezTo>
                  <a:cubicBezTo>
                    <a:pt x="783" y="106"/>
                    <a:pt x="783" y="106"/>
                    <a:pt x="783" y="106"/>
                  </a:cubicBezTo>
                  <a:cubicBezTo>
                    <a:pt x="783" y="106"/>
                    <a:pt x="783" y="106"/>
                    <a:pt x="783" y="106"/>
                  </a:cubicBezTo>
                  <a:cubicBezTo>
                    <a:pt x="788" y="106"/>
                    <a:pt x="788" y="106"/>
                    <a:pt x="788" y="106"/>
                  </a:cubicBezTo>
                  <a:cubicBezTo>
                    <a:pt x="788" y="106"/>
                    <a:pt x="788" y="106"/>
                    <a:pt x="788" y="106"/>
                  </a:cubicBezTo>
                  <a:cubicBezTo>
                    <a:pt x="795" y="98"/>
                    <a:pt x="796" y="95"/>
                    <a:pt x="796" y="95"/>
                  </a:cubicBezTo>
                  <a:cubicBezTo>
                    <a:pt x="796" y="95"/>
                    <a:pt x="796" y="95"/>
                    <a:pt x="796" y="95"/>
                  </a:cubicBezTo>
                  <a:cubicBezTo>
                    <a:pt x="799" y="87"/>
                    <a:pt x="799" y="79"/>
                    <a:pt x="799" y="71"/>
                  </a:cubicBezTo>
                  <a:cubicBezTo>
                    <a:pt x="799" y="31"/>
                    <a:pt x="768" y="0"/>
                    <a:pt x="728" y="0"/>
                  </a:cubicBezTo>
                  <a:cubicBezTo>
                    <a:pt x="689" y="0"/>
                    <a:pt x="658" y="31"/>
                    <a:pt x="658" y="71"/>
                  </a:cubicBezTo>
                  <a:cubicBezTo>
                    <a:pt x="658" y="79"/>
                    <a:pt x="660" y="92"/>
                    <a:pt x="662" y="100"/>
                  </a:cubicBezTo>
                  <a:cubicBezTo>
                    <a:pt x="669" y="106"/>
                    <a:pt x="669" y="64"/>
                    <a:pt x="690" y="57"/>
                  </a:cubicBezTo>
                  <a:close/>
                  <a:moveTo>
                    <a:pt x="85" y="103"/>
                  </a:moveTo>
                  <a:cubicBezTo>
                    <a:pt x="90" y="104"/>
                    <a:pt x="90" y="104"/>
                    <a:pt x="90" y="104"/>
                  </a:cubicBezTo>
                  <a:cubicBezTo>
                    <a:pt x="90" y="104"/>
                    <a:pt x="86" y="63"/>
                    <a:pt x="106" y="56"/>
                  </a:cubicBezTo>
                  <a:cubicBezTo>
                    <a:pt x="106" y="56"/>
                    <a:pt x="189" y="92"/>
                    <a:pt x="197" y="53"/>
                  </a:cubicBezTo>
                  <a:cubicBezTo>
                    <a:pt x="198" y="102"/>
                    <a:pt x="198" y="105"/>
                    <a:pt x="198" y="105"/>
                  </a:cubicBezTo>
                  <a:cubicBezTo>
                    <a:pt x="203" y="105"/>
                    <a:pt x="203" y="105"/>
                    <a:pt x="203" y="105"/>
                  </a:cubicBezTo>
                  <a:cubicBezTo>
                    <a:pt x="209" y="98"/>
                    <a:pt x="210" y="94"/>
                    <a:pt x="210" y="94"/>
                  </a:cubicBezTo>
                  <a:cubicBezTo>
                    <a:pt x="210" y="94"/>
                    <a:pt x="210" y="94"/>
                    <a:pt x="211" y="94"/>
                  </a:cubicBezTo>
                  <a:cubicBezTo>
                    <a:pt x="213" y="87"/>
                    <a:pt x="213" y="79"/>
                    <a:pt x="213" y="70"/>
                  </a:cubicBezTo>
                  <a:cubicBezTo>
                    <a:pt x="213" y="31"/>
                    <a:pt x="183" y="0"/>
                    <a:pt x="144" y="0"/>
                  </a:cubicBezTo>
                  <a:cubicBezTo>
                    <a:pt x="105" y="0"/>
                    <a:pt x="75" y="31"/>
                    <a:pt x="75" y="70"/>
                  </a:cubicBezTo>
                  <a:cubicBezTo>
                    <a:pt x="75" y="79"/>
                    <a:pt x="75" y="87"/>
                    <a:pt x="78" y="95"/>
                  </a:cubicBezTo>
                  <a:cubicBezTo>
                    <a:pt x="85" y="101"/>
                    <a:pt x="85" y="103"/>
                    <a:pt x="85" y="103"/>
                  </a:cubicBezTo>
                  <a:close/>
                  <a:moveTo>
                    <a:pt x="425" y="310"/>
                  </a:moveTo>
                  <a:cubicBezTo>
                    <a:pt x="447" y="310"/>
                    <a:pt x="447" y="310"/>
                    <a:pt x="447" y="310"/>
                  </a:cubicBezTo>
                  <a:cubicBezTo>
                    <a:pt x="449" y="304"/>
                    <a:pt x="451" y="298"/>
                    <a:pt x="453" y="292"/>
                  </a:cubicBezTo>
                  <a:cubicBezTo>
                    <a:pt x="420" y="292"/>
                    <a:pt x="420" y="292"/>
                    <a:pt x="420" y="292"/>
                  </a:cubicBezTo>
                  <a:cubicBezTo>
                    <a:pt x="421" y="298"/>
                    <a:pt x="423" y="304"/>
                    <a:pt x="425" y="310"/>
                  </a:cubicBezTo>
                  <a:close/>
                  <a:moveTo>
                    <a:pt x="867" y="292"/>
                  </a:moveTo>
                  <a:cubicBezTo>
                    <a:pt x="712" y="292"/>
                    <a:pt x="712" y="292"/>
                    <a:pt x="712" y="292"/>
                  </a:cubicBezTo>
                  <a:cubicBezTo>
                    <a:pt x="713" y="298"/>
                    <a:pt x="716" y="304"/>
                    <a:pt x="717" y="310"/>
                  </a:cubicBezTo>
                  <a:cubicBezTo>
                    <a:pt x="867" y="310"/>
                    <a:pt x="867" y="310"/>
                    <a:pt x="867" y="310"/>
                  </a:cubicBezTo>
                  <a:cubicBezTo>
                    <a:pt x="872" y="310"/>
                    <a:pt x="876" y="306"/>
                    <a:pt x="876" y="301"/>
                  </a:cubicBezTo>
                  <a:cubicBezTo>
                    <a:pt x="876" y="296"/>
                    <a:pt x="872" y="292"/>
                    <a:pt x="867" y="292"/>
                  </a:cubicBezTo>
                  <a:close/>
                  <a:moveTo>
                    <a:pt x="0" y="301"/>
                  </a:moveTo>
                  <a:cubicBezTo>
                    <a:pt x="0" y="306"/>
                    <a:pt x="4" y="310"/>
                    <a:pt x="9" y="310"/>
                  </a:cubicBezTo>
                  <a:cubicBezTo>
                    <a:pt x="155" y="310"/>
                    <a:pt x="155" y="310"/>
                    <a:pt x="155" y="310"/>
                  </a:cubicBezTo>
                  <a:cubicBezTo>
                    <a:pt x="157" y="304"/>
                    <a:pt x="159" y="298"/>
                    <a:pt x="161" y="292"/>
                  </a:cubicBezTo>
                  <a:cubicBezTo>
                    <a:pt x="9" y="292"/>
                    <a:pt x="9" y="292"/>
                    <a:pt x="9" y="292"/>
                  </a:cubicBezTo>
                  <a:cubicBezTo>
                    <a:pt x="4" y="292"/>
                    <a:pt x="0" y="296"/>
                    <a:pt x="0" y="301"/>
                  </a:cubicBezTo>
                  <a:close/>
                  <a:moveTo>
                    <a:pt x="187" y="251"/>
                  </a:moveTo>
                  <a:cubicBezTo>
                    <a:pt x="205" y="243"/>
                    <a:pt x="231" y="241"/>
                    <a:pt x="243" y="241"/>
                  </a:cubicBezTo>
                  <a:cubicBezTo>
                    <a:pt x="241" y="239"/>
                    <a:pt x="239" y="237"/>
                    <a:pt x="238" y="235"/>
                  </a:cubicBezTo>
                  <a:cubicBezTo>
                    <a:pt x="235" y="231"/>
                    <a:pt x="234" y="229"/>
                    <a:pt x="233" y="225"/>
                  </a:cubicBezTo>
                  <a:cubicBezTo>
                    <a:pt x="233" y="225"/>
                    <a:pt x="232" y="224"/>
                    <a:pt x="232" y="222"/>
                  </a:cubicBezTo>
                  <a:cubicBezTo>
                    <a:pt x="225" y="215"/>
                    <a:pt x="217" y="203"/>
                    <a:pt x="212" y="193"/>
                  </a:cubicBezTo>
                  <a:cubicBezTo>
                    <a:pt x="198" y="191"/>
                    <a:pt x="185" y="191"/>
                    <a:pt x="185" y="191"/>
                  </a:cubicBezTo>
                  <a:cubicBezTo>
                    <a:pt x="185" y="191"/>
                    <a:pt x="171" y="210"/>
                    <a:pt x="144" y="211"/>
                  </a:cubicBezTo>
                  <a:cubicBezTo>
                    <a:pt x="117" y="210"/>
                    <a:pt x="103" y="191"/>
                    <a:pt x="103" y="191"/>
                  </a:cubicBezTo>
                  <a:cubicBezTo>
                    <a:pt x="103" y="191"/>
                    <a:pt x="68" y="192"/>
                    <a:pt x="49" y="201"/>
                  </a:cubicBezTo>
                  <a:cubicBezTo>
                    <a:pt x="35" y="207"/>
                    <a:pt x="25" y="254"/>
                    <a:pt x="20" y="273"/>
                  </a:cubicBezTo>
                  <a:cubicBezTo>
                    <a:pt x="168" y="273"/>
                    <a:pt x="168" y="273"/>
                    <a:pt x="168" y="273"/>
                  </a:cubicBezTo>
                  <a:cubicBezTo>
                    <a:pt x="174" y="262"/>
                    <a:pt x="180" y="255"/>
                    <a:pt x="187" y="251"/>
                  </a:cubicBezTo>
                  <a:close/>
                  <a:moveTo>
                    <a:pt x="697" y="307"/>
                  </a:moveTo>
                  <a:cubicBezTo>
                    <a:pt x="695" y="301"/>
                    <a:pt x="694" y="295"/>
                    <a:pt x="691" y="289"/>
                  </a:cubicBezTo>
                  <a:cubicBezTo>
                    <a:pt x="691" y="289"/>
                    <a:pt x="691" y="289"/>
                    <a:pt x="691" y="289"/>
                  </a:cubicBezTo>
                  <a:cubicBezTo>
                    <a:pt x="690" y="285"/>
                    <a:pt x="689" y="282"/>
                    <a:pt x="687" y="279"/>
                  </a:cubicBezTo>
                  <a:cubicBezTo>
                    <a:pt x="686" y="276"/>
                    <a:pt x="684" y="273"/>
                    <a:pt x="682" y="271"/>
                  </a:cubicBezTo>
                  <a:cubicBezTo>
                    <a:pt x="680" y="268"/>
                    <a:pt x="679" y="266"/>
                    <a:pt x="677" y="265"/>
                  </a:cubicBezTo>
                  <a:cubicBezTo>
                    <a:pt x="658" y="256"/>
                    <a:pt x="623" y="256"/>
                    <a:pt x="623" y="256"/>
                  </a:cubicBezTo>
                  <a:cubicBezTo>
                    <a:pt x="623" y="256"/>
                    <a:pt x="616" y="262"/>
                    <a:pt x="604" y="266"/>
                  </a:cubicBezTo>
                  <a:cubicBezTo>
                    <a:pt x="601" y="267"/>
                    <a:pt x="598" y="267"/>
                    <a:pt x="594" y="268"/>
                  </a:cubicBezTo>
                  <a:cubicBezTo>
                    <a:pt x="590" y="269"/>
                    <a:pt x="586" y="269"/>
                    <a:pt x="581" y="269"/>
                  </a:cubicBezTo>
                  <a:cubicBezTo>
                    <a:pt x="577" y="269"/>
                    <a:pt x="573" y="269"/>
                    <a:pt x="569" y="268"/>
                  </a:cubicBezTo>
                  <a:cubicBezTo>
                    <a:pt x="565" y="267"/>
                    <a:pt x="562" y="267"/>
                    <a:pt x="559" y="266"/>
                  </a:cubicBezTo>
                  <a:cubicBezTo>
                    <a:pt x="547" y="262"/>
                    <a:pt x="541" y="256"/>
                    <a:pt x="541" y="256"/>
                  </a:cubicBezTo>
                  <a:cubicBezTo>
                    <a:pt x="541" y="256"/>
                    <a:pt x="505" y="256"/>
                    <a:pt x="487" y="265"/>
                  </a:cubicBezTo>
                  <a:cubicBezTo>
                    <a:pt x="485" y="266"/>
                    <a:pt x="483" y="268"/>
                    <a:pt x="480" y="271"/>
                  </a:cubicBezTo>
                  <a:cubicBezTo>
                    <a:pt x="479" y="273"/>
                    <a:pt x="477" y="276"/>
                    <a:pt x="476" y="279"/>
                  </a:cubicBezTo>
                  <a:cubicBezTo>
                    <a:pt x="474" y="282"/>
                    <a:pt x="473" y="285"/>
                    <a:pt x="472" y="289"/>
                  </a:cubicBezTo>
                  <a:cubicBezTo>
                    <a:pt x="472" y="289"/>
                    <a:pt x="472" y="289"/>
                    <a:pt x="472" y="289"/>
                  </a:cubicBezTo>
                  <a:cubicBezTo>
                    <a:pt x="470" y="295"/>
                    <a:pt x="467" y="301"/>
                    <a:pt x="466" y="307"/>
                  </a:cubicBezTo>
                  <a:cubicBezTo>
                    <a:pt x="461" y="323"/>
                    <a:pt x="458" y="339"/>
                    <a:pt x="456" y="344"/>
                  </a:cubicBezTo>
                  <a:cubicBezTo>
                    <a:pt x="455" y="346"/>
                    <a:pt x="457" y="348"/>
                    <a:pt x="459" y="348"/>
                  </a:cubicBezTo>
                  <a:cubicBezTo>
                    <a:pt x="704" y="348"/>
                    <a:pt x="704" y="348"/>
                    <a:pt x="704" y="348"/>
                  </a:cubicBezTo>
                  <a:cubicBezTo>
                    <a:pt x="706" y="348"/>
                    <a:pt x="708" y="346"/>
                    <a:pt x="707" y="344"/>
                  </a:cubicBezTo>
                  <a:cubicBezTo>
                    <a:pt x="705" y="339"/>
                    <a:pt x="702" y="323"/>
                    <a:pt x="697" y="307"/>
                  </a:cubicBezTo>
                  <a:close/>
                  <a:moveTo>
                    <a:pt x="405" y="307"/>
                  </a:moveTo>
                  <a:cubicBezTo>
                    <a:pt x="403" y="301"/>
                    <a:pt x="401" y="295"/>
                    <a:pt x="399" y="289"/>
                  </a:cubicBezTo>
                  <a:cubicBezTo>
                    <a:pt x="399" y="289"/>
                    <a:pt x="399" y="289"/>
                    <a:pt x="399" y="289"/>
                  </a:cubicBezTo>
                  <a:cubicBezTo>
                    <a:pt x="397" y="285"/>
                    <a:pt x="396" y="282"/>
                    <a:pt x="395" y="279"/>
                  </a:cubicBezTo>
                  <a:cubicBezTo>
                    <a:pt x="393" y="276"/>
                    <a:pt x="392" y="273"/>
                    <a:pt x="390" y="271"/>
                  </a:cubicBezTo>
                  <a:cubicBezTo>
                    <a:pt x="388" y="268"/>
                    <a:pt x="386" y="266"/>
                    <a:pt x="384" y="265"/>
                  </a:cubicBezTo>
                  <a:cubicBezTo>
                    <a:pt x="365" y="256"/>
                    <a:pt x="330" y="256"/>
                    <a:pt x="330" y="256"/>
                  </a:cubicBezTo>
                  <a:cubicBezTo>
                    <a:pt x="330" y="256"/>
                    <a:pt x="324" y="262"/>
                    <a:pt x="312" y="266"/>
                  </a:cubicBezTo>
                  <a:cubicBezTo>
                    <a:pt x="309" y="267"/>
                    <a:pt x="305" y="267"/>
                    <a:pt x="302" y="268"/>
                  </a:cubicBezTo>
                  <a:cubicBezTo>
                    <a:pt x="298" y="269"/>
                    <a:pt x="294" y="269"/>
                    <a:pt x="289" y="269"/>
                  </a:cubicBezTo>
                  <a:cubicBezTo>
                    <a:pt x="285" y="269"/>
                    <a:pt x="280" y="269"/>
                    <a:pt x="276" y="268"/>
                  </a:cubicBezTo>
                  <a:cubicBezTo>
                    <a:pt x="272" y="267"/>
                    <a:pt x="269" y="267"/>
                    <a:pt x="265" y="265"/>
                  </a:cubicBezTo>
                  <a:cubicBezTo>
                    <a:pt x="254" y="262"/>
                    <a:pt x="248" y="256"/>
                    <a:pt x="248" y="256"/>
                  </a:cubicBezTo>
                  <a:cubicBezTo>
                    <a:pt x="248" y="256"/>
                    <a:pt x="213" y="256"/>
                    <a:pt x="194" y="265"/>
                  </a:cubicBezTo>
                  <a:cubicBezTo>
                    <a:pt x="192" y="266"/>
                    <a:pt x="190" y="268"/>
                    <a:pt x="188" y="271"/>
                  </a:cubicBezTo>
                  <a:cubicBezTo>
                    <a:pt x="186" y="273"/>
                    <a:pt x="184" y="277"/>
                    <a:pt x="182" y="281"/>
                  </a:cubicBezTo>
                  <a:cubicBezTo>
                    <a:pt x="181" y="284"/>
                    <a:pt x="180" y="286"/>
                    <a:pt x="179" y="289"/>
                  </a:cubicBezTo>
                  <a:cubicBezTo>
                    <a:pt x="179" y="289"/>
                    <a:pt x="179" y="289"/>
                    <a:pt x="179" y="289"/>
                  </a:cubicBezTo>
                  <a:cubicBezTo>
                    <a:pt x="177" y="295"/>
                    <a:pt x="175" y="301"/>
                    <a:pt x="173" y="307"/>
                  </a:cubicBezTo>
                  <a:cubicBezTo>
                    <a:pt x="169" y="323"/>
                    <a:pt x="165" y="339"/>
                    <a:pt x="163" y="344"/>
                  </a:cubicBezTo>
                  <a:cubicBezTo>
                    <a:pt x="163" y="346"/>
                    <a:pt x="164" y="348"/>
                    <a:pt x="167" y="348"/>
                  </a:cubicBezTo>
                  <a:cubicBezTo>
                    <a:pt x="412" y="348"/>
                    <a:pt x="412" y="348"/>
                    <a:pt x="412" y="348"/>
                  </a:cubicBezTo>
                  <a:cubicBezTo>
                    <a:pt x="414" y="348"/>
                    <a:pt x="415" y="346"/>
                    <a:pt x="414" y="344"/>
                  </a:cubicBezTo>
                  <a:cubicBezTo>
                    <a:pt x="413" y="339"/>
                    <a:pt x="410" y="323"/>
                    <a:pt x="405" y="307"/>
                  </a:cubicBezTo>
                  <a:close/>
                  <a:moveTo>
                    <a:pt x="225" y="178"/>
                  </a:moveTo>
                  <a:cubicBezTo>
                    <a:pt x="225" y="179"/>
                    <a:pt x="226" y="182"/>
                    <a:pt x="228" y="185"/>
                  </a:cubicBezTo>
                  <a:cubicBezTo>
                    <a:pt x="229" y="189"/>
                    <a:pt x="232" y="193"/>
                    <a:pt x="235" y="197"/>
                  </a:cubicBezTo>
                  <a:cubicBezTo>
                    <a:pt x="239" y="203"/>
                    <a:pt x="244" y="209"/>
                    <a:pt x="246" y="210"/>
                  </a:cubicBezTo>
                  <a:cubicBezTo>
                    <a:pt x="250" y="221"/>
                    <a:pt x="248" y="218"/>
                    <a:pt x="252" y="223"/>
                  </a:cubicBezTo>
                  <a:cubicBezTo>
                    <a:pt x="252" y="224"/>
                    <a:pt x="253" y="225"/>
                    <a:pt x="254" y="226"/>
                  </a:cubicBezTo>
                  <a:cubicBezTo>
                    <a:pt x="257" y="228"/>
                    <a:pt x="262" y="231"/>
                    <a:pt x="266" y="234"/>
                  </a:cubicBezTo>
                  <a:cubicBezTo>
                    <a:pt x="274" y="237"/>
                    <a:pt x="282" y="241"/>
                    <a:pt x="289" y="241"/>
                  </a:cubicBezTo>
                  <a:cubicBezTo>
                    <a:pt x="296" y="241"/>
                    <a:pt x="304" y="238"/>
                    <a:pt x="312" y="234"/>
                  </a:cubicBezTo>
                  <a:cubicBezTo>
                    <a:pt x="316" y="232"/>
                    <a:pt x="320" y="229"/>
                    <a:pt x="323" y="226"/>
                  </a:cubicBezTo>
                  <a:cubicBezTo>
                    <a:pt x="325" y="225"/>
                    <a:pt x="326" y="224"/>
                    <a:pt x="327" y="223"/>
                  </a:cubicBezTo>
                  <a:cubicBezTo>
                    <a:pt x="330" y="217"/>
                    <a:pt x="327" y="221"/>
                    <a:pt x="332" y="210"/>
                  </a:cubicBezTo>
                  <a:cubicBezTo>
                    <a:pt x="335" y="208"/>
                    <a:pt x="339" y="202"/>
                    <a:pt x="343" y="197"/>
                  </a:cubicBezTo>
                  <a:cubicBezTo>
                    <a:pt x="346" y="193"/>
                    <a:pt x="349" y="188"/>
                    <a:pt x="350" y="185"/>
                  </a:cubicBezTo>
                  <a:cubicBezTo>
                    <a:pt x="352" y="182"/>
                    <a:pt x="353" y="180"/>
                    <a:pt x="353" y="179"/>
                  </a:cubicBezTo>
                  <a:cubicBezTo>
                    <a:pt x="353" y="179"/>
                    <a:pt x="353" y="179"/>
                    <a:pt x="353" y="179"/>
                  </a:cubicBezTo>
                  <a:cubicBezTo>
                    <a:pt x="355" y="172"/>
                    <a:pt x="358" y="165"/>
                    <a:pt x="358" y="157"/>
                  </a:cubicBezTo>
                  <a:cubicBezTo>
                    <a:pt x="358" y="119"/>
                    <a:pt x="328" y="87"/>
                    <a:pt x="289" y="87"/>
                  </a:cubicBezTo>
                  <a:cubicBezTo>
                    <a:pt x="250" y="87"/>
                    <a:pt x="220" y="119"/>
                    <a:pt x="220" y="157"/>
                  </a:cubicBezTo>
                  <a:cubicBezTo>
                    <a:pt x="220" y="164"/>
                    <a:pt x="223" y="171"/>
                    <a:pt x="225" y="177"/>
                  </a:cubicBezTo>
                  <a:cubicBezTo>
                    <a:pt x="225" y="177"/>
                    <a:pt x="225" y="177"/>
                    <a:pt x="225" y="178"/>
                  </a:cubicBezTo>
                  <a:close/>
                  <a:moveTo>
                    <a:pt x="517" y="178"/>
                  </a:moveTo>
                  <a:cubicBezTo>
                    <a:pt x="517" y="179"/>
                    <a:pt x="519" y="182"/>
                    <a:pt x="520" y="185"/>
                  </a:cubicBezTo>
                  <a:cubicBezTo>
                    <a:pt x="522" y="189"/>
                    <a:pt x="525" y="193"/>
                    <a:pt x="528" y="197"/>
                  </a:cubicBezTo>
                  <a:cubicBezTo>
                    <a:pt x="532" y="203"/>
                    <a:pt x="536" y="209"/>
                    <a:pt x="539" y="210"/>
                  </a:cubicBezTo>
                  <a:cubicBezTo>
                    <a:pt x="543" y="221"/>
                    <a:pt x="541" y="218"/>
                    <a:pt x="544" y="223"/>
                  </a:cubicBezTo>
                  <a:cubicBezTo>
                    <a:pt x="545" y="224"/>
                    <a:pt x="546" y="225"/>
                    <a:pt x="547" y="226"/>
                  </a:cubicBezTo>
                  <a:cubicBezTo>
                    <a:pt x="550" y="228"/>
                    <a:pt x="554" y="231"/>
                    <a:pt x="559" y="234"/>
                  </a:cubicBezTo>
                  <a:cubicBezTo>
                    <a:pt x="566" y="237"/>
                    <a:pt x="575" y="241"/>
                    <a:pt x="581" y="241"/>
                  </a:cubicBezTo>
                  <a:cubicBezTo>
                    <a:pt x="588" y="241"/>
                    <a:pt x="597" y="238"/>
                    <a:pt x="604" y="234"/>
                  </a:cubicBezTo>
                  <a:cubicBezTo>
                    <a:pt x="609" y="232"/>
                    <a:pt x="613" y="229"/>
                    <a:pt x="616" y="226"/>
                  </a:cubicBezTo>
                  <a:cubicBezTo>
                    <a:pt x="617" y="225"/>
                    <a:pt x="618" y="224"/>
                    <a:pt x="619" y="223"/>
                  </a:cubicBezTo>
                  <a:cubicBezTo>
                    <a:pt x="623" y="217"/>
                    <a:pt x="620" y="221"/>
                    <a:pt x="624" y="210"/>
                  </a:cubicBezTo>
                  <a:cubicBezTo>
                    <a:pt x="628" y="208"/>
                    <a:pt x="632" y="202"/>
                    <a:pt x="636" y="197"/>
                  </a:cubicBezTo>
                  <a:cubicBezTo>
                    <a:pt x="639" y="193"/>
                    <a:pt x="641" y="188"/>
                    <a:pt x="643" y="185"/>
                  </a:cubicBezTo>
                  <a:cubicBezTo>
                    <a:pt x="644" y="182"/>
                    <a:pt x="645" y="180"/>
                    <a:pt x="645" y="179"/>
                  </a:cubicBezTo>
                  <a:cubicBezTo>
                    <a:pt x="645" y="179"/>
                    <a:pt x="645" y="179"/>
                    <a:pt x="645" y="179"/>
                  </a:cubicBezTo>
                  <a:cubicBezTo>
                    <a:pt x="646" y="176"/>
                    <a:pt x="648" y="172"/>
                    <a:pt x="648" y="169"/>
                  </a:cubicBezTo>
                  <a:cubicBezTo>
                    <a:pt x="648" y="168"/>
                    <a:pt x="649" y="168"/>
                    <a:pt x="649" y="168"/>
                  </a:cubicBezTo>
                  <a:cubicBezTo>
                    <a:pt x="650" y="164"/>
                    <a:pt x="650" y="161"/>
                    <a:pt x="650" y="157"/>
                  </a:cubicBezTo>
                  <a:cubicBezTo>
                    <a:pt x="650" y="119"/>
                    <a:pt x="621" y="87"/>
                    <a:pt x="581" y="87"/>
                  </a:cubicBezTo>
                  <a:cubicBezTo>
                    <a:pt x="543" y="87"/>
                    <a:pt x="512" y="119"/>
                    <a:pt x="512" y="157"/>
                  </a:cubicBezTo>
                  <a:cubicBezTo>
                    <a:pt x="512" y="164"/>
                    <a:pt x="516" y="171"/>
                    <a:pt x="517" y="177"/>
                  </a:cubicBezTo>
                  <a:cubicBezTo>
                    <a:pt x="517" y="177"/>
                    <a:pt x="517" y="177"/>
                    <a:pt x="517" y="178"/>
                  </a:cubicBez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ee4pContent1">
            <a:extLst>
              <a:ext uri="{FF2B5EF4-FFF2-40B4-BE49-F238E27FC236}">
                <a16:creationId xmlns:a16="http://schemas.microsoft.com/office/drawing/2014/main" id="{5A868B73-3FC1-06F5-FAA5-08F59518A14D}"/>
              </a:ext>
            </a:extLst>
          </p:cNvPr>
          <p:cNvSpPr txBox="1"/>
          <p:nvPr/>
        </p:nvSpPr>
        <p:spPr>
          <a:xfrm>
            <a:off x="5475902" y="5661809"/>
            <a:ext cx="6029856" cy="55399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E3E1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21BF61"/>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21BF61"/>
              </a:buClr>
              <a:buSzPct val="100000"/>
              <a:buFont typeface="Trebuchet MS" panose="020B0603020202020204" pitchFamily="34" charset="0"/>
              <a:buChar char="​"/>
              <a:defRPr sz="2400">
                <a:solidFill>
                  <a:srgbClr val="000000"/>
                </a:solidFill>
              </a:defRPr>
            </a:lvl4pPr>
            <a:lvl5pPr marL="0" lvl="4">
              <a:buClr>
                <a:srgbClr val="21BF61"/>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21BF61"/>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defRPr>
            </a:lvl8pPr>
            <a:lvl9pPr marL="0" lvl="8">
              <a:buClr>
                <a:srgbClr val="000000"/>
              </a:buClr>
              <a:buSzPct val="100000"/>
              <a:buFont typeface="Trebuchet MS" panose="020B0603020202020204" pitchFamily="34" charset="0"/>
              <a:buChar char="​"/>
              <a:defRPr sz="4400">
                <a:solidFill>
                  <a:srgbClr val="000000"/>
                </a:solidFill>
              </a:defRPr>
            </a:lvl9pPr>
          </a:lstStyle>
          <a:p>
            <a:pPr>
              <a:buNone/>
            </a:pPr>
            <a:r>
              <a:rPr lang="en-GB" sz="1200" noProof="1">
                <a:solidFill>
                  <a:srgbClr val="646567"/>
                </a:solidFill>
                <a:latin typeface="Verdana" panose="020B0604030504040204" pitchFamily="34" charset="0"/>
                <a:ea typeface="Verdana" panose="020B0604030504040204" pitchFamily="34" charset="0"/>
                <a:cs typeface="Verdana" panose="020B0604030504040204" pitchFamily="34" charset="0"/>
              </a:rPr>
              <a:t>Two alternative sessions providing a detailed overview of the academy programme and the fellow and mentor nomination process, including a dedicated Q&amp;A session</a:t>
            </a:r>
          </a:p>
        </p:txBody>
      </p:sp>
      <p:sp>
        <p:nvSpPr>
          <p:cNvPr id="23" name="ee4pHeader1">
            <a:extLst>
              <a:ext uri="{FF2B5EF4-FFF2-40B4-BE49-F238E27FC236}">
                <a16:creationId xmlns:a16="http://schemas.microsoft.com/office/drawing/2014/main" id="{61535706-3EDC-7227-E2B4-F23EE445B9D9}"/>
              </a:ext>
            </a:extLst>
          </p:cNvPr>
          <p:cNvSpPr txBox="1"/>
          <p:nvPr/>
        </p:nvSpPr>
        <p:spPr>
          <a:xfrm>
            <a:off x="5475903" y="5328453"/>
            <a:ext cx="3573094" cy="307777"/>
          </a:xfrm>
          <a:prstGeom prst="rect">
            <a:avLst/>
          </a:prstGeom>
          <a:noFill/>
          <a:ln cap="rnd">
            <a:noFill/>
          </a:ln>
        </p:spPr>
        <p:txBody>
          <a:bodyPr vert="horz" wrap="none" lIns="0" tIns="0" rIns="0" bIns="0" rtlCol="0" anchor="ctr" anchorCtr="0">
            <a:spAutoFit/>
          </a:bodyPr>
          <a:lstStyle/>
          <a:p>
            <a:pPr marL="0" lvl="3"/>
            <a:r>
              <a:rPr lang="en-GB" sz="2000" noProof="1">
                <a:solidFill>
                  <a:srgbClr val="004494"/>
                </a:solidFill>
                <a:latin typeface="Verdana" panose="020B0604030504040204" pitchFamily="34" charset="0"/>
                <a:ea typeface="Verdana" panose="020B0604030504040204" pitchFamily="34" charset="0"/>
                <a:cs typeface="Verdana" panose="020B0604030504040204" pitchFamily="34" charset="0"/>
              </a:rPr>
              <a:t>Virtual information sessions</a:t>
            </a:r>
          </a:p>
        </p:txBody>
      </p:sp>
      <p:sp>
        <p:nvSpPr>
          <p:cNvPr id="24" name="TextBox 23">
            <a:extLst>
              <a:ext uri="{FF2B5EF4-FFF2-40B4-BE49-F238E27FC236}">
                <a16:creationId xmlns:a16="http://schemas.microsoft.com/office/drawing/2014/main" id="{46744790-5D1D-1E6E-AEB3-576D1B1C79BF}"/>
              </a:ext>
            </a:extLst>
          </p:cNvPr>
          <p:cNvSpPr txBox="1"/>
          <p:nvPr/>
        </p:nvSpPr>
        <p:spPr>
          <a:xfrm>
            <a:off x="5455897" y="5056859"/>
            <a:ext cx="3156429" cy="267513"/>
          </a:xfrm>
          <a:prstGeom prst="roundRect">
            <a:avLst>
              <a:gd name="adj" fmla="val 50000"/>
            </a:avLst>
          </a:prstGeom>
          <a:solidFill>
            <a:srgbClr val="FFED00"/>
          </a:solidFill>
        </p:spPr>
        <p:txBody>
          <a:bodyPr wrap="none" lIns="72000" tIns="18000" rIns="72000" bIns="18000">
            <a:spAutoFit/>
          </a:bodyPr>
          <a:lstStyle/>
          <a:p>
            <a:r>
              <a:rPr lang="en-GB" sz="1000" dirty="0">
                <a:solidFill>
                  <a:srgbClr val="004494"/>
                </a:solidFill>
                <a:latin typeface="Verdana" panose="020B0604030504040204" pitchFamily="34" charset="0"/>
                <a:ea typeface="Verdana" panose="020B0604030504040204" pitchFamily="34" charset="0"/>
                <a:cs typeface="Verdana" panose="020B0604030504040204" pitchFamily="34" charset="0"/>
              </a:rPr>
              <a:t>November 5</a:t>
            </a:r>
            <a:r>
              <a:rPr lang="en-GB" sz="1000" baseline="30000" dirty="0">
                <a:solidFill>
                  <a:srgbClr val="004494"/>
                </a:solidFill>
                <a:latin typeface="Verdana" panose="020B0604030504040204" pitchFamily="34" charset="0"/>
                <a:ea typeface="Verdana" panose="020B0604030504040204" pitchFamily="34" charset="0"/>
                <a:cs typeface="Verdana" panose="020B0604030504040204" pitchFamily="34" charset="0"/>
              </a:rPr>
              <a:t>th</a:t>
            </a:r>
            <a:r>
              <a:rPr lang="en-GB" sz="1000" dirty="0">
                <a:solidFill>
                  <a:srgbClr val="004494"/>
                </a:solidFill>
                <a:latin typeface="Verdana" panose="020B0604030504040204" pitchFamily="34" charset="0"/>
                <a:ea typeface="Verdana" panose="020B0604030504040204" pitchFamily="34" charset="0"/>
                <a:cs typeface="Verdana" panose="020B0604030504040204" pitchFamily="34" charset="0"/>
              </a:rPr>
              <a:t> &amp; November 12</a:t>
            </a:r>
            <a:r>
              <a:rPr lang="en-GB" sz="1000" baseline="30000" dirty="0">
                <a:solidFill>
                  <a:srgbClr val="004494"/>
                </a:solidFill>
                <a:latin typeface="Verdana" panose="020B0604030504040204" pitchFamily="34" charset="0"/>
                <a:ea typeface="Verdana" panose="020B0604030504040204" pitchFamily="34" charset="0"/>
                <a:cs typeface="Verdana" panose="020B0604030504040204" pitchFamily="34" charset="0"/>
              </a:rPr>
              <a:t>th</a:t>
            </a:r>
            <a:r>
              <a:rPr lang="en-GB" sz="1000" dirty="0">
                <a:solidFill>
                  <a:srgbClr val="004494"/>
                </a:solidFill>
                <a:latin typeface="Verdana" panose="020B0604030504040204" pitchFamily="34" charset="0"/>
                <a:ea typeface="Verdana" panose="020B0604030504040204" pitchFamily="34" charset="0"/>
                <a:cs typeface="Verdana" panose="020B0604030504040204" pitchFamily="34" charset="0"/>
              </a:rPr>
              <a:t>: 11:30-12:30</a:t>
            </a:r>
          </a:p>
        </p:txBody>
      </p:sp>
      <p:grpSp>
        <p:nvGrpSpPr>
          <p:cNvPr id="41" name="bcgBugs_Flip chart ">
            <a:extLst>
              <a:ext uri="{FF2B5EF4-FFF2-40B4-BE49-F238E27FC236}">
                <a16:creationId xmlns:a16="http://schemas.microsoft.com/office/drawing/2014/main" id="{021924CD-CBFB-B5C1-445E-81E4AB98B8AD}"/>
              </a:ext>
            </a:extLst>
          </p:cNvPr>
          <p:cNvGrpSpPr>
            <a:grpSpLocks noChangeAspect="1"/>
          </p:cNvGrpSpPr>
          <p:nvPr/>
        </p:nvGrpSpPr>
        <p:grpSpPr>
          <a:xfrm>
            <a:off x="4916053" y="5324755"/>
            <a:ext cx="405710" cy="405710"/>
            <a:chOff x="5867400" y="3200400"/>
            <a:chExt cx="457200" cy="457200"/>
          </a:xfrm>
        </p:grpSpPr>
        <p:sp>
          <p:nvSpPr>
            <p:cNvPr id="42" name="AutoShape 13">
              <a:extLst>
                <a:ext uri="{FF2B5EF4-FFF2-40B4-BE49-F238E27FC236}">
                  <a16:creationId xmlns:a16="http://schemas.microsoft.com/office/drawing/2014/main" id="{F6DD789A-78D6-AECB-0B0A-3AFCC60E2ED2}"/>
                </a:ext>
              </a:extLst>
            </p:cNvPr>
            <p:cNvSpPr>
              <a:spLocks noChangeAspect="1" noChangeArrowheads="1" noTextEdit="1"/>
            </p:cNvSpPr>
            <p:nvPr/>
          </p:nvSpPr>
          <p:spPr bwMode="auto">
            <a:xfrm>
              <a:off x="58674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a:extLst>
                <a:ext uri="{FF2B5EF4-FFF2-40B4-BE49-F238E27FC236}">
                  <a16:creationId xmlns:a16="http://schemas.microsoft.com/office/drawing/2014/main" id="{13BDA3DD-9B1C-6592-4AEB-F44171BFA1A4}"/>
                </a:ext>
              </a:extLst>
            </p:cNvPr>
            <p:cNvSpPr>
              <a:spLocks/>
            </p:cNvSpPr>
            <p:nvPr/>
          </p:nvSpPr>
          <p:spPr bwMode="auto">
            <a:xfrm>
              <a:off x="5949949" y="3227387"/>
              <a:ext cx="292100" cy="403920"/>
            </a:xfrm>
            <a:custGeom>
              <a:avLst/>
              <a:gdLst>
                <a:gd name="connsiteX0" fmla="*/ 128443 w 292100"/>
                <a:gd name="connsiteY0" fmla="*/ 287337 h 403920"/>
                <a:gd name="connsiteX1" fmla="*/ 166832 w 292100"/>
                <a:gd name="connsiteY1" fmla="*/ 287337 h 403920"/>
                <a:gd name="connsiteX2" fmla="*/ 235840 w 292100"/>
                <a:gd name="connsiteY2" fmla="*/ 389210 h 403920"/>
                <a:gd name="connsiteX3" fmla="*/ 234012 w 292100"/>
                <a:gd name="connsiteY3" fmla="*/ 399764 h 403920"/>
                <a:gd name="connsiteX4" fmla="*/ 229442 w 292100"/>
                <a:gd name="connsiteY4" fmla="*/ 402518 h 403920"/>
                <a:gd name="connsiteX5" fmla="*/ 219388 w 292100"/>
                <a:gd name="connsiteY5" fmla="*/ 400682 h 403920"/>
                <a:gd name="connsiteX6" fmla="*/ 157692 w 292100"/>
                <a:gd name="connsiteY6" fmla="*/ 309823 h 403920"/>
                <a:gd name="connsiteX7" fmla="*/ 157692 w 292100"/>
                <a:gd name="connsiteY7" fmla="*/ 396552 h 403920"/>
                <a:gd name="connsiteX8" fmla="*/ 150380 w 292100"/>
                <a:gd name="connsiteY8" fmla="*/ 403894 h 403920"/>
                <a:gd name="connsiteX9" fmla="*/ 144896 w 292100"/>
                <a:gd name="connsiteY9" fmla="*/ 403894 h 403920"/>
                <a:gd name="connsiteX10" fmla="*/ 137584 w 292100"/>
                <a:gd name="connsiteY10" fmla="*/ 396552 h 403920"/>
                <a:gd name="connsiteX11" fmla="*/ 137584 w 292100"/>
                <a:gd name="connsiteY11" fmla="*/ 309823 h 403920"/>
                <a:gd name="connsiteX12" fmla="*/ 75888 w 292100"/>
                <a:gd name="connsiteY12" fmla="*/ 400682 h 403920"/>
                <a:gd name="connsiteX13" fmla="*/ 65833 w 292100"/>
                <a:gd name="connsiteY13" fmla="*/ 402518 h 403920"/>
                <a:gd name="connsiteX14" fmla="*/ 61263 w 292100"/>
                <a:gd name="connsiteY14" fmla="*/ 399764 h 403920"/>
                <a:gd name="connsiteX15" fmla="*/ 59435 w 292100"/>
                <a:gd name="connsiteY15" fmla="*/ 389210 h 403920"/>
                <a:gd name="connsiteX16" fmla="*/ 128443 w 292100"/>
                <a:gd name="connsiteY16" fmla="*/ 287337 h 403920"/>
                <a:gd name="connsiteX17" fmla="*/ 62820 w 292100"/>
                <a:gd name="connsiteY17" fmla="*/ 130175 h 403920"/>
                <a:gd name="connsiteX18" fmla="*/ 55563 w 292100"/>
                <a:gd name="connsiteY18" fmla="*/ 138353 h 403920"/>
                <a:gd name="connsiteX19" fmla="*/ 62820 w 292100"/>
                <a:gd name="connsiteY19" fmla="*/ 146050 h 403920"/>
                <a:gd name="connsiteX20" fmla="*/ 156256 w 292100"/>
                <a:gd name="connsiteY20" fmla="*/ 146050 h 403920"/>
                <a:gd name="connsiteX21" fmla="*/ 163513 w 292100"/>
                <a:gd name="connsiteY21" fmla="*/ 138353 h 403920"/>
                <a:gd name="connsiteX22" fmla="*/ 156256 w 292100"/>
                <a:gd name="connsiteY22" fmla="*/ 130175 h 403920"/>
                <a:gd name="connsiteX23" fmla="*/ 62820 w 292100"/>
                <a:gd name="connsiteY23" fmla="*/ 130175 h 403920"/>
                <a:gd name="connsiteX24" fmla="*/ 62902 w 292100"/>
                <a:gd name="connsiteY24" fmla="*/ 93662 h 403920"/>
                <a:gd name="connsiteX25" fmla="*/ 55563 w 292100"/>
                <a:gd name="connsiteY25" fmla="*/ 101840 h 403920"/>
                <a:gd name="connsiteX26" fmla="*/ 62902 w 292100"/>
                <a:gd name="connsiteY26" fmla="*/ 109537 h 403920"/>
                <a:gd name="connsiteX27" fmla="*/ 230787 w 292100"/>
                <a:gd name="connsiteY27" fmla="*/ 109537 h 403920"/>
                <a:gd name="connsiteX28" fmla="*/ 238126 w 292100"/>
                <a:gd name="connsiteY28" fmla="*/ 101840 h 403920"/>
                <a:gd name="connsiteX29" fmla="*/ 230787 w 292100"/>
                <a:gd name="connsiteY29" fmla="*/ 93662 h 403920"/>
                <a:gd name="connsiteX30" fmla="*/ 62902 w 292100"/>
                <a:gd name="connsiteY30" fmla="*/ 93662 h 403920"/>
                <a:gd name="connsiteX31" fmla="*/ 62902 w 292100"/>
                <a:gd name="connsiteY31" fmla="*/ 58737 h 403920"/>
                <a:gd name="connsiteX32" fmla="*/ 55563 w 292100"/>
                <a:gd name="connsiteY32" fmla="*/ 65635 h 403920"/>
                <a:gd name="connsiteX33" fmla="*/ 62902 w 292100"/>
                <a:gd name="connsiteY33" fmla="*/ 73025 h 403920"/>
                <a:gd name="connsiteX34" fmla="*/ 230787 w 292100"/>
                <a:gd name="connsiteY34" fmla="*/ 73025 h 403920"/>
                <a:gd name="connsiteX35" fmla="*/ 238126 w 292100"/>
                <a:gd name="connsiteY35" fmla="*/ 65635 h 403920"/>
                <a:gd name="connsiteX36" fmla="*/ 230787 w 292100"/>
                <a:gd name="connsiteY36" fmla="*/ 58737 h 403920"/>
                <a:gd name="connsiteX37" fmla="*/ 62902 w 292100"/>
                <a:gd name="connsiteY37" fmla="*/ 58737 h 403920"/>
                <a:gd name="connsiteX38" fmla="*/ 10041 w 292100"/>
                <a:gd name="connsiteY38" fmla="*/ 0 h 403920"/>
                <a:gd name="connsiteX39" fmla="*/ 282059 w 292100"/>
                <a:gd name="connsiteY39" fmla="*/ 0 h 403920"/>
                <a:gd name="connsiteX40" fmla="*/ 292100 w 292100"/>
                <a:gd name="connsiteY40" fmla="*/ 10082 h 403920"/>
                <a:gd name="connsiteX41" fmla="*/ 282059 w 292100"/>
                <a:gd name="connsiteY41" fmla="*/ 20163 h 403920"/>
                <a:gd name="connsiteX42" fmla="*/ 276126 w 292100"/>
                <a:gd name="connsiteY42" fmla="*/ 20163 h 403920"/>
                <a:gd name="connsiteX43" fmla="*/ 276126 w 292100"/>
                <a:gd name="connsiteY43" fmla="*/ 256619 h 403920"/>
                <a:gd name="connsiteX44" fmla="*/ 266085 w 292100"/>
                <a:gd name="connsiteY44" fmla="*/ 266700 h 403920"/>
                <a:gd name="connsiteX45" fmla="*/ 26015 w 292100"/>
                <a:gd name="connsiteY45" fmla="*/ 266700 h 403920"/>
                <a:gd name="connsiteX46" fmla="*/ 15974 w 292100"/>
                <a:gd name="connsiteY46" fmla="*/ 256619 h 403920"/>
                <a:gd name="connsiteX47" fmla="*/ 15974 w 292100"/>
                <a:gd name="connsiteY47" fmla="*/ 20163 h 403920"/>
                <a:gd name="connsiteX48" fmla="*/ 10041 w 292100"/>
                <a:gd name="connsiteY48" fmla="*/ 20163 h 403920"/>
                <a:gd name="connsiteX49" fmla="*/ 0 w 292100"/>
                <a:gd name="connsiteY49" fmla="*/ 10082 h 403920"/>
                <a:gd name="connsiteX50" fmla="*/ 10041 w 292100"/>
                <a:gd name="connsiteY50" fmla="*/ 0 h 40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92100" h="403920">
                  <a:moveTo>
                    <a:pt x="128443" y="287337"/>
                  </a:moveTo>
                  <a:cubicBezTo>
                    <a:pt x="128443" y="287337"/>
                    <a:pt x="128443" y="287337"/>
                    <a:pt x="166832" y="287337"/>
                  </a:cubicBezTo>
                  <a:lnTo>
                    <a:pt x="235840" y="389210"/>
                  </a:lnTo>
                  <a:cubicBezTo>
                    <a:pt x="238125" y="392881"/>
                    <a:pt x="237211" y="397470"/>
                    <a:pt x="234012" y="399764"/>
                  </a:cubicBezTo>
                  <a:cubicBezTo>
                    <a:pt x="234012" y="399764"/>
                    <a:pt x="234012" y="399764"/>
                    <a:pt x="229442" y="402518"/>
                  </a:cubicBezTo>
                  <a:cubicBezTo>
                    <a:pt x="226243" y="404812"/>
                    <a:pt x="221673" y="404353"/>
                    <a:pt x="219388" y="400682"/>
                  </a:cubicBezTo>
                  <a:cubicBezTo>
                    <a:pt x="219388" y="400682"/>
                    <a:pt x="219388" y="400682"/>
                    <a:pt x="157692" y="309823"/>
                  </a:cubicBezTo>
                  <a:cubicBezTo>
                    <a:pt x="157692" y="309823"/>
                    <a:pt x="157692" y="309823"/>
                    <a:pt x="157692" y="396552"/>
                  </a:cubicBezTo>
                  <a:cubicBezTo>
                    <a:pt x="157692" y="400682"/>
                    <a:pt x="154493" y="403894"/>
                    <a:pt x="150380" y="403894"/>
                  </a:cubicBezTo>
                  <a:cubicBezTo>
                    <a:pt x="150380" y="403894"/>
                    <a:pt x="150380" y="403894"/>
                    <a:pt x="144896" y="403894"/>
                  </a:cubicBezTo>
                  <a:cubicBezTo>
                    <a:pt x="140783" y="403894"/>
                    <a:pt x="137584" y="400682"/>
                    <a:pt x="137584" y="396552"/>
                  </a:cubicBezTo>
                  <a:cubicBezTo>
                    <a:pt x="137584" y="396552"/>
                    <a:pt x="137584" y="396552"/>
                    <a:pt x="137584" y="309823"/>
                  </a:cubicBezTo>
                  <a:cubicBezTo>
                    <a:pt x="137584" y="309823"/>
                    <a:pt x="137584" y="309823"/>
                    <a:pt x="75888" y="400682"/>
                  </a:cubicBezTo>
                  <a:cubicBezTo>
                    <a:pt x="73603" y="404353"/>
                    <a:pt x="69032" y="404812"/>
                    <a:pt x="65833" y="402518"/>
                  </a:cubicBezTo>
                  <a:cubicBezTo>
                    <a:pt x="65833" y="402518"/>
                    <a:pt x="65833" y="402518"/>
                    <a:pt x="61263" y="399764"/>
                  </a:cubicBezTo>
                  <a:cubicBezTo>
                    <a:pt x="58064" y="397470"/>
                    <a:pt x="57150" y="392881"/>
                    <a:pt x="59435" y="389210"/>
                  </a:cubicBezTo>
                  <a:cubicBezTo>
                    <a:pt x="59435" y="389210"/>
                    <a:pt x="59435" y="389210"/>
                    <a:pt x="128443" y="287337"/>
                  </a:cubicBezTo>
                  <a:close/>
                  <a:moveTo>
                    <a:pt x="62820" y="130175"/>
                  </a:moveTo>
                  <a:cubicBezTo>
                    <a:pt x="58738" y="130175"/>
                    <a:pt x="55563" y="133543"/>
                    <a:pt x="55563" y="138353"/>
                  </a:cubicBezTo>
                  <a:cubicBezTo>
                    <a:pt x="55563" y="142683"/>
                    <a:pt x="58738" y="146050"/>
                    <a:pt x="62820" y="146050"/>
                  </a:cubicBezTo>
                  <a:cubicBezTo>
                    <a:pt x="137660" y="146050"/>
                    <a:pt x="153535" y="146050"/>
                    <a:pt x="156256" y="146050"/>
                  </a:cubicBezTo>
                  <a:cubicBezTo>
                    <a:pt x="160338" y="146050"/>
                    <a:pt x="163513" y="142683"/>
                    <a:pt x="163513" y="138353"/>
                  </a:cubicBezTo>
                  <a:cubicBezTo>
                    <a:pt x="163513" y="133543"/>
                    <a:pt x="160338" y="130175"/>
                    <a:pt x="156256" y="130175"/>
                  </a:cubicBezTo>
                  <a:cubicBezTo>
                    <a:pt x="81417" y="130175"/>
                    <a:pt x="65542" y="130175"/>
                    <a:pt x="62820" y="130175"/>
                  </a:cubicBezTo>
                  <a:close/>
                  <a:moveTo>
                    <a:pt x="62902" y="93662"/>
                  </a:moveTo>
                  <a:cubicBezTo>
                    <a:pt x="58774" y="93662"/>
                    <a:pt x="55563" y="97511"/>
                    <a:pt x="55563" y="101840"/>
                  </a:cubicBezTo>
                  <a:cubicBezTo>
                    <a:pt x="55563" y="106170"/>
                    <a:pt x="58774" y="109537"/>
                    <a:pt x="62902" y="109537"/>
                  </a:cubicBezTo>
                  <a:cubicBezTo>
                    <a:pt x="209228" y="109537"/>
                    <a:pt x="228494" y="109537"/>
                    <a:pt x="230787" y="109537"/>
                  </a:cubicBezTo>
                  <a:cubicBezTo>
                    <a:pt x="234915" y="109537"/>
                    <a:pt x="238126" y="106170"/>
                    <a:pt x="238126" y="101840"/>
                  </a:cubicBezTo>
                  <a:cubicBezTo>
                    <a:pt x="238126" y="97511"/>
                    <a:pt x="234915" y="93662"/>
                    <a:pt x="230787" y="93662"/>
                  </a:cubicBezTo>
                  <a:cubicBezTo>
                    <a:pt x="84461" y="93662"/>
                    <a:pt x="65196" y="93662"/>
                    <a:pt x="62902" y="93662"/>
                  </a:cubicBezTo>
                  <a:close/>
                  <a:moveTo>
                    <a:pt x="62902" y="58737"/>
                  </a:moveTo>
                  <a:cubicBezTo>
                    <a:pt x="58774" y="58737"/>
                    <a:pt x="55563" y="61693"/>
                    <a:pt x="55563" y="65635"/>
                  </a:cubicBezTo>
                  <a:cubicBezTo>
                    <a:pt x="55563" y="70069"/>
                    <a:pt x="58774" y="73025"/>
                    <a:pt x="62902" y="73025"/>
                  </a:cubicBezTo>
                  <a:cubicBezTo>
                    <a:pt x="209228" y="73025"/>
                    <a:pt x="228494" y="73025"/>
                    <a:pt x="230787" y="73025"/>
                  </a:cubicBezTo>
                  <a:cubicBezTo>
                    <a:pt x="234915" y="73025"/>
                    <a:pt x="238126" y="70069"/>
                    <a:pt x="238126" y="65635"/>
                  </a:cubicBezTo>
                  <a:cubicBezTo>
                    <a:pt x="238126" y="61693"/>
                    <a:pt x="234915" y="58737"/>
                    <a:pt x="230787" y="58737"/>
                  </a:cubicBezTo>
                  <a:cubicBezTo>
                    <a:pt x="84461" y="58737"/>
                    <a:pt x="65196" y="58737"/>
                    <a:pt x="62902" y="58737"/>
                  </a:cubicBezTo>
                  <a:close/>
                  <a:moveTo>
                    <a:pt x="10041" y="0"/>
                  </a:moveTo>
                  <a:cubicBezTo>
                    <a:pt x="10041" y="0"/>
                    <a:pt x="10041" y="0"/>
                    <a:pt x="282059" y="0"/>
                  </a:cubicBezTo>
                  <a:cubicBezTo>
                    <a:pt x="287536" y="0"/>
                    <a:pt x="292100" y="4583"/>
                    <a:pt x="292100" y="10082"/>
                  </a:cubicBezTo>
                  <a:cubicBezTo>
                    <a:pt x="292100" y="15581"/>
                    <a:pt x="287536" y="20163"/>
                    <a:pt x="282059" y="20163"/>
                  </a:cubicBezTo>
                  <a:cubicBezTo>
                    <a:pt x="282059" y="20163"/>
                    <a:pt x="282059" y="20163"/>
                    <a:pt x="276126" y="20163"/>
                  </a:cubicBezTo>
                  <a:cubicBezTo>
                    <a:pt x="276126" y="20163"/>
                    <a:pt x="276126" y="20163"/>
                    <a:pt x="276126" y="256619"/>
                  </a:cubicBezTo>
                  <a:cubicBezTo>
                    <a:pt x="276126" y="262576"/>
                    <a:pt x="271562" y="266700"/>
                    <a:pt x="266085" y="266700"/>
                  </a:cubicBezTo>
                  <a:cubicBezTo>
                    <a:pt x="266085" y="266700"/>
                    <a:pt x="266085" y="266700"/>
                    <a:pt x="26015" y="266700"/>
                  </a:cubicBezTo>
                  <a:cubicBezTo>
                    <a:pt x="20539" y="266700"/>
                    <a:pt x="15974" y="262576"/>
                    <a:pt x="15974" y="256619"/>
                  </a:cubicBezTo>
                  <a:cubicBezTo>
                    <a:pt x="15974" y="256619"/>
                    <a:pt x="15974" y="256619"/>
                    <a:pt x="15974" y="20163"/>
                  </a:cubicBezTo>
                  <a:cubicBezTo>
                    <a:pt x="15974" y="20163"/>
                    <a:pt x="15974" y="20163"/>
                    <a:pt x="10041" y="20163"/>
                  </a:cubicBezTo>
                  <a:cubicBezTo>
                    <a:pt x="4564" y="20163"/>
                    <a:pt x="0" y="15581"/>
                    <a:pt x="0" y="10082"/>
                  </a:cubicBezTo>
                  <a:cubicBezTo>
                    <a:pt x="0" y="4583"/>
                    <a:pt x="4564" y="0"/>
                    <a:pt x="10041" y="0"/>
                  </a:cubicBezTo>
                  <a:close/>
                </a:path>
              </a:pathLst>
            </a:custGeom>
            <a:solidFill>
              <a:srgbClr val="004494"/>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3" name="ee4pContent1">
            <a:extLst>
              <a:ext uri="{FF2B5EF4-FFF2-40B4-BE49-F238E27FC236}">
                <a16:creationId xmlns:a16="http://schemas.microsoft.com/office/drawing/2014/main" id="{5B456820-B53C-F792-5152-088D9FF9E030}"/>
              </a:ext>
            </a:extLst>
          </p:cNvPr>
          <p:cNvSpPr txBox="1"/>
          <p:nvPr/>
        </p:nvSpPr>
        <p:spPr>
          <a:xfrm>
            <a:off x="5475902" y="4275773"/>
            <a:ext cx="5823391" cy="55399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E3E1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21BF61"/>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21BF61"/>
              </a:buClr>
              <a:buSzPct val="100000"/>
              <a:buFont typeface="Trebuchet MS" panose="020B0603020202020204" pitchFamily="34" charset="0"/>
              <a:buChar char="​"/>
              <a:defRPr sz="2400">
                <a:solidFill>
                  <a:srgbClr val="000000"/>
                </a:solidFill>
              </a:defRPr>
            </a:lvl4pPr>
            <a:lvl5pPr marL="0" lvl="4">
              <a:buClr>
                <a:srgbClr val="21BF61"/>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21BF61"/>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defRPr>
            </a:lvl8pPr>
            <a:lvl9pPr marL="0" lvl="8">
              <a:buClr>
                <a:srgbClr val="000000"/>
              </a:buClr>
              <a:buSzPct val="100000"/>
              <a:buFont typeface="Trebuchet MS" panose="020B0603020202020204" pitchFamily="34" charset="0"/>
              <a:buChar char="​"/>
              <a:defRPr sz="4400">
                <a:solidFill>
                  <a:srgbClr val="000000"/>
                </a:solidFill>
              </a:defRPr>
            </a:lvl9pPr>
          </a:lstStyle>
          <a:p>
            <a:pPr>
              <a:buNone/>
            </a:pPr>
            <a:r>
              <a:rPr lang="en-GB" sz="1200" noProof="1">
                <a:solidFill>
                  <a:srgbClr val="646567"/>
                </a:solidFill>
                <a:latin typeface="Verdana" panose="020B0604030504040204" pitchFamily="34" charset="0"/>
                <a:ea typeface="Verdana" panose="020B0604030504040204" pitchFamily="34" charset="0"/>
                <a:cs typeface="Verdana" panose="020B0604030504040204" pitchFamily="34" charset="0"/>
              </a:rPr>
              <a:t>Our formal request for nomination of potential fellows and mentors – our ask will provide a detailed overview of the target fellow and mentor profile, fellow selection criteria, and the process for nomination</a:t>
            </a:r>
          </a:p>
        </p:txBody>
      </p:sp>
      <p:sp>
        <p:nvSpPr>
          <p:cNvPr id="14" name="ee4pHeader1">
            <a:extLst>
              <a:ext uri="{FF2B5EF4-FFF2-40B4-BE49-F238E27FC236}">
                <a16:creationId xmlns:a16="http://schemas.microsoft.com/office/drawing/2014/main" id="{37D297B5-3CD4-E864-2419-522903943A5F}"/>
              </a:ext>
            </a:extLst>
          </p:cNvPr>
          <p:cNvSpPr txBox="1"/>
          <p:nvPr/>
        </p:nvSpPr>
        <p:spPr>
          <a:xfrm>
            <a:off x="5475902" y="3938502"/>
            <a:ext cx="6599284" cy="307777"/>
          </a:xfrm>
          <a:prstGeom prst="rect">
            <a:avLst/>
          </a:prstGeom>
          <a:noFill/>
          <a:ln cap="rnd">
            <a:noFill/>
          </a:ln>
        </p:spPr>
        <p:txBody>
          <a:bodyPr vert="horz" wrap="square" lIns="0" tIns="0" rIns="0" bIns="0" rtlCol="0" anchor="ctr" anchorCtr="0">
            <a:spAutoFit/>
          </a:bodyPr>
          <a:lstStyle/>
          <a:p>
            <a:pPr marL="0" lvl="3"/>
            <a:r>
              <a:rPr lang="en-GB" sz="2000" noProof="1">
                <a:solidFill>
                  <a:srgbClr val="004494"/>
                </a:solidFill>
                <a:latin typeface="Verdana" panose="020B0604030504040204" pitchFamily="34" charset="0"/>
                <a:ea typeface="Verdana" panose="020B0604030504040204" pitchFamily="34" charset="0"/>
                <a:cs typeface="Verdana" panose="020B0604030504040204" pitchFamily="34" charset="0"/>
              </a:rPr>
              <a:t>Nomination period for fellows &amp; mentors</a:t>
            </a:r>
          </a:p>
        </p:txBody>
      </p:sp>
      <p:sp>
        <p:nvSpPr>
          <p:cNvPr id="16" name="TextBox 15">
            <a:extLst>
              <a:ext uri="{FF2B5EF4-FFF2-40B4-BE49-F238E27FC236}">
                <a16:creationId xmlns:a16="http://schemas.microsoft.com/office/drawing/2014/main" id="{497839EC-52FA-9424-F7E4-46066E9EBA1C}"/>
              </a:ext>
            </a:extLst>
          </p:cNvPr>
          <p:cNvSpPr txBox="1"/>
          <p:nvPr/>
        </p:nvSpPr>
        <p:spPr>
          <a:xfrm>
            <a:off x="5455897" y="3666537"/>
            <a:ext cx="3022441" cy="267513"/>
          </a:xfrm>
          <a:prstGeom prst="roundRect">
            <a:avLst>
              <a:gd name="adj" fmla="val 50000"/>
            </a:avLst>
          </a:prstGeom>
          <a:solidFill>
            <a:srgbClr val="FFED00"/>
          </a:solidFill>
        </p:spPr>
        <p:txBody>
          <a:bodyPr wrap="none" lIns="72000" tIns="18000" rIns="72000" bIns="18000">
            <a:spAutoFit/>
          </a:bodyPr>
          <a:lstStyle/>
          <a:p>
            <a:r>
              <a:rPr lang="en-GB" sz="1000" dirty="0">
                <a:solidFill>
                  <a:srgbClr val="004494"/>
                </a:solidFill>
                <a:latin typeface="Verdana" panose="020B0604030504040204" pitchFamily="34" charset="0"/>
                <a:ea typeface="Verdana" panose="020B0604030504040204" pitchFamily="34" charset="0"/>
                <a:cs typeface="Verdana" panose="020B0604030504040204" pitchFamily="34" charset="0"/>
              </a:rPr>
              <a:t>Deadline: November 18</a:t>
            </a:r>
            <a:r>
              <a:rPr lang="en-GB" sz="1000" baseline="30000" dirty="0">
                <a:solidFill>
                  <a:srgbClr val="004494"/>
                </a:solidFill>
                <a:latin typeface="Verdana" panose="020B0604030504040204" pitchFamily="34" charset="0"/>
                <a:ea typeface="Verdana" panose="020B0604030504040204" pitchFamily="34" charset="0"/>
                <a:cs typeface="Verdana" panose="020B0604030504040204" pitchFamily="34" charset="0"/>
              </a:rPr>
              <a:t>th</a:t>
            </a:r>
            <a:r>
              <a:rPr lang="en-GB" sz="1000" dirty="0">
                <a:solidFill>
                  <a:srgbClr val="004494"/>
                </a:solidFill>
                <a:latin typeface="Verdana" panose="020B0604030504040204" pitchFamily="34" charset="0"/>
                <a:ea typeface="Verdana" panose="020B0604030504040204" pitchFamily="34" charset="0"/>
                <a:cs typeface="Verdana" panose="020B0604030504040204" pitchFamily="34" charset="0"/>
              </a:rPr>
              <a:t> – End of Business</a:t>
            </a:r>
          </a:p>
        </p:txBody>
      </p:sp>
      <p:grpSp>
        <p:nvGrpSpPr>
          <p:cNvPr id="17" name="bcgBugs_Fellowship : Diversity;People;Group;Friedship;Companion;Unity;Heart">
            <a:extLst>
              <a:ext uri="{FF2B5EF4-FFF2-40B4-BE49-F238E27FC236}">
                <a16:creationId xmlns:a16="http://schemas.microsoft.com/office/drawing/2014/main" id="{FDF81E36-494D-DD34-D0F3-C4E0D5A59D5F}"/>
              </a:ext>
            </a:extLst>
          </p:cNvPr>
          <p:cNvGrpSpPr>
            <a:grpSpLocks noChangeAspect="1"/>
          </p:cNvGrpSpPr>
          <p:nvPr/>
        </p:nvGrpSpPr>
        <p:grpSpPr>
          <a:xfrm>
            <a:off x="4916053" y="3880483"/>
            <a:ext cx="405710" cy="405710"/>
            <a:chOff x="5272088" y="2305050"/>
            <a:chExt cx="1652587" cy="1644650"/>
          </a:xfrm>
        </p:grpSpPr>
        <p:sp>
          <p:nvSpPr>
            <p:cNvPr id="18" name="AutoShape 222">
              <a:extLst>
                <a:ext uri="{FF2B5EF4-FFF2-40B4-BE49-F238E27FC236}">
                  <a16:creationId xmlns:a16="http://schemas.microsoft.com/office/drawing/2014/main" id="{2EAD8D9A-971A-E676-0058-22F0376CD25E}"/>
                </a:ext>
              </a:extLst>
            </p:cNvPr>
            <p:cNvSpPr>
              <a:spLocks noChangeAspect="1" noChangeArrowheads="1" noTextEdit="1"/>
            </p:cNvSpPr>
            <p:nvPr/>
          </p:nvSpPr>
          <p:spPr bwMode="auto">
            <a:xfrm>
              <a:off x="5272088" y="2305050"/>
              <a:ext cx="165258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4">
              <a:extLst>
                <a:ext uri="{FF2B5EF4-FFF2-40B4-BE49-F238E27FC236}">
                  <a16:creationId xmlns:a16="http://schemas.microsoft.com/office/drawing/2014/main" id="{4B700D42-09CE-43C4-CA72-98F5CCC351DE}"/>
                </a:ext>
              </a:extLst>
            </p:cNvPr>
            <p:cNvSpPr>
              <a:spLocks noEditPoints="1"/>
            </p:cNvSpPr>
            <p:nvPr/>
          </p:nvSpPr>
          <p:spPr bwMode="auto">
            <a:xfrm>
              <a:off x="5486400" y="2454275"/>
              <a:ext cx="1223962" cy="1343025"/>
            </a:xfrm>
            <a:custGeom>
              <a:avLst/>
              <a:gdLst>
                <a:gd name="T0" fmla="*/ 232 w 476"/>
                <a:gd name="T1" fmla="*/ 379 h 522"/>
                <a:gd name="T2" fmla="*/ 211 w 476"/>
                <a:gd name="T3" fmla="*/ 479 h 522"/>
                <a:gd name="T4" fmla="*/ 210 w 476"/>
                <a:gd name="T5" fmla="*/ 422 h 522"/>
                <a:gd name="T6" fmla="*/ 240 w 476"/>
                <a:gd name="T7" fmla="*/ 184 h 522"/>
                <a:gd name="T8" fmla="*/ 203 w 476"/>
                <a:gd name="T9" fmla="*/ 48 h 522"/>
                <a:gd name="T10" fmla="*/ 276 w 476"/>
                <a:gd name="T11" fmla="*/ 76 h 522"/>
                <a:gd name="T12" fmla="*/ 203 w 476"/>
                <a:gd name="T13" fmla="*/ 48 h 522"/>
                <a:gd name="T14" fmla="*/ 313 w 476"/>
                <a:gd name="T15" fmla="*/ 278 h 522"/>
                <a:gd name="T16" fmla="*/ 347 w 476"/>
                <a:gd name="T17" fmla="*/ 209 h 522"/>
                <a:gd name="T18" fmla="*/ 363 w 476"/>
                <a:gd name="T19" fmla="*/ 224 h 522"/>
                <a:gd name="T20" fmla="*/ 428 w 476"/>
                <a:gd name="T21" fmla="*/ 233 h 522"/>
                <a:gd name="T22" fmla="*/ 367 w 476"/>
                <a:gd name="T23" fmla="*/ 104 h 522"/>
                <a:gd name="T24" fmla="*/ 373 w 476"/>
                <a:gd name="T25" fmla="*/ 148 h 522"/>
                <a:gd name="T26" fmla="*/ 392 w 476"/>
                <a:gd name="T27" fmla="*/ 193 h 522"/>
                <a:gd name="T28" fmla="*/ 469 w 476"/>
                <a:gd name="T29" fmla="*/ 325 h 522"/>
                <a:gd name="T30" fmla="*/ 461 w 476"/>
                <a:gd name="T31" fmla="*/ 313 h 522"/>
                <a:gd name="T32" fmla="*/ 452 w 476"/>
                <a:gd name="T33" fmla="*/ 303 h 522"/>
                <a:gd name="T34" fmla="*/ 431 w 476"/>
                <a:gd name="T35" fmla="*/ 290 h 522"/>
                <a:gd name="T36" fmla="*/ 404 w 476"/>
                <a:gd name="T37" fmla="*/ 285 h 522"/>
                <a:gd name="T38" fmla="*/ 383 w 476"/>
                <a:gd name="T39" fmla="*/ 288 h 522"/>
                <a:gd name="T40" fmla="*/ 350 w 476"/>
                <a:gd name="T41" fmla="*/ 310 h 522"/>
                <a:gd name="T42" fmla="*/ 257 w 476"/>
                <a:gd name="T43" fmla="*/ 341 h 522"/>
                <a:gd name="T44" fmla="*/ 334 w 476"/>
                <a:gd name="T45" fmla="*/ 369 h 522"/>
                <a:gd name="T46" fmla="*/ 338 w 476"/>
                <a:gd name="T47" fmla="*/ 384 h 522"/>
                <a:gd name="T48" fmla="*/ 400 w 476"/>
                <a:gd name="T49" fmla="*/ 428 h 522"/>
                <a:gd name="T50" fmla="*/ 421 w 476"/>
                <a:gd name="T51" fmla="*/ 427 h 522"/>
                <a:gd name="T52" fmla="*/ 439 w 476"/>
                <a:gd name="T53" fmla="*/ 419 h 522"/>
                <a:gd name="T54" fmla="*/ 457 w 476"/>
                <a:gd name="T55" fmla="*/ 405 h 522"/>
                <a:gd name="T56" fmla="*/ 377 w 476"/>
                <a:gd name="T57" fmla="*/ 385 h 522"/>
                <a:gd name="T58" fmla="*/ 376 w 476"/>
                <a:gd name="T59" fmla="*/ 328 h 522"/>
                <a:gd name="T60" fmla="*/ 142 w 476"/>
                <a:gd name="T61" fmla="*/ 339 h 522"/>
                <a:gd name="T62" fmla="*/ 171 w 476"/>
                <a:gd name="T63" fmla="*/ 299 h 522"/>
                <a:gd name="T64" fmla="*/ 126 w 476"/>
                <a:gd name="T65" fmla="*/ 310 h 522"/>
                <a:gd name="T66" fmla="*/ 60 w 476"/>
                <a:gd name="T67" fmla="*/ 286 h 522"/>
                <a:gd name="T68" fmla="*/ 27 w 476"/>
                <a:gd name="T69" fmla="*/ 300 h 522"/>
                <a:gd name="T70" fmla="*/ 32 w 476"/>
                <a:gd name="T71" fmla="*/ 417 h 522"/>
                <a:gd name="T72" fmla="*/ 50 w 476"/>
                <a:gd name="T73" fmla="*/ 425 h 522"/>
                <a:gd name="T74" fmla="*/ 68 w 476"/>
                <a:gd name="T75" fmla="*/ 429 h 522"/>
                <a:gd name="T76" fmla="*/ 91 w 476"/>
                <a:gd name="T77" fmla="*/ 426 h 522"/>
                <a:gd name="T78" fmla="*/ 108 w 476"/>
                <a:gd name="T79" fmla="*/ 419 h 522"/>
                <a:gd name="T80" fmla="*/ 143 w 476"/>
                <a:gd name="T81" fmla="*/ 349 h 522"/>
                <a:gd name="T82" fmla="*/ 58 w 476"/>
                <a:gd name="T83" fmla="*/ 396 h 522"/>
                <a:gd name="T84" fmla="*/ 2 w 476"/>
                <a:gd name="T85" fmla="*/ 180 h 522"/>
                <a:gd name="T86" fmla="*/ 9 w 476"/>
                <a:gd name="T87" fmla="*/ 199 h 522"/>
                <a:gd name="T88" fmla="*/ 16 w 476"/>
                <a:gd name="T89" fmla="*/ 211 h 522"/>
                <a:gd name="T90" fmla="*/ 27 w 476"/>
                <a:gd name="T91" fmla="*/ 222 h 522"/>
                <a:gd name="T92" fmla="*/ 52 w 476"/>
                <a:gd name="T93" fmla="*/ 234 h 522"/>
                <a:gd name="T94" fmla="*/ 79 w 476"/>
                <a:gd name="T95" fmla="*/ 237 h 522"/>
                <a:gd name="T96" fmla="*/ 99 w 476"/>
                <a:gd name="T97" fmla="*/ 232 h 522"/>
                <a:gd name="T98" fmla="*/ 128 w 476"/>
                <a:gd name="T99" fmla="*/ 211 h 522"/>
                <a:gd name="T100" fmla="*/ 215 w 476"/>
                <a:gd name="T101" fmla="*/ 188 h 522"/>
                <a:gd name="T102" fmla="*/ 142 w 476"/>
                <a:gd name="T103" fmla="*/ 153 h 522"/>
                <a:gd name="T104" fmla="*/ 138 w 476"/>
                <a:gd name="T105" fmla="*/ 136 h 522"/>
                <a:gd name="T106" fmla="*/ 72 w 476"/>
                <a:gd name="T107" fmla="*/ 94 h 522"/>
                <a:gd name="T108" fmla="*/ 52 w 476"/>
                <a:gd name="T109" fmla="*/ 96 h 522"/>
                <a:gd name="T110" fmla="*/ 27 w 476"/>
                <a:gd name="T111" fmla="*/ 109 h 522"/>
                <a:gd name="T112" fmla="*/ 18 w 476"/>
                <a:gd name="T113" fmla="*/ 118 h 522"/>
                <a:gd name="T114" fmla="*/ 100 w 476"/>
                <a:gd name="T115" fmla="*/ 146 h 522"/>
                <a:gd name="T116" fmla="*/ 83 w 476"/>
                <a:gd name="T117" fmla="*/ 209 h 522"/>
                <a:gd name="T118" fmla="*/ 180 w 476"/>
                <a:gd name="T119" fmla="*/ 24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6" h="522">
                  <a:moveTo>
                    <a:pt x="244" y="379"/>
                  </a:moveTo>
                  <a:cubicBezTo>
                    <a:pt x="244" y="343"/>
                    <a:pt x="244" y="343"/>
                    <a:pt x="244" y="343"/>
                  </a:cubicBezTo>
                  <a:cubicBezTo>
                    <a:pt x="244" y="340"/>
                    <a:pt x="242" y="338"/>
                    <a:pt x="239" y="338"/>
                  </a:cubicBezTo>
                  <a:cubicBezTo>
                    <a:pt x="238" y="338"/>
                    <a:pt x="238" y="338"/>
                    <a:pt x="238" y="338"/>
                  </a:cubicBezTo>
                  <a:cubicBezTo>
                    <a:pt x="237" y="338"/>
                    <a:pt x="236" y="338"/>
                    <a:pt x="235" y="338"/>
                  </a:cubicBezTo>
                  <a:cubicBezTo>
                    <a:pt x="235" y="338"/>
                    <a:pt x="235" y="338"/>
                    <a:pt x="235" y="338"/>
                  </a:cubicBezTo>
                  <a:cubicBezTo>
                    <a:pt x="217" y="337"/>
                    <a:pt x="199" y="330"/>
                    <a:pt x="186" y="318"/>
                  </a:cubicBezTo>
                  <a:cubicBezTo>
                    <a:pt x="184" y="316"/>
                    <a:pt x="180" y="315"/>
                    <a:pt x="178" y="317"/>
                  </a:cubicBezTo>
                  <a:cubicBezTo>
                    <a:pt x="175" y="319"/>
                    <a:pt x="175" y="324"/>
                    <a:pt x="177" y="327"/>
                  </a:cubicBezTo>
                  <a:cubicBezTo>
                    <a:pt x="192" y="340"/>
                    <a:pt x="212" y="349"/>
                    <a:pt x="232" y="350"/>
                  </a:cubicBezTo>
                  <a:cubicBezTo>
                    <a:pt x="232" y="379"/>
                    <a:pt x="232" y="379"/>
                    <a:pt x="232" y="379"/>
                  </a:cubicBezTo>
                  <a:cubicBezTo>
                    <a:pt x="195" y="382"/>
                    <a:pt x="166" y="413"/>
                    <a:pt x="166" y="450"/>
                  </a:cubicBezTo>
                  <a:cubicBezTo>
                    <a:pt x="166" y="490"/>
                    <a:pt x="198" y="522"/>
                    <a:pt x="238" y="522"/>
                  </a:cubicBezTo>
                  <a:cubicBezTo>
                    <a:pt x="278" y="522"/>
                    <a:pt x="310" y="490"/>
                    <a:pt x="310" y="450"/>
                  </a:cubicBezTo>
                  <a:cubicBezTo>
                    <a:pt x="310" y="413"/>
                    <a:pt x="281" y="382"/>
                    <a:pt x="244" y="379"/>
                  </a:cubicBezTo>
                  <a:close/>
                  <a:moveTo>
                    <a:pt x="262" y="468"/>
                  </a:moveTo>
                  <a:cubicBezTo>
                    <a:pt x="262" y="468"/>
                    <a:pt x="262" y="468"/>
                    <a:pt x="262" y="488"/>
                  </a:cubicBezTo>
                  <a:cubicBezTo>
                    <a:pt x="262" y="489"/>
                    <a:pt x="261" y="490"/>
                    <a:pt x="260" y="490"/>
                  </a:cubicBezTo>
                  <a:cubicBezTo>
                    <a:pt x="247" y="495"/>
                    <a:pt x="230" y="495"/>
                    <a:pt x="229" y="495"/>
                  </a:cubicBezTo>
                  <a:cubicBezTo>
                    <a:pt x="228" y="495"/>
                    <a:pt x="227" y="495"/>
                    <a:pt x="227" y="494"/>
                  </a:cubicBezTo>
                  <a:cubicBezTo>
                    <a:pt x="227" y="494"/>
                    <a:pt x="227" y="494"/>
                    <a:pt x="227" y="480"/>
                  </a:cubicBezTo>
                  <a:cubicBezTo>
                    <a:pt x="219" y="480"/>
                    <a:pt x="212" y="480"/>
                    <a:pt x="211" y="479"/>
                  </a:cubicBezTo>
                  <a:cubicBezTo>
                    <a:pt x="209" y="478"/>
                    <a:pt x="208" y="475"/>
                    <a:pt x="208" y="470"/>
                  </a:cubicBezTo>
                  <a:cubicBezTo>
                    <a:pt x="208" y="470"/>
                    <a:pt x="208" y="470"/>
                    <a:pt x="208" y="469"/>
                  </a:cubicBezTo>
                  <a:cubicBezTo>
                    <a:pt x="208" y="466"/>
                    <a:pt x="208" y="461"/>
                    <a:pt x="209" y="459"/>
                  </a:cubicBezTo>
                  <a:cubicBezTo>
                    <a:pt x="202" y="458"/>
                    <a:pt x="201" y="455"/>
                    <a:pt x="200" y="454"/>
                  </a:cubicBezTo>
                  <a:cubicBezTo>
                    <a:pt x="200" y="452"/>
                    <a:pt x="202" y="449"/>
                    <a:pt x="204" y="447"/>
                  </a:cubicBezTo>
                  <a:cubicBezTo>
                    <a:pt x="204" y="447"/>
                    <a:pt x="205" y="446"/>
                    <a:pt x="205" y="446"/>
                  </a:cubicBezTo>
                  <a:cubicBezTo>
                    <a:pt x="206" y="445"/>
                    <a:pt x="207" y="442"/>
                    <a:pt x="208" y="440"/>
                  </a:cubicBezTo>
                  <a:cubicBezTo>
                    <a:pt x="208" y="439"/>
                    <a:pt x="209" y="437"/>
                    <a:pt x="209" y="436"/>
                  </a:cubicBezTo>
                  <a:cubicBezTo>
                    <a:pt x="209" y="434"/>
                    <a:pt x="210" y="432"/>
                    <a:pt x="210" y="431"/>
                  </a:cubicBezTo>
                  <a:cubicBezTo>
                    <a:pt x="211" y="429"/>
                    <a:pt x="211" y="424"/>
                    <a:pt x="211" y="422"/>
                  </a:cubicBezTo>
                  <a:cubicBezTo>
                    <a:pt x="211" y="422"/>
                    <a:pt x="210" y="422"/>
                    <a:pt x="210" y="422"/>
                  </a:cubicBezTo>
                  <a:cubicBezTo>
                    <a:pt x="210" y="422"/>
                    <a:pt x="210" y="422"/>
                    <a:pt x="210" y="422"/>
                  </a:cubicBezTo>
                  <a:cubicBezTo>
                    <a:pt x="209" y="417"/>
                    <a:pt x="202" y="410"/>
                    <a:pt x="205" y="410"/>
                  </a:cubicBezTo>
                  <a:cubicBezTo>
                    <a:pt x="225" y="411"/>
                    <a:pt x="219" y="405"/>
                    <a:pt x="240" y="405"/>
                  </a:cubicBezTo>
                  <a:cubicBezTo>
                    <a:pt x="259" y="405"/>
                    <a:pt x="269" y="416"/>
                    <a:pt x="273" y="426"/>
                  </a:cubicBezTo>
                  <a:cubicBezTo>
                    <a:pt x="282" y="444"/>
                    <a:pt x="268" y="461"/>
                    <a:pt x="262" y="468"/>
                  </a:cubicBezTo>
                  <a:close/>
                  <a:moveTo>
                    <a:pt x="232" y="144"/>
                  </a:moveTo>
                  <a:cubicBezTo>
                    <a:pt x="232" y="179"/>
                    <a:pt x="232" y="179"/>
                    <a:pt x="232" y="179"/>
                  </a:cubicBezTo>
                  <a:cubicBezTo>
                    <a:pt x="232" y="182"/>
                    <a:pt x="234" y="184"/>
                    <a:pt x="238" y="184"/>
                  </a:cubicBezTo>
                  <a:cubicBezTo>
                    <a:pt x="238" y="184"/>
                    <a:pt x="238" y="184"/>
                    <a:pt x="238" y="184"/>
                  </a:cubicBezTo>
                  <a:cubicBezTo>
                    <a:pt x="239" y="184"/>
                    <a:pt x="239" y="184"/>
                    <a:pt x="240" y="184"/>
                  </a:cubicBezTo>
                  <a:cubicBezTo>
                    <a:pt x="240" y="184"/>
                    <a:pt x="240" y="184"/>
                    <a:pt x="240" y="184"/>
                  </a:cubicBezTo>
                  <a:cubicBezTo>
                    <a:pt x="259" y="185"/>
                    <a:pt x="276" y="192"/>
                    <a:pt x="290" y="205"/>
                  </a:cubicBezTo>
                  <a:cubicBezTo>
                    <a:pt x="291" y="206"/>
                    <a:pt x="293" y="206"/>
                    <a:pt x="294" y="206"/>
                  </a:cubicBezTo>
                  <a:cubicBezTo>
                    <a:pt x="296" y="206"/>
                    <a:pt x="298" y="206"/>
                    <a:pt x="299" y="204"/>
                  </a:cubicBezTo>
                  <a:cubicBezTo>
                    <a:pt x="301" y="202"/>
                    <a:pt x="300" y="198"/>
                    <a:pt x="298" y="196"/>
                  </a:cubicBezTo>
                  <a:cubicBezTo>
                    <a:pt x="283" y="182"/>
                    <a:pt x="264" y="174"/>
                    <a:pt x="244" y="172"/>
                  </a:cubicBezTo>
                  <a:cubicBezTo>
                    <a:pt x="244" y="144"/>
                    <a:pt x="244" y="144"/>
                    <a:pt x="244" y="144"/>
                  </a:cubicBezTo>
                  <a:cubicBezTo>
                    <a:pt x="281" y="141"/>
                    <a:pt x="310" y="110"/>
                    <a:pt x="310" y="72"/>
                  </a:cubicBezTo>
                  <a:cubicBezTo>
                    <a:pt x="310" y="32"/>
                    <a:pt x="278" y="0"/>
                    <a:pt x="238" y="0"/>
                  </a:cubicBezTo>
                  <a:cubicBezTo>
                    <a:pt x="198" y="0"/>
                    <a:pt x="166" y="32"/>
                    <a:pt x="166" y="72"/>
                  </a:cubicBezTo>
                  <a:cubicBezTo>
                    <a:pt x="166" y="110"/>
                    <a:pt x="195" y="141"/>
                    <a:pt x="232" y="144"/>
                  </a:cubicBezTo>
                  <a:close/>
                  <a:moveTo>
                    <a:pt x="203" y="48"/>
                  </a:moveTo>
                  <a:cubicBezTo>
                    <a:pt x="207" y="38"/>
                    <a:pt x="217" y="27"/>
                    <a:pt x="236" y="27"/>
                  </a:cubicBezTo>
                  <a:cubicBezTo>
                    <a:pt x="258" y="27"/>
                    <a:pt x="251" y="32"/>
                    <a:pt x="272" y="32"/>
                  </a:cubicBezTo>
                  <a:cubicBezTo>
                    <a:pt x="274" y="32"/>
                    <a:pt x="267" y="39"/>
                    <a:pt x="266" y="43"/>
                  </a:cubicBezTo>
                  <a:cubicBezTo>
                    <a:pt x="266" y="44"/>
                    <a:pt x="266" y="44"/>
                    <a:pt x="266" y="44"/>
                  </a:cubicBezTo>
                  <a:cubicBezTo>
                    <a:pt x="266" y="44"/>
                    <a:pt x="265" y="43"/>
                    <a:pt x="265" y="43"/>
                  </a:cubicBezTo>
                  <a:cubicBezTo>
                    <a:pt x="265" y="46"/>
                    <a:pt x="265" y="51"/>
                    <a:pt x="266" y="53"/>
                  </a:cubicBezTo>
                  <a:cubicBezTo>
                    <a:pt x="267" y="54"/>
                    <a:pt x="267" y="56"/>
                    <a:pt x="267" y="58"/>
                  </a:cubicBezTo>
                  <a:cubicBezTo>
                    <a:pt x="268" y="59"/>
                    <a:pt x="268" y="61"/>
                    <a:pt x="268" y="61"/>
                  </a:cubicBezTo>
                  <a:cubicBezTo>
                    <a:pt x="269" y="64"/>
                    <a:pt x="270" y="67"/>
                    <a:pt x="271" y="68"/>
                  </a:cubicBezTo>
                  <a:cubicBezTo>
                    <a:pt x="272" y="68"/>
                    <a:pt x="272" y="68"/>
                    <a:pt x="272" y="69"/>
                  </a:cubicBezTo>
                  <a:cubicBezTo>
                    <a:pt x="274" y="71"/>
                    <a:pt x="277" y="73"/>
                    <a:pt x="276" y="76"/>
                  </a:cubicBezTo>
                  <a:cubicBezTo>
                    <a:pt x="275" y="77"/>
                    <a:pt x="274" y="80"/>
                    <a:pt x="268" y="80"/>
                  </a:cubicBezTo>
                  <a:cubicBezTo>
                    <a:pt x="268" y="83"/>
                    <a:pt x="268" y="88"/>
                    <a:pt x="268" y="91"/>
                  </a:cubicBezTo>
                  <a:cubicBezTo>
                    <a:pt x="268" y="92"/>
                    <a:pt x="268" y="92"/>
                    <a:pt x="268" y="92"/>
                  </a:cubicBezTo>
                  <a:cubicBezTo>
                    <a:pt x="268" y="97"/>
                    <a:pt x="268" y="99"/>
                    <a:pt x="265" y="101"/>
                  </a:cubicBezTo>
                  <a:cubicBezTo>
                    <a:pt x="264" y="101"/>
                    <a:pt x="258" y="102"/>
                    <a:pt x="249" y="101"/>
                  </a:cubicBezTo>
                  <a:cubicBezTo>
                    <a:pt x="249" y="115"/>
                    <a:pt x="249" y="115"/>
                    <a:pt x="249" y="115"/>
                  </a:cubicBezTo>
                  <a:cubicBezTo>
                    <a:pt x="249" y="116"/>
                    <a:pt x="249" y="117"/>
                    <a:pt x="247" y="117"/>
                  </a:cubicBezTo>
                  <a:cubicBezTo>
                    <a:pt x="246" y="117"/>
                    <a:pt x="229" y="117"/>
                    <a:pt x="216" y="112"/>
                  </a:cubicBezTo>
                  <a:cubicBezTo>
                    <a:pt x="215" y="111"/>
                    <a:pt x="215" y="111"/>
                    <a:pt x="215" y="110"/>
                  </a:cubicBezTo>
                  <a:cubicBezTo>
                    <a:pt x="215" y="90"/>
                    <a:pt x="215" y="90"/>
                    <a:pt x="215" y="90"/>
                  </a:cubicBezTo>
                  <a:cubicBezTo>
                    <a:pt x="208" y="83"/>
                    <a:pt x="195" y="66"/>
                    <a:pt x="203" y="48"/>
                  </a:cubicBezTo>
                  <a:close/>
                  <a:moveTo>
                    <a:pt x="339" y="196"/>
                  </a:moveTo>
                  <a:cubicBezTo>
                    <a:pt x="326" y="204"/>
                    <a:pt x="315" y="210"/>
                    <a:pt x="306" y="215"/>
                  </a:cubicBezTo>
                  <a:cubicBezTo>
                    <a:pt x="303" y="216"/>
                    <a:pt x="303" y="220"/>
                    <a:pt x="304" y="222"/>
                  </a:cubicBezTo>
                  <a:cubicBezTo>
                    <a:pt x="304" y="223"/>
                    <a:pt x="305" y="223"/>
                    <a:pt x="305" y="224"/>
                  </a:cubicBezTo>
                  <a:cubicBezTo>
                    <a:pt x="305" y="224"/>
                    <a:pt x="305" y="224"/>
                    <a:pt x="305" y="224"/>
                  </a:cubicBezTo>
                  <a:cubicBezTo>
                    <a:pt x="312" y="236"/>
                    <a:pt x="315" y="250"/>
                    <a:pt x="315" y="264"/>
                  </a:cubicBezTo>
                  <a:cubicBezTo>
                    <a:pt x="314" y="268"/>
                    <a:pt x="314" y="272"/>
                    <a:pt x="313" y="276"/>
                  </a:cubicBezTo>
                  <a:cubicBezTo>
                    <a:pt x="313" y="276"/>
                    <a:pt x="313" y="276"/>
                    <a:pt x="313" y="276"/>
                  </a:cubicBezTo>
                  <a:cubicBezTo>
                    <a:pt x="313" y="277"/>
                    <a:pt x="313" y="277"/>
                    <a:pt x="313" y="277"/>
                  </a:cubicBezTo>
                  <a:cubicBezTo>
                    <a:pt x="313" y="277"/>
                    <a:pt x="313" y="277"/>
                    <a:pt x="313" y="277"/>
                  </a:cubicBezTo>
                  <a:cubicBezTo>
                    <a:pt x="313" y="277"/>
                    <a:pt x="313" y="278"/>
                    <a:pt x="313" y="278"/>
                  </a:cubicBezTo>
                  <a:cubicBezTo>
                    <a:pt x="312" y="281"/>
                    <a:pt x="314" y="284"/>
                    <a:pt x="316" y="285"/>
                  </a:cubicBezTo>
                  <a:cubicBezTo>
                    <a:pt x="317" y="285"/>
                    <a:pt x="318" y="286"/>
                    <a:pt x="319" y="286"/>
                  </a:cubicBezTo>
                  <a:cubicBezTo>
                    <a:pt x="322" y="286"/>
                    <a:pt x="324" y="284"/>
                    <a:pt x="325" y="281"/>
                  </a:cubicBezTo>
                  <a:cubicBezTo>
                    <a:pt x="325" y="280"/>
                    <a:pt x="325" y="280"/>
                    <a:pt x="325" y="280"/>
                  </a:cubicBezTo>
                  <a:cubicBezTo>
                    <a:pt x="325" y="279"/>
                    <a:pt x="325" y="279"/>
                    <a:pt x="325" y="279"/>
                  </a:cubicBezTo>
                  <a:cubicBezTo>
                    <a:pt x="325" y="279"/>
                    <a:pt x="325" y="279"/>
                    <a:pt x="325" y="279"/>
                  </a:cubicBezTo>
                  <a:cubicBezTo>
                    <a:pt x="326" y="274"/>
                    <a:pt x="327" y="269"/>
                    <a:pt x="327" y="264"/>
                  </a:cubicBezTo>
                  <a:cubicBezTo>
                    <a:pt x="327" y="250"/>
                    <a:pt x="324" y="235"/>
                    <a:pt x="318" y="222"/>
                  </a:cubicBezTo>
                  <a:cubicBezTo>
                    <a:pt x="345" y="206"/>
                    <a:pt x="345" y="206"/>
                    <a:pt x="345" y="206"/>
                  </a:cubicBezTo>
                  <a:cubicBezTo>
                    <a:pt x="346" y="207"/>
                    <a:pt x="346" y="208"/>
                    <a:pt x="347" y="209"/>
                  </a:cubicBezTo>
                  <a:cubicBezTo>
                    <a:pt x="347" y="209"/>
                    <a:pt x="347" y="209"/>
                    <a:pt x="347" y="209"/>
                  </a:cubicBezTo>
                  <a:cubicBezTo>
                    <a:pt x="348" y="210"/>
                    <a:pt x="349" y="211"/>
                    <a:pt x="350" y="212"/>
                  </a:cubicBezTo>
                  <a:cubicBezTo>
                    <a:pt x="350" y="212"/>
                    <a:pt x="350" y="213"/>
                    <a:pt x="350" y="213"/>
                  </a:cubicBezTo>
                  <a:cubicBezTo>
                    <a:pt x="351" y="214"/>
                    <a:pt x="352" y="215"/>
                    <a:pt x="353" y="215"/>
                  </a:cubicBezTo>
                  <a:cubicBezTo>
                    <a:pt x="353" y="216"/>
                    <a:pt x="353" y="216"/>
                    <a:pt x="353" y="216"/>
                  </a:cubicBezTo>
                  <a:cubicBezTo>
                    <a:pt x="354" y="217"/>
                    <a:pt x="355" y="218"/>
                    <a:pt x="356" y="219"/>
                  </a:cubicBezTo>
                  <a:cubicBezTo>
                    <a:pt x="356" y="219"/>
                    <a:pt x="356" y="219"/>
                    <a:pt x="356" y="219"/>
                  </a:cubicBezTo>
                  <a:cubicBezTo>
                    <a:pt x="356" y="219"/>
                    <a:pt x="357" y="219"/>
                    <a:pt x="357" y="219"/>
                  </a:cubicBezTo>
                  <a:cubicBezTo>
                    <a:pt x="357" y="220"/>
                    <a:pt x="358" y="220"/>
                    <a:pt x="358" y="221"/>
                  </a:cubicBezTo>
                  <a:cubicBezTo>
                    <a:pt x="359" y="221"/>
                    <a:pt x="359" y="221"/>
                    <a:pt x="360" y="222"/>
                  </a:cubicBezTo>
                  <a:cubicBezTo>
                    <a:pt x="360" y="222"/>
                    <a:pt x="360" y="222"/>
                    <a:pt x="360" y="222"/>
                  </a:cubicBezTo>
                  <a:cubicBezTo>
                    <a:pt x="361" y="223"/>
                    <a:pt x="362" y="224"/>
                    <a:pt x="363" y="224"/>
                  </a:cubicBezTo>
                  <a:cubicBezTo>
                    <a:pt x="363" y="224"/>
                    <a:pt x="363" y="224"/>
                    <a:pt x="363" y="224"/>
                  </a:cubicBezTo>
                  <a:cubicBezTo>
                    <a:pt x="376" y="233"/>
                    <a:pt x="390" y="237"/>
                    <a:pt x="404" y="237"/>
                  </a:cubicBezTo>
                  <a:cubicBezTo>
                    <a:pt x="408" y="237"/>
                    <a:pt x="412" y="237"/>
                    <a:pt x="415" y="236"/>
                  </a:cubicBezTo>
                  <a:cubicBezTo>
                    <a:pt x="415" y="236"/>
                    <a:pt x="415" y="236"/>
                    <a:pt x="416" y="236"/>
                  </a:cubicBezTo>
                  <a:cubicBezTo>
                    <a:pt x="417" y="236"/>
                    <a:pt x="417" y="236"/>
                    <a:pt x="418" y="236"/>
                  </a:cubicBezTo>
                  <a:cubicBezTo>
                    <a:pt x="419" y="236"/>
                    <a:pt x="420" y="236"/>
                    <a:pt x="420" y="236"/>
                  </a:cubicBezTo>
                  <a:cubicBezTo>
                    <a:pt x="421" y="235"/>
                    <a:pt x="421" y="235"/>
                    <a:pt x="422" y="235"/>
                  </a:cubicBezTo>
                  <a:cubicBezTo>
                    <a:pt x="423" y="235"/>
                    <a:pt x="423" y="235"/>
                    <a:pt x="424" y="234"/>
                  </a:cubicBezTo>
                  <a:cubicBezTo>
                    <a:pt x="424" y="234"/>
                    <a:pt x="425" y="234"/>
                    <a:pt x="425" y="234"/>
                  </a:cubicBezTo>
                  <a:cubicBezTo>
                    <a:pt x="426" y="234"/>
                    <a:pt x="427" y="234"/>
                    <a:pt x="428" y="233"/>
                  </a:cubicBezTo>
                  <a:cubicBezTo>
                    <a:pt x="428" y="233"/>
                    <a:pt x="428" y="233"/>
                    <a:pt x="428" y="233"/>
                  </a:cubicBezTo>
                  <a:cubicBezTo>
                    <a:pt x="456" y="223"/>
                    <a:pt x="476" y="197"/>
                    <a:pt x="476" y="166"/>
                  </a:cubicBezTo>
                  <a:cubicBezTo>
                    <a:pt x="476" y="163"/>
                    <a:pt x="476" y="160"/>
                    <a:pt x="476" y="157"/>
                  </a:cubicBezTo>
                  <a:cubicBezTo>
                    <a:pt x="474" y="141"/>
                    <a:pt x="466" y="124"/>
                    <a:pt x="452" y="112"/>
                  </a:cubicBezTo>
                  <a:cubicBezTo>
                    <a:pt x="449" y="109"/>
                    <a:pt x="446" y="107"/>
                    <a:pt x="442" y="105"/>
                  </a:cubicBezTo>
                  <a:cubicBezTo>
                    <a:pt x="442" y="104"/>
                    <a:pt x="441" y="104"/>
                    <a:pt x="441" y="104"/>
                  </a:cubicBezTo>
                  <a:cubicBezTo>
                    <a:pt x="441" y="104"/>
                    <a:pt x="440" y="103"/>
                    <a:pt x="440" y="103"/>
                  </a:cubicBezTo>
                  <a:cubicBezTo>
                    <a:pt x="439" y="103"/>
                    <a:pt x="438" y="102"/>
                    <a:pt x="438" y="102"/>
                  </a:cubicBezTo>
                  <a:cubicBezTo>
                    <a:pt x="438" y="102"/>
                    <a:pt x="437" y="102"/>
                    <a:pt x="437" y="102"/>
                  </a:cubicBezTo>
                  <a:cubicBezTo>
                    <a:pt x="427" y="97"/>
                    <a:pt x="416" y="94"/>
                    <a:pt x="404" y="94"/>
                  </a:cubicBezTo>
                  <a:cubicBezTo>
                    <a:pt x="391" y="94"/>
                    <a:pt x="379" y="97"/>
                    <a:pt x="368" y="103"/>
                  </a:cubicBezTo>
                  <a:cubicBezTo>
                    <a:pt x="368" y="104"/>
                    <a:pt x="368" y="104"/>
                    <a:pt x="367" y="104"/>
                  </a:cubicBezTo>
                  <a:cubicBezTo>
                    <a:pt x="367" y="104"/>
                    <a:pt x="367" y="104"/>
                    <a:pt x="366" y="105"/>
                  </a:cubicBezTo>
                  <a:cubicBezTo>
                    <a:pt x="361" y="108"/>
                    <a:pt x="355" y="112"/>
                    <a:pt x="351" y="118"/>
                  </a:cubicBezTo>
                  <a:cubicBezTo>
                    <a:pt x="344" y="126"/>
                    <a:pt x="338" y="135"/>
                    <a:pt x="335" y="145"/>
                  </a:cubicBezTo>
                  <a:cubicBezTo>
                    <a:pt x="335" y="146"/>
                    <a:pt x="335" y="146"/>
                    <a:pt x="335" y="146"/>
                  </a:cubicBezTo>
                  <a:cubicBezTo>
                    <a:pt x="334" y="149"/>
                    <a:pt x="334" y="152"/>
                    <a:pt x="333" y="155"/>
                  </a:cubicBezTo>
                  <a:cubicBezTo>
                    <a:pt x="333" y="156"/>
                    <a:pt x="333" y="156"/>
                    <a:pt x="333" y="156"/>
                  </a:cubicBezTo>
                  <a:cubicBezTo>
                    <a:pt x="332" y="162"/>
                    <a:pt x="332" y="167"/>
                    <a:pt x="333" y="172"/>
                  </a:cubicBezTo>
                  <a:cubicBezTo>
                    <a:pt x="333" y="180"/>
                    <a:pt x="336" y="189"/>
                    <a:pt x="339" y="196"/>
                  </a:cubicBezTo>
                  <a:close/>
                  <a:moveTo>
                    <a:pt x="369" y="162"/>
                  </a:moveTo>
                  <a:cubicBezTo>
                    <a:pt x="370" y="161"/>
                    <a:pt x="372" y="158"/>
                    <a:pt x="372" y="156"/>
                  </a:cubicBezTo>
                  <a:cubicBezTo>
                    <a:pt x="373" y="155"/>
                    <a:pt x="373" y="150"/>
                    <a:pt x="373" y="148"/>
                  </a:cubicBezTo>
                  <a:cubicBezTo>
                    <a:pt x="372" y="142"/>
                    <a:pt x="375" y="139"/>
                    <a:pt x="376" y="137"/>
                  </a:cubicBezTo>
                  <a:cubicBezTo>
                    <a:pt x="376" y="137"/>
                    <a:pt x="375" y="136"/>
                    <a:pt x="375" y="135"/>
                  </a:cubicBezTo>
                  <a:cubicBezTo>
                    <a:pt x="374" y="131"/>
                    <a:pt x="382" y="121"/>
                    <a:pt x="404" y="121"/>
                  </a:cubicBezTo>
                  <a:cubicBezTo>
                    <a:pt x="422" y="121"/>
                    <a:pt x="433" y="131"/>
                    <a:pt x="438" y="141"/>
                  </a:cubicBezTo>
                  <a:cubicBezTo>
                    <a:pt x="453" y="173"/>
                    <a:pt x="433" y="188"/>
                    <a:pt x="420" y="193"/>
                  </a:cubicBezTo>
                  <a:cubicBezTo>
                    <a:pt x="420" y="193"/>
                    <a:pt x="420" y="193"/>
                    <a:pt x="419" y="203"/>
                  </a:cubicBezTo>
                  <a:cubicBezTo>
                    <a:pt x="419" y="204"/>
                    <a:pt x="419" y="204"/>
                    <a:pt x="418" y="204"/>
                  </a:cubicBezTo>
                  <a:cubicBezTo>
                    <a:pt x="410" y="209"/>
                    <a:pt x="400" y="210"/>
                    <a:pt x="396" y="210"/>
                  </a:cubicBezTo>
                  <a:cubicBezTo>
                    <a:pt x="395" y="210"/>
                    <a:pt x="394" y="210"/>
                    <a:pt x="394" y="210"/>
                  </a:cubicBezTo>
                  <a:cubicBezTo>
                    <a:pt x="393" y="210"/>
                    <a:pt x="392" y="209"/>
                    <a:pt x="392" y="208"/>
                  </a:cubicBezTo>
                  <a:cubicBezTo>
                    <a:pt x="392" y="208"/>
                    <a:pt x="392" y="208"/>
                    <a:pt x="392" y="193"/>
                  </a:cubicBezTo>
                  <a:cubicBezTo>
                    <a:pt x="390" y="193"/>
                    <a:pt x="387" y="193"/>
                    <a:pt x="386" y="193"/>
                  </a:cubicBezTo>
                  <a:cubicBezTo>
                    <a:pt x="379" y="193"/>
                    <a:pt x="376" y="192"/>
                    <a:pt x="375" y="191"/>
                  </a:cubicBezTo>
                  <a:cubicBezTo>
                    <a:pt x="374" y="190"/>
                    <a:pt x="373" y="188"/>
                    <a:pt x="374" y="180"/>
                  </a:cubicBezTo>
                  <a:cubicBezTo>
                    <a:pt x="374" y="177"/>
                    <a:pt x="374" y="175"/>
                    <a:pt x="374" y="174"/>
                  </a:cubicBezTo>
                  <a:cubicBezTo>
                    <a:pt x="368" y="174"/>
                    <a:pt x="366" y="171"/>
                    <a:pt x="365" y="170"/>
                  </a:cubicBezTo>
                  <a:cubicBezTo>
                    <a:pt x="365" y="167"/>
                    <a:pt x="367" y="164"/>
                    <a:pt x="369" y="162"/>
                  </a:cubicBezTo>
                  <a:close/>
                  <a:moveTo>
                    <a:pt x="472" y="332"/>
                  </a:moveTo>
                  <a:cubicBezTo>
                    <a:pt x="471" y="331"/>
                    <a:pt x="471" y="330"/>
                    <a:pt x="470" y="329"/>
                  </a:cubicBezTo>
                  <a:cubicBezTo>
                    <a:pt x="470" y="329"/>
                    <a:pt x="470" y="329"/>
                    <a:pt x="470" y="329"/>
                  </a:cubicBezTo>
                  <a:cubicBezTo>
                    <a:pt x="470" y="328"/>
                    <a:pt x="469" y="327"/>
                    <a:pt x="469" y="326"/>
                  </a:cubicBezTo>
                  <a:cubicBezTo>
                    <a:pt x="469" y="326"/>
                    <a:pt x="469" y="325"/>
                    <a:pt x="469" y="325"/>
                  </a:cubicBezTo>
                  <a:cubicBezTo>
                    <a:pt x="468" y="324"/>
                    <a:pt x="468" y="323"/>
                    <a:pt x="467" y="322"/>
                  </a:cubicBezTo>
                  <a:cubicBezTo>
                    <a:pt x="467" y="322"/>
                    <a:pt x="467" y="322"/>
                    <a:pt x="467" y="322"/>
                  </a:cubicBezTo>
                  <a:cubicBezTo>
                    <a:pt x="467" y="322"/>
                    <a:pt x="467" y="321"/>
                    <a:pt x="466" y="320"/>
                  </a:cubicBezTo>
                  <a:cubicBezTo>
                    <a:pt x="466" y="320"/>
                    <a:pt x="466" y="320"/>
                    <a:pt x="466" y="320"/>
                  </a:cubicBezTo>
                  <a:cubicBezTo>
                    <a:pt x="466" y="319"/>
                    <a:pt x="466" y="319"/>
                    <a:pt x="465" y="319"/>
                  </a:cubicBezTo>
                  <a:cubicBezTo>
                    <a:pt x="465" y="318"/>
                    <a:pt x="464" y="318"/>
                    <a:pt x="464" y="317"/>
                  </a:cubicBezTo>
                  <a:cubicBezTo>
                    <a:pt x="464" y="317"/>
                    <a:pt x="464" y="317"/>
                    <a:pt x="464" y="317"/>
                  </a:cubicBezTo>
                  <a:cubicBezTo>
                    <a:pt x="464" y="316"/>
                    <a:pt x="464" y="316"/>
                    <a:pt x="463" y="316"/>
                  </a:cubicBezTo>
                  <a:cubicBezTo>
                    <a:pt x="463" y="316"/>
                    <a:pt x="463" y="316"/>
                    <a:pt x="463" y="316"/>
                  </a:cubicBezTo>
                  <a:cubicBezTo>
                    <a:pt x="463" y="315"/>
                    <a:pt x="462" y="315"/>
                    <a:pt x="462" y="314"/>
                  </a:cubicBezTo>
                  <a:cubicBezTo>
                    <a:pt x="462" y="314"/>
                    <a:pt x="461" y="313"/>
                    <a:pt x="461" y="313"/>
                  </a:cubicBezTo>
                  <a:cubicBezTo>
                    <a:pt x="461" y="313"/>
                    <a:pt x="461" y="313"/>
                    <a:pt x="461" y="312"/>
                  </a:cubicBezTo>
                  <a:cubicBezTo>
                    <a:pt x="460" y="312"/>
                    <a:pt x="460" y="312"/>
                    <a:pt x="460" y="311"/>
                  </a:cubicBezTo>
                  <a:cubicBezTo>
                    <a:pt x="459" y="311"/>
                    <a:pt x="459" y="311"/>
                    <a:pt x="459" y="310"/>
                  </a:cubicBezTo>
                  <a:cubicBezTo>
                    <a:pt x="459" y="310"/>
                    <a:pt x="458" y="310"/>
                    <a:pt x="458" y="309"/>
                  </a:cubicBezTo>
                  <a:cubicBezTo>
                    <a:pt x="458" y="309"/>
                    <a:pt x="458" y="309"/>
                    <a:pt x="458" y="309"/>
                  </a:cubicBezTo>
                  <a:cubicBezTo>
                    <a:pt x="457" y="308"/>
                    <a:pt x="456" y="307"/>
                    <a:pt x="456" y="307"/>
                  </a:cubicBezTo>
                  <a:cubicBezTo>
                    <a:pt x="456" y="307"/>
                    <a:pt x="456" y="307"/>
                    <a:pt x="455" y="306"/>
                  </a:cubicBezTo>
                  <a:cubicBezTo>
                    <a:pt x="455" y="306"/>
                    <a:pt x="455" y="306"/>
                    <a:pt x="455" y="306"/>
                  </a:cubicBezTo>
                  <a:cubicBezTo>
                    <a:pt x="455" y="306"/>
                    <a:pt x="454" y="305"/>
                    <a:pt x="454" y="305"/>
                  </a:cubicBezTo>
                  <a:cubicBezTo>
                    <a:pt x="454" y="305"/>
                    <a:pt x="453" y="304"/>
                    <a:pt x="453" y="304"/>
                  </a:cubicBezTo>
                  <a:cubicBezTo>
                    <a:pt x="453" y="304"/>
                    <a:pt x="452" y="303"/>
                    <a:pt x="452" y="303"/>
                  </a:cubicBezTo>
                  <a:cubicBezTo>
                    <a:pt x="451" y="303"/>
                    <a:pt x="451" y="303"/>
                    <a:pt x="451" y="302"/>
                  </a:cubicBezTo>
                  <a:cubicBezTo>
                    <a:pt x="449" y="301"/>
                    <a:pt x="447" y="299"/>
                    <a:pt x="445" y="298"/>
                  </a:cubicBezTo>
                  <a:cubicBezTo>
                    <a:pt x="445" y="298"/>
                    <a:pt x="445" y="298"/>
                    <a:pt x="445" y="298"/>
                  </a:cubicBezTo>
                  <a:cubicBezTo>
                    <a:pt x="444" y="297"/>
                    <a:pt x="444" y="297"/>
                    <a:pt x="443" y="296"/>
                  </a:cubicBezTo>
                  <a:cubicBezTo>
                    <a:pt x="443" y="296"/>
                    <a:pt x="443" y="296"/>
                    <a:pt x="443" y="296"/>
                  </a:cubicBezTo>
                  <a:cubicBezTo>
                    <a:pt x="442" y="296"/>
                    <a:pt x="441" y="295"/>
                    <a:pt x="441" y="295"/>
                  </a:cubicBezTo>
                  <a:cubicBezTo>
                    <a:pt x="440" y="295"/>
                    <a:pt x="440" y="295"/>
                    <a:pt x="440" y="295"/>
                  </a:cubicBezTo>
                  <a:cubicBezTo>
                    <a:pt x="438" y="293"/>
                    <a:pt x="436" y="292"/>
                    <a:pt x="433" y="291"/>
                  </a:cubicBezTo>
                  <a:cubicBezTo>
                    <a:pt x="433" y="291"/>
                    <a:pt x="433" y="291"/>
                    <a:pt x="433" y="291"/>
                  </a:cubicBezTo>
                  <a:cubicBezTo>
                    <a:pt x="432" y="291"/>
                    <a:pt x="432" y="290"/>
                    <a:pt x="431" y="290"/>
                  </a:cubicBezTo>
                  <a:cubicBezTo>
                    <a:pt x="431" y="290"/>
                    <a:pt x="431" y="290"/>
                    <a:pt x="431" y="290"/>
                  </a:cubicBezTo>
                  <a:cubicBezTo>
                    <a:pt x="427" y="289"/>
                    <a:pt x="424" y="288"/>
                    <a:pt x="420" y="287"/>
                  </a:cubicBezTo>
                  <a:cubicBezTo>
                    <a:pt x="420" y="287"/>
                    <a:pt x="420" y="287"/>
                    <a:pt x="420" y="287"/>
                  </a:cubicBezTo>
                  <a:cubicBezTo>
                    <a:pt x="419" y="287"/>
                    <a:pt x="418" y="286"/>
                    <a:pt x="417" y="286"/>
                  </a:cubicBezTo>
                  <a:cubicBezTo>
                    <a:pt x="417" y="286"/>
                    <a:pt x="417" y="286"/>
                    <a:pt x="417" y="286"/>
                  </a:cubicBezTo>
                  <a:cubicBezTo>
                    <a:pt x="417" y="286"/>
                    <a:pt x="417" y="286"/>
                    <a:pt x="417" y="286"/>
                  </a:cubicBezTo>
                  <a:cubicBezTo>
                    <a:pt x="416" y="286"/>
                    <a:pt x="415" y="286"/>
                    <a:pt x="414" y="286"/>
                  </a:cubicBezTo>
                  <a:cubicBezTo>
                    <a:pt x="413" y="286"/>
                    <a:pt x="413" y="285"/>
                    <a:pt x="412" y="285"/>
                  </a:cubicBezTo>
                  <a:cubicBezTo>
                    <a:pt x="412" y="285"/>
                    <a:pt x="412" y="285"/>
                    <a:pt x="411" y="285"/>
                  </a:cubicBezTo>
                  <a:cubicBezTo>
                    <a:pt x="410" y="285"/>
                    <a:pt x="409" y="285"/>
                    <a:pt x="408" y="285"/>
                  </a:cubicBezTo>
                  <a:cubicBezTo>
                    <a:pt x="408" y="285"/>
                    <a:pt x="408" y="285"/>
                    <a:pt x="407" y="285"/>
                  </a:cubicBezTo>
                  <a:cubicBezTo>
                    <a:pt x="406" y="285"/>
                    <a:pt x="405" y="285"/>
                    <a:pt x="404" y="285"/>
                  </a:cubicBezTo>
                  <a:cubicBezTo>
                    <a:pt x="404" y="285"/>
                    <a:pt x="403" y="285"/>
                    <a:pt x="403" y="285"/>
                  </a:cubicBezTo>
                  <a:cubicBezTo>
                    <a:pt x="403" y="285"/>
                    <a:pt x="402" y="285"/>
                    <a:pt x="402" y="285"/>
                  </a:cubicBezTo>
                  <a:cubicBezTo>
                    <a:pt x="402" y="285"/>
                    <a:pt x="401" y="285"/>
                    <a:pt x="401" y="285"/>
                  </a:cubicBezTo>
                  <a:cubicBezTo>
                    <a:pt x="401" y="285"/>
                    <a:pt x="401" y="285"/>
                    <a:pt x="401" y="285"/>
                  </a:cubicBezTo>
                  <a:cubicBezTo>
                    <a:pt x="400" y="285"/>
                    <a:pt x="400" y="285"/>
                    <a:pt x="400" y="285"/>
                  </a:cubicBezTo>
                  <a:cubicBezTo>
                    <a:pt x="399" y="285"/>
                    <a:pt x="399" y="285"/>
                    <a:pt x="398" y="285"/>
                  </a:cubicBezTo>
                  <a:cubicBezTo>
                    <a:pt x="398" y="285"/>
                    <a:pt x="398" y="285"/>
                    <a:pt x="398" y="285"/>
                  </a:cubicBezTo>
                  <a:cubicBezTo>
                    <a:pt x="397" y="285"/>
                    <a:pt x="396" y="285"/>
                    <a:pt x="394" y="286"/>
                  </a:cubicBezTo>
                  <a:cubicBezTo>
                    <a:pt x="394" y="286"/>
                    <a:pt x="394" y="286"/>
                    <a:pt x="394" y="286"/>
                  </a:cubicBezTo>
                  <a:cubicBezTo>
                    <a:pt x="391" y="286"/>
                    <a:pt x="387" y="287"/>
                    <a:pt x="384" y="288"/>
                  </a:cubicBezTo>
                  <a:cubicBezTo>
                    <a:pt x="383" y="288"/>
                    <a:pt x="383" y="288"/>
                    <a:pt x="383" y="288"/>
                  </a:cubicBezTo>
                  <a:cubicBezTo>
                    <a:pt x="383" y="288"/>
                    <a:pt x="382" y="288"/>
                    <a:pt x="382" y="289"/>
                  </a:cubicBezTo>
                  <a:cubicBezTo>
                    <a:pt x="382" y="289"/>
                    <a:pt x="382" y="289"/>
                    <a:pt x="381" y="289"/>
                  </a:cubicBezTo>
                  <a:cubicBezTo>
                    <a:pt x="379" y="290"/>
                    <a:pt x="376" y="291"/>
                    <a:pt x="373" y="292"/>
                  </a:cubicBezTo>
                  <a:cubicBezTo>
                    <a:pt x="373" y="292"/>
                    <a:pt x="373" y="292"/>
                    <a:pt x="373" y="292"/>
                  </a:cubicBezTo>
                  <a:cubicBezTo>
                    <a:pt x="372" y="292"/>
                    <a:pt x="371" y="293"/>
                    <a:pt x="371" y="293"/>
                  </a:cubicBezTo>
                  <a:cubicBezTo>
                    <a:pt x="371" y="293"/>
                    <a:pt x="371" y="293"/>
                    <a:pt x="371" y="293"/>
                  </a:cubicBezTo>
                  <a:cubicBezTo>
                    <a:pt x="364" y="297"/>
                    <a:pt x="358" y="301"/>
                    <a:pt x="353" y="307"/>
                  </a:cubicBezTo>
                  <a:cubicBezTo>
                    <a:pt x="352" y="307"/>
                    <a:pt x="352" y="308"/>
                    <a:pt x="352" y="308"/>
                  </a:cubicBezTo>
                  <a:cubicBezTo>
                    <a:pt x="352" y="308"/>
                    <a:pt x="352" y="308"/>
                    <a:pt x="352" y="308"/>
                  </a:cubicBezTo>
                  <a:cubicBezTo>
                    <a:pt x="351" y="309"/>
                    <a:pt x="350" y="309"/>
                    <a:pt x="350" y="310"/>
                  </a:cubicBezTo>
                  <a:cubicBezTo>
                    <a:pt x="350" y="310"/>
                    <a:pt x="350" y="310"/>
                    <a:pt x="350" y="310"/>
                  </a:cubicBezTo>
                  <a:cubicBezTo>
                    <a:pt x="349" y="310"/>
                    <a:pt x="349" y="311"/>
                    <a:pt x="348" y="312"/>
                  </a:cubicBezTo>
                  <a:cubicBezTo>
                    <a:pt x="348" y="312"/>
                    <a:pt x="348" y="312"/>
                    <a:pt x="348" y="312"/>
                  </a:cubicBezTo>
                  <a:cubicBezTo>
                    <a:pt x="348" y="312"/>
                    <a:pt x="347" y="313"/>
                    <a:pt x="347" y="313"/>
                  </a:cubicBezTo>
                  <a:cubicBezTo>
                    <a:pt x="347" y="314"/>
                    <a:pt x="347" y="314"/>
                    <a:pt x="347" y="314"/>
                  </a:cubicBezTo>
                  <a:cubicBezTo>
                    <a:pt x="346" y="315"/>
                    <a:pt x="346" y="315"/>
                    <a:pt x="345" y="316"/>
                  </a:cubicBezTo>
                  <a:cubicBezTo>
                    <a:pt x="332" y="308"/>
                    <a:pt x="321" y="302"/>
                    <a:pt x="312" y="297"/>
                  </a:cubicBezTo>
                  <a:cubicBezTo>
                    <a:pt x="310" y="295"/>
                    <a:pt x="306" y="296"/>
                    <a:pt x="305" y="299"/>
                  </a:cubicBezTo>
                  <a:cubicBezTo>
                    <a:pt x="304" y="300"/>
                    <a:pt x="304" y="301"/>
                    <a:pt x="303" y="302"/>
                  </a:cubicBezTo>
                  <a:cubicBezTo>
                    <a:pt x="303" y="302"/>
                    <a:pt x="303" y="302"/>
                    <a:pt x="303" y="302"/>
                  </a:cubicBezTo>
                  <a:cubicBezTo>
                    <a:pt x="293" y="317"/>
                    <a:pt x="278" y="329"/>
                    <a:pt x="261" y="334"/>
                  </a:cubicBezTo>
                  <a:cubicBezTo>
                    <a:pt x="258" y="335"/>
                    <a:pt x="256" y="338"/>
                    <a:pt x="257" y="341"/>
                  </a:cubicBezTo>
                  <a:cubicBezTo>
                    <a:pt x="257" y="344"/>
                    <a:pt x="260" y="346"/>
                    <a:pt x="263" y="346"/>
                  </a:cubicBezTo>
                  <a:cubicBezTo>
                    <a:pt x="263" y="346"/>
                    <a:pt x="264" y="346"/>
                    <a:pt x="265" y="346"/>
                  </a:cubicBezTo>
                  <a:cubicBezTo>
                    <a:pt x="284" y="340"/>
                    <a:pt x="301" y="327"/>
                    <a:pt x="312" y="311"/>
                  </a:cubicBezTo>
                  <a:cubicBezTo>
                    <a:pt x="339" y="326"/>
                    <a:pt x="339" y="326"/>
                    <a:pt x="339" y="326"/>
                  </a:cubicBezTo>
                  <a:cubicBezTo>
                    <a:pt x="335" y="336"/>
                    <a:pt x="332" y="346"/>
                    <a:pt x="332" y="357"/>
                  </a:cubicBezTo>
                  <a:cubicBezTo>
                    <a:pt x="332" y="358"/>
                    <a:pt x="332" y="359"/>
                    <a:pt x="333" y="360"/>
                  </a:cubicBezTo>
                  <a:cubicBezTo>
                    <a:pt x="333" y="360"/>
                    <a:pt x="333" y="361"/>
                    <a:pt x="333" y="361"/>
                  </a:cubicBezTo>
                  <a:cubicBezTo>
                    <a:pt x="333" y="362"/>
                    <a:pt x="333" y="362"/>
                    <a:pt x="333" y="363"/>
                  </a:cubicBezTo>
                  <a:cubicBezTo>
                    <a:pt x="333" y="364"/>
                    <a:pt x="333" y="364"/>
                    <a:pt x="333" y="364"/>
                  </a:cubicBezTo>
                  <a:cubicBezTo>
                    <a:pt x="333" y="365"/>
                    <a:pt x="333" y="366"/>
                    <a:pt x="333" y="367"/>
                  </a:cubicBezTo>
                  <a:cubicBezTo>
                    <a:pt x="333" y="368"/>
                    <a:pt x="333" y="368"/>
                    <a:pt x="334" y="369"/>
                  </a:cubicBezTo>
                  <a:cubicBezTo>
                    <a:pt x="334" y="369"/>
                    <a:pt x="334" y="370"/>
                    <a:pt x="334" y="370"/>
                  </a:cubicBezTo>
                  <a:cubicBezTo>
                    <a:pt x="334" y="371"/>
                    <a:pt x="334" y="371"/>
                    <a:pt x="334" y="372"/>
                  </a:cubicBezTo>
                  <a:cubicBezTo>
                    <a:pt x="334" y="372"/>
                    <a:pt x="334" y="372"/>
                    <a:pt x="334" y="373"/>
                  </a:cubicBezTo>
                  <a:cubicBezTo>
                    <a:pt x="335" y="374"/>
                    <a:pt x="335" y="376"/>
                    <a:pt x="335" y="377"/>
                  </a:cubicBezTo>
                  <a:cubicBezTo>
                    <a:pt x="335" y="377"/>
                    <a:pt x="335" y="377"/>
                    <a:pt x="335" y="377"/>
                  </a:cubicBezTo>
                  <a:cubicBezTo>
                    <a:pt x="336" y="378"/>
                    <a:pt x="336" y="379"/>
                    <a:pt x="336" y="380"/>
                  </a:cubicBezTo>
                  <a:cubicBezTo>
                    <a:pt x="336" y="380"/>
                    <a:pt x="336" y="380"/>
                    <a:pt x="337" y="381"/>
                  </a:cubicBezTo>
                  <a:cubicBezTo>
                    <a:pt x="337" y="381"/>
                    <a:pt x="337" y="381"/>
                    <a:pt x="337" y="381"/>
                  </a:cubicBezTo>
                  <a:cubicBezTo>
                    <a:pt x="337" y="381"/>
                    <a:pt x="337" y="382"/>
                    <a:pt x="337" y="382"/>
                  </a:cubicBezTo>
                  <a:cubicBezTo>
                    <a:pt x="337" y="383"/>
                    <a:pt x="337" y="383"/>
                    <a:pt x="338" y="383"/>
                  </a:cubicBezTo>
                  <a:cubicBezTo>
                    <a:pt x="338" y="384"/>
                    <a:pt x="338" y="384"/>
                    <a:pt x="338" y="384"/>
                  </a:cubicBezTo>
                  <a:cubicBezTo>
                    <a:pt x="338" y="385"/>
                    <a:pt x="338" y="385"/>
                    <a:pt x="338" y="385"/>
                  </a:cubicBezTo>
                  <a:cubicBezTo>
                    <a:pt x="339" y="386"/>
                    <a:pt x="339" y="387"/>
                    <a:pt x="339" y="388"/>
                  </a:cubicBezTo>
                  <a:cubicBezTo>
                    <a:pt x="340" y="388"/>
                    <a:pt x="340" y="388"/>
                    <a:pt x="340" y="388"/>
                  </a:cubicBezTo>
                  <a:cubicBezTo>
                    <a:pt x="349" y="408"/>
                    <a:pt x="368" y="422"/>
                    <a:pt x="390" y="427"/>
                  </a:cubicBezTo>
                  <a:cubicBezTo>
                    <a:pt x="390" y="427"/>
                    <a:pt x="390" y="427"/>
                    <a:pt x="390" y="427"/>
                  </a:cubicBezTo>
                  <a:cubicBezTo>
                    <a:pt x="391" y="427"/>
                    <a:pt x="392" y="428"/>
                    <a:pt x="393" y="428"/>
                  </a:cubicBezTo>
                  <a:cubicBezTo>
                    <a:pt x="393" y="428"/>
                    <a:pt x="393" y="428"/>
                    <a:pt x="393" y="428"/>
                  </a:cubicBezTo>
                  <a:cubicBezTo>
                    <a:pt x="393" y="428"/>
                    <a:pt x="393" y="428"/>
                    <a:pt x="394" y="428"/>
                  </a:cubicBezTo>
                  <a:cubicBezTo>
                    <a:pt x="394" y="428"/>
                    <a:pt x="395" y="428"/>
                    <a:pt x="395" y="428"/>
                  </a:cubicBezTo>
                  <a:cubicBezTo>
                    <a:pt x="397" y="428"/>
                    <a:pt x="398" y="428"/>
                    <a:pt x="399" y="428"/>
                  </a:cubicBezTo>
                  <a:cubicBezTo>
                    <a:pt x="399" y="428"/>
                    <a:pt x="400" y="428"/>
                    <a:pt x="400" y="428"/>
                  </a:cubicBezTo>
                  <a:cubicBezTo>
                    <a:pt x="400" y="428"/>
                    <a:pt x="401" y="428"/>
                    <a:pt x="401" y="429"/>
                  </a:cubicBezTo>
                  <a:cubicBezTo>
                    <a:pt x="402" y="429"/>
                    <a:pt x="403" y="429"/>
                    <a:pt x="404" y="429"/>
                  </a:cubicBezTo>
                  <a:cubicBezTo>
                    <a:pt x="406" y="429"/>
                    <a:pt x="407" y="429"/>
                    <a:pt x="408" y="428"/>
                  </a:cubicBezTo>
                  <a:cubicBezTo>
                    <a:pt x="408" y="428"/>
                    <a:pt x="409" y="428"/>
                    <a:pt x="409" y="428"/>
                  </a:cubicBezTo>
                  <a:cubicBezTo>
                    <a:pt x="410" y="428"/>
                    <a:pt x="410" y="428"/>
                    <a:pt x="411" y="428"/>
                  </a:cubicBezTo>
                  <a:cubicBezTo>
                    <a:pt x="412" y="428"/>
                    <a:pt x="412" y="428"/>
                    <a:pt x="413" y="428"/>
                  </a:cubicBezTo>
                  <a:cubicBezTo>
                    <a:pt x="413" y="428"/>
                    <a:pt x="414" y="428"/>
                    <a:pt x="415" y="428"/>
                  </a:cubicBezTo>
                  <a:cubicBezTo>
                    <a:pt x="415" y="428"/>
                    <a:pt x="415" y="428"/>
                    <a:pt x="416" y="428"/>
                  </a:cubicBezTo>
                  <a:cubicBezTo>
                    <a:pt x="417" y="428"/>
                    <a:pt x="417" y="427"/>
                    <a:pt x="418" y="427"/>
                  </a:cubicBezTo>
                  <a:cubicBezTo>
                    <a:pt x="418" y="427"/>
                    <a:pt x="419" y="427"/>
                    <a:pt x="419" y="427"/>
                  </a:cubicBezTo>
                  <a:cubicBezTo>
                    <a:pt x="420" y="427"/>
                    <a:pt x="420" y="427"/>
                    <a:pt x="421" y="427"/>
                  </a:cubicBezTo>
                  <a:cubicBezTo>
                    <a:pt x="422" y="426"/>
                    <a:pt x="422" y="426"/>
                    <a:pt x="423" y="426"/>
                  </a:cubicBezTo>
                  <a:cubicBezTo>
                    <a:pt x="423" y="426"/>
                    <a:pt x="424" y="426"/>
                    <a:pt x="424" y="426"/>
                  </a:cubicBezTo>
                  <a:cubicBezTo>
                    <a:pt x="425" y="425"/>
                    <a:pt x="426" y="425"/>
                    <a:pt x="428" y="425"/>
                  </a:cubicBezTo>
                  <a:cubicBezTo>
                    <a:pt x="428" y="425"/>
                    <a:pt x="428" y="424"/>
                    <a:pt x="428" y="424"/>
                  </a:cubicBezTo>
                  <a:cubicBezTo>
                    <a:pt x="429" y="424"/>
                    <a:pt x="430" y="424"/>
                    <a:pt x="430" y="424"/>
                  </a:cubicBezTo>
                  <a:cubicBezTo>
                    <a:pt x="431" y="423"/>
                    <a:pt x="431" y="423"/>
                    <a:pt x="431" y="423"/>
                  </a:cubicBezTo>
                  <a:cubicBezTo>
                    <a:pt x="432" y="423"/>
                    <a:pt x="433" y="423"/>
                    <a:pt x="433" y="422"/>
                  </a:cubicBezTo>
                  <a:cubicBezTo>
                    <a:pt x="434" y="422"/>
                    <a:pt x="434" y="422"/>
                    <a:pt x="434" y="422"/>
                  </a:cubicBezTo>
                  <a:cubicBezTo>
                    <a:pt x="435" y="422"/>
                    <a:pt x="436" y="421"/>
                    <a:pt x="436" y="421"/>
                  </a:cubicBezTo>
                  <a:cubicBezTo>
                    <a:pt x="437" y="421"/>
                    <a:pt x="437" y="421"/>
                    <a:pt x="437" y="421"/>
                  </a:cubicBezTo>
                  <a:cubicBezTo>
                    <a:pt x="438" y="420"/>
                    <a:pt x="438" y="420"/>
                    <a:pt x="439" y="419"/>
                  </a:cubicBezTo>
                  <a:cubicBezTo>
                    <a:pt x="439" y="419"/>
                    <a:pt x="439" y="419"/>
                    <a:pt x="439" y="419"/>
                  </a:cubicBezTo>
                  <a:cubicBezTo>
                    <a:pt x="443" y="417"/>
                    <a:pt x="446" y="415"/>
                    <a:pt x="449" y="413"/>
                  </a:cubicBezTo>
                  <a:cubicBezTo>
                    <a:pt x="449" y="413"/>
                    <a:pt x="449" y="413"/>
                    <a:pt x="449" y="413"/>
                  </a:cubicBezTo>
                  <a:cubicBezTo>
                    <a:pt x="450" y="412"/>
                    <a:pt x="451" y="411"/>
                    <a:pt x="451" y="411"/>
                  </a:cubicBezTo>
                  <a:cubicBezTo>
                    <a:pt x="451" y="411"/>
                    <a:pt x="452" y="411"/>
                    <a:pt x="452" y="410"/>
                  </a:cubicBezTo>
                  <a:cubicBezTo>
                    <a:pt x="452" y="410"/>
                    <a:pt x="452" y="410"/>
                    <a:pt x="452" y="410"/>
                  </a:cubicBezTo>
                  <a:cubicBezTo>
                    <a:pt x="453" y="410"/>
                    <a:pt x="453" y="409"/>
                    <a:pt x="453" y="409"/>
                  </a:cubicBezTo>
                  <a:cubicBezTo>
                    <a:pt x="454" y="409"/>
                    <a:pt x="454" y="408"/>
                    <a:pt x="455" y="408"/>
                  </a:cubicBezTo>
                  <a:cubicBezTo>
                    <a:pt x="455" y="407"/>
                    <a:pt x="455" y="407"/>
                    <a:pt x="455" y="407"/>
                  </a:cubicBezTo>
                  <a:cubicBezTo>
                    <a:pt x="455" y="407"/>
                    <a:pt x="455" y="407"/>
                    <a:pt x="455" y="407"/>
                  </a:cubicBezTo>
                  <a:cubicBezTo>
                    <a:pt x="456" y="407"/>
                    <a:pt x="457" y="406"/>
                    <a:pt x="457" y="405"/>
                  </a:cubicBezTo>
                  <a:cubicBezTo>
                    <a:pt x="457" y="405"/>
                    <a:pt x="457" y="405"/>
                    <a:pt x="458" y="405"/>
                  </a:cubicBezTo>
                  <a:cubicBezTo>
                    <a:pt x="469" y="392"/>
                    <a:pt x="476" y="375"/>
                    <a:pt x="476" y="357"/>
                  </a:cubicBezTo>
                  <a:cubicBezTo>
                    <a:pt x="476" y="348"/>
                    <a:pt x="474" y="340"/>
                    <a:pt x="472" y="332"/>
                  </a:cubicBezTo>
                  <a:cubicBezTo>
                    <a:pt x="472" y="332"/>
                    <a:pt x="472" y="332"/>
                    <a:pt x="472" y="332"/>
                  </a:cubicBezTo>
                  <a:close/>
                  <a:moveTo>
                    <a:pt x="428" y="375"/>
                  </a:moveTo>
                  <a:cubicBezTo>
                    <a:pt x="428" y="375"/>
                    <a:pt x="428" y="375"/>
                    <a:pt x="428" y="395"/>
                  </a:cubicBezTo>
                  <a:cubicBezTo>
                    <a:pt x="428" y="395"/>
                    <a:pt x="427" y="396"/>
                    <a:pt x="426" y="396"/>
                  </a:cubicBezTo>
                  <a:cubicBezTo>
                    <a:pt x="413" y="402"/>
                    <a:pt x="396" y="402"/>
                    <a:pt x="395" y="402"/>
                  </a:cubicBezTo>
                  <a:cubicBezTo>
                    <a:pt x="394" y="402"/>
                    <a:pt x="393" y="401"/>
                    <a:pt x="393" y="400"/>
                  </a:cubicBezTo>
                  <a:cubicBezTo>
                    <a:pt x="393" y="400"/>
                    <a:pt x="393" y="400"/>
                    <a:pt x="393" y="386"/>
                  </a:cubicBezTo>
                  <a:cubicBezTo>
                    <a:pt x="385" y="387"/>
                    <a:pt x="379" y="386"/>
                    <a:pt x="377" y="385"/>
                  </a:cubicBezTo>
                  <a:cubicBezTo>
                    <a:pt x="375" y="384"/>
                    <a:pt x="374" y="381"/>
                    <a:pt x="374" y="376"/>
                  </a:cubicBezTo>
                  <a:cubicBezTo>
                    <a:pt x="374" y="376"/>
                    <a:pt x="374" y="376"/>
                    <a:pt x="374" y="376"/>
                  </a:cubicBezTo>
                  <a:cubicBezTo>
                    <a:pt x="374" y="373"/>
                    <a:pt x="374" y="368"/>
                    <a:pt x="375" y="365"/>
                  </a:cubicBezTo>
                  <a:cubicBezTo>
                    <a:pt x="368" y="365"/>
                    <a:pt x="367" y="362"/>
                    <a:pt x="366" y="361"/>
                  </a:cubicBezTo>
                  <a:cubicBezTo>
                    <a:pt x="366" y="358"/>
                    <a:pt x="368" y="356"/>
                    <a:pt x="370" y="353"/>
                  </a:cubicBezTo>
                  <a:cubicBezTo>
                    <a:pt x="370" y="353"/>
                    <a:pt x="371" y="353"/>
                    <a:pt x="371" y="353"/>
                  </a:cubicBezTo>
                  <a:cubicBezTo>
                    <a:pt x="372" y="351"/>
                    <a:pt x="373" y="349"/>
                    <a:pt x="374" y="346"/>
                  </a:cubicBezTo>
                  <a:cubicBezTo>
                    <a:pt x="374" y="345"/>
                    <a:pt x="375" y="344"/>
                    <a:pt x="375" y="343"/>
                  </a:cubicBezTo>
                  <a:cubicBezTo>
                    <a:pt x="375" y="341"/>
                    <a:pt x="376" y="339"/>
                    <a:pt x="376" y="338"/>
                  </a:cubicBezTo>
                  <a:cubicBezTo>
                    <a:pt x="377" y="336"/>
                    <a:pt x="377" y="331"/>
                    <a:pt x="378" y="328"/>
                  </a:cubicBezTo>
                  <a:cubicBezTo>
                    <a:pt x="377" y="328"/>
                    <a:pt x="376" y="328"/>
                    <a:pt x="376" y="328"/>
                  </a:cubicBezTo>
                  <a:cubicBezTo>
                    <a:pt x="376" y="328"/>
                    <a:pt x="376" y="328"/>
                    <a:pt x="376" y="328"/>
                  </a:cubicBezTo>
                  <a:cubicBezTo>
                    <a:pt x="375" y="324"/>
                    <a:pt x="369" y="317"/>
                    <a:pt x="371" y="317"/>
                  </a:cubicBezTo>
                  <a:cubicBezTo>
                    <a:pt x="391" y="317"/>
                    <a:pt x="385" y="312"/>
                    <a:pt x="406" y="312"/>
                  </a:cubicBezTo>
                  <a:cubicBezTo>
                    <a:pt x="425" y="312"/>
                    <a:pt x="435" y="323"/>
                    <a:pt x="439" y="333"/>
                  </a:cubicBezTo>
                  <a:cubicBezTo>
                    <a:pt x="448" y="350"/>
                    <a:pt x="434" y="368"/>
                    <a:pt x="428" y="375"/>
                  </a:cubicBezTo>
                  <a:close/>
                  <a:moveTo>
                    <a:pt x="143" y="349"/>
                  </a:moveTo>
                  <a:cubicBezTo>
                    <a:pt x="143" y="348"/>
                    <a:pt x="143" y="348"/>
                    <a:pt x="143" y="348"/>
                  </a:cubicBezTo>
                  <a:cubicBezTo>
                    <a:pt x="143" y="347"/>
                    <a:pt x="143" y="346"/>
                    <a:pt x="143" y="346"/>
                  </a:cubicBezTo>
                  <a:cubicBezTo>
                    <a:pt x="143" y="345"/>
                    <a:pt x="143" y="344"/>
                    <a:pt x="142" y="343"/>
                  </a:cubicBezTo>
                  <a:cubicBezTo>
                    <a:pt x="142" y="343"/>
                    <a:pt x="142" y="343"/>
                    <a:pt x="142" y="343"/>
                  </a:cubicBezTo>
                  <a:cubicBezTo>
                    <a:pt x="142" y="342"/>
                    <a:pt x="142" y="340"/>
                    <a:pt x="142" y="339"/>
                  </a:cubicBezTo>
                  <a:cubicBezTo>
                    <a:pt x="141" y="339"/>
                    <a:pt x="141" y="338"/>
                    <a:pt x="141" y="338"/>
                  </a:cubicBezTo>
                  <a:cubicBezTo>
                    <a:pt x="141" y="337"/>
                    <a:pt x="141" y="337"/>
                    <a:pt x="141" y="336"/>
                  </a:cubicBezTo>
                  <a:cubicBezTo>
                    <a:pt x="141" y="336"/>
                    <a:pt x="140" y="335"/>
                    <a:pt x="140" y="334"/>
                  </a:cubicBezTo>
                  <a:cubicBezTo>
                    <a:pt x="140" y="334"/>
                    <a:pt x="140" y="333"/>
                    <a:pt x="140" y="333"/>
                  </a:cubicBezTo>
                  <a:cubicBezTo>
                    <a:pt x="139" y="332"/>
                    <a:pt x="139" y="331"/>
                    <a:pt x="139" y="330"/>
                  </a:cubicBezTo>
                  <a:cubicBezTo>
                    <a:pt x="139" y="330"/>
                    <a:pt x="139" y="330"/>
                    <a:pt x="138" y="329"/>
                  </a:cubicBezTo>
                  <a:cubicBezTo>
                    <a:pt x="138" y="328"/>
                    <a:pt x="137" y="327"/>
                    <a:pt x="137" y="326"/>
                  </a:cubicBezTo>
                  <a:cubicBezTo>
                    <a:pt x="150" y="319"/>
                    <a:pt x="161" y="313"/>
                    <a:pt x="170" y="308"/>
                  </a:cubicBezTo>
                  <a:cubicBezTo>
                    <a:pt x="172" y="306"/>
                    <a:pt x="173" y="303"/>
                    <a:pt x="172" y="300"/>
                  </a:cubicBezTo>
                  <a:cubicBezTo>
                    <a:pt x="171" y="300"/>
                    <a:pt x="171" y="300"/>
                    <a:pt x="171" y="300"/>
                  </a:cubicBezTo>
                  <a:cubicBezTo>
                    <a:pt x="171" y="299"/>
                    <a:pt x="171" y="299"/>
                    <a:pt x="171" y="299"/>
                  </a:cubicBezTo>
                  <a:cubicBezTo>
                    <a:pt x="164" y="287"/>
                    <a:pt x="161" y="273"/>
                    <a:pt x="161" y="258"/>
                  </a:cubicBezTo>
                  <a:cubicBezTo>
                    <a:pt x="161" y="254"/>
                    <a:pt x="162" y="249"/>
                    <a:pt x="163" y="244"/>
                  </a:cubicBezTo>
                  <a:cubicBezTo>
                    <a:pt x="163" y="241"/>
                    <a:pt x="162" y="238"/>
                    <a:pt x="159" y="237"/>
                  </a:cubicBezTo>
                  <a:cubicBezTo>
                    <a:pt x="155" y="236"/>
                    <a:pt x="152" y="238"/>
                    <a:pt x="151" y="242"/>
                  </a:cubicBezTo>
                  <a:cubicBezTo>
                    <a:pt x="150" y="247"/>
                    <a:pt x="149" y="252"/>
                    <a:pt x="149" y="258"/>
                  </a:cubicBezTo>
                  <a:cubicBezTo>
                    <a:pt x="148" y="273"/>
                    <a:pt x="151" y="287"/>
                    <a:pt x="158" y="300"/>
                  </a:cubicBezTo>
                  <a:cubicBezTo>
                    <a:pt x="131" y="316"/>
                    <a:pt x="131" y="316"/>
                    <a:pt x="131" y="316"/>
                  </a:cubicBezTo>
                  <a:cubicBezTo>
                    <a:pt x="130" y="315"/>
                    <a:pt x="129" y="313"/>
                    <a:pt x="128" y="312"/>
                  </a:cubicBezTo>
                  <a:cubicBezTo>
                    <a:pt x="128" y="312"/>
                    <a:pt x="128" y="312"/>
                    <a:pt x="128" y="312"/>
                  </a:cubicBezTo>
                  <a:cubicBezTo>
                    <a:pt x="127" y="311"/>
                    <a:pt x="127" y="311"/>
                    <a:pt x="126" y="310"/>
                  </a:cubicBezTo>
                  <a:cubicBezTo>
                    <a:pt x="126" y="310"/>
                    <a:pt x="126" y="310"/>
                    <a:pt x="126" y="310"/>
                  </a:cubicBezTo>
                  <a:cubicBezTo>
                    <a:pt x="126" y="309"/>
                    <a:pt x="126" y="309"/>
                    <a:pt x="125" y="309"/>
                  </a:cubicBezTo>
                  <a:cubicBezTo>
                    <a:pt x="125" y="308"/>
                    <a:pt x="125" y="308"/>
                    <a:pt x="124" y="308"/>
                  </a:cubicBezTo>
                  <a:cubicBezTo>
                    <a:pt x="124" y="308"/>
                    <a:pt x="124" y="308"/>
                    <a:pt x="124" y="307"/>
                  </a:cubicBezTo>
                  <a:cubicBezTo>
                    <a:pt x="111" y="294"/>
                    <a:pt x="93" y="285"/>
                    <a:pt x="72" y="285"/>
                  </a:cubicBezTo>
                  <a:cubicBezTo>
                    <a:pt x="71" y="285"/>
                    <a:pt x="69" y="285"/>
                    <a:pt x="68" y="285"/>
                  </a:cubicBezTo>
                  <a:cubicBezTo>
                    <a:pt x="68" y="285"/>
                    <a:pt x="68" y="285"/>
                    <a:pt x="68" y="285"/>
                  </a:cubicBezTo>
                  <a:cubicBezTo>
                    <a:pt x="67" y="285"/>
                    <a:pt x="66" y="285"/>
                    <a:pt x="65" y="285"/>
                  </a:cubicBezTo>
                  <a:cubicBezTo>
                    <a:pt x="65" y="285"/>
                    <a:pt x="64" y="285"/>
                    <a:pt x="64" y="285"/>
                  </a:cubicBezTo>
                  <a:cubicBezTo>
                    <a:pt x="63" y="285"/>
                    <a:pt x="62" y="286"/>
                    <a:pt x="61" y="286"/>
                  </a:cubicBezTo>
                  <a:cubicBezTo>
                    <a:pt x="61" y="286"/>
                    <a:pt x="61" y="286"/>
                    <a:pt x="60" y="286"/>
                  </a:cubicBezTo>
                  <a:cubicBezTo>
                    <a:pt x="60" y="286"/>
                    <a:pt x="60" y="286"/>
                    <a:pt x="60" y="286"/>
                  </a:cubicBezTo>
                  <a:cubicBezTo>
                    <a:pt x="59" y="286"/>
                    <a:pt x="59" y="286"/>
                    <a:pt x="58" y="286"/>
                  </a:cubicBezTo>
                  <a:cubicBezTo>
                    <a:pt x="58" y="286"/>
                    <a:pt x="57" y="286"/>
                    <a:pt x="57" y="287"/>
                  </a:cubicBezTo>
                  <a:cubicBezTo>
                    <a:pt x="56" y="287"/>
                    <a:pt x="56" y="287"/>
                    <a:pt x="56" y="287"/>
                  </a:cubicBezTo>
                  <a:cubicBezTo>
                    <a:pt x="56" y="287"/>
                    <a:pt x="56" y="287"/>
                    <a:pt x="55" y="287"/>
                  </a:cubicBezTo>
                  <a:cubicBezTo>
                    <a:pt x="55" y="287"/>
                    <a:pt x="54" y="287"/>
                    <a:pt x="53" y="287"/>
                  </a:cubicBezTo>
                  <a:cubicBezTo>
                    <a:pt x="53" y="288"/>
                    <a:pt x="53" y="288"/>
                    <a:pt x="53" y="288"/>
                  </a:cubicBezTo>
                  <a:cubicBezTo>
                    <a:pt x="53" y="288"/>
                    <a:pt x="53" y="288"/>
                    <a:pt x="53" y="288"/>
                  </a:cubicBezTo>
                  <a:cubicBezTo>
                    <a:pt x="48" y="289"/>
                    <a:pt x="44" y="291"/>
                    <a:pt x="39" y="293"/>
                  </a:cubicBezTo>
                  <a:cubicBezTo>
                    <a:pt x="39" y="293"/>
                    <a:pt x="39" y="293"/>
                    <a:pt x="39" y="293"/>
                  </a:cubicBezTo>
                  <a:cubicBezTo>
                    <a:pt x="35" y="295"/>
                    <a:pt x="31" y="297"/>
                    <a:pt x="28" y="300"/>
                  </a:cubicBezTo>
                  <a:cubicBezTo>
                    <a:pt x="28" y="300"/>
                    <a:pt x="27" y="300"/>
                    <a:pt x="27" y="300"/>
                  </a:cubicBezTo>
                  <a:cubicBezTo>
                    <a:pt x="23" y="304"/>
                    <a:pt x="19" y="308"/>
                    <a:pt x="16" y="312"/>
                  </a:cubicBezTo>
                  <a:cubicBezTo>
                    <a:pt x="16" y="312"/>
                    <a:pt x="16" y="312"/>
                    <a:pt x="16" y="312"/>
                  </a:cubicBezTo>
                  <a:cubicBezTo>
                    <a:pt x="6" y="324"/>
                    <a:pt x="1" y="339"/>
                    <a:pt x="0" y="355"/>
                  </a:cubicBezTo>
                  <a:cubicBezTo>
                    <a:pt x="0" y="355"/>
                    <a:pt x="0" y="356"/>
                    <a:pt x="0" y="357"/>
                  </a:cubicBezTo>
                  <a:cubicBezTo>
                    <a:pt x="0" y="357"/>
                    <a:pt x="0" y="358"/>
                    <a:pt x="0" y="359"/>
                  </a:cubicBezTo>
                  <a:cubicBezTo>
                    <a:pt x="0" y="359"/>
                    <a:pt x="0" y="360"/>
                    <a:pt x="0" y="360"/>
                  </a:cubicBezTo>
                  <a:cubicBezTo>
                    <a:pt x="0" y="360"/>
                    <a:pt x="0" y="360"/>
                    <a:pt x="0" y="361"/>
                  </a:cubicBezTo>
                  <a:cubicBezTo>
                    <a:pt x="0" y="362"/>
                    <a:pt x="0" y="363"/>
                    <a:pt x="1" y="364"/>
                  </a:cubicBezTo>
                  <a:cubicBezTo>
                    <a:pt x="1" y="364"/>
                    <a:pt x="1" y="364"/>
                    <a:pt x="1" y="364"/>
                  </a:cubicBezTo>
                  <a:cubicBezTo>
                    <a:pt x="3" y="386"/>
                    <a:pt x="15" y="405"/>
                    <a:pt x="32" y="416"/>
                  </a:cubicBezTo>
                  <a:cubicBezTo>
                    <a:pt x="32" y="416"/>
                    <a:pt x="32" y="416"/>
                    <a:pt x="32" y="417"/>
                  </a:cubicBezTo>
                  <a:cubicBezTo>
                    <a:pt x="33" y="417"/>
                    <a:pt x="34" y="417"/>
                    <a:pt x="34" y="418"/>
                  </a:cubicBezTo>
                  <a:cubicBezTo>
                    <a:pt x="35" y="418"/>
                    <a:pt x="35" y="418"/>
                    <a:pt x="35" y="418"/>
                  </a:cubicBezTo>
                  <a:cubicBezTo>
                    <a:pt x="36" y="419"/>
                    <a:pt x="36" y="419"/>
                    <a:pt x="37" y="420"/>
                  </a:cubicBezTo>
                  <a:cubicBezTo>
                    <a:pt x="37" y="420"/>
                    <a:pt x="38" y="420"/>
                    <a:pt x="38" y="420"/>
                  </a:cubicBezTo>
                  <a:cubicBezTo>
                    <a:pt x="39" y="421"/>
                    <a:pt x="40" y="421"/>
                    <a:pt x="41" y="421"/>
                  </a:cubicBezTo>
                  <a:cubicBezTo>
                    <a:pt x="41" y="422"/>
                    <a:pt x="41" y="422"/>
                    <a:pt x="41" y="422"/>
                  </a:cubicBezTo>
                  <a:cubicBezTo>
                    <a:pt x="42" y="422"/>
                    <a:pt x="43" y="422"/>
                    <a:pt x="44" y="423"/>
                  </a:cubicBezTo>
                  <a:cubicBezTo>
                    <a:pt x="44" y="423"/>
                    <a:pt x="44" y="423"/>
                    <a:pt x="45" y="423"/>
                  </a:cubicBezTo>
                  <a:cubicBezTo>
                    <a:pt x="45" y="423"/>
                    <a:pt x="46" y="424"/>
                    <a:pt x="47" y="424"/>
                  </a:cubicBezTo>
                  <a:cubicBezTo>
                    <a:pt x="47" y="424"/>
                    <a:pt x="47" y="424"/>
                    <a:pt x="48" y="424"/>
                  </a:cubicBezTo>
                  <a:cubicBezTo>
                    <a:pt x="49" y="425"/>
                    <a:pt x="49" y="425"/>
                    <a:pt x="50" y="425"/>
                  </a:cubicBezTo>
                  <a:cubicBezTo>
                    <a:pt x="51" y="425"/>
                    <a:pt x="51" y="425"/>
                    <a:pt x="51" y="425"/>
                  </a:cubicBezTo>
                  <a:cubicBezTo>
                    <a:pt x="52" y="426"/>
                    <a:pt x="53" y="426"/>
                    <a:pt x="54" y="426"/>
                  </a:cubicBezTo>
                  <a:cubicBezTo>
                    <a:pt x="54" y="426"/>
                    <a:pt x="54" y="426"/>
                    <a:pt x="55" y="426"/>
                  </a:cubicBezTo>
                  <a:cubicBezTo>
                    <a:pt x="55" y="427"/>
                    <a:pt x="56" y="427"/>
                    <a:pt x="57" y="427"/>
                  </a:cubicBezTo>
                  <a:cubicBezTo>
                    <a:pt x="57" y="427"/>
                    <a:pt x="57" y="427"/>
                    <a:pt x="58" y="427"/>
                  </a:cubicBezTo>
                  <a:cubicBezTo>
                    <a:pt x="59" y="427"/>
                    <a:pt x="60" y="428"/>
                    <a:pt x="61" y="428"/>
                  </a:cubicBezTo>
                  <a:cubicBezTo>
                    <a:pt x="61" y="428"/>
                    <a:pt x="61" y="428"/>
                    <a:pt x="61" y="428"/>
                  </a:cubicBezTo>
                  <a:cubicBezTo>
                    <a:pt x="62" y="428"/>
                    <a:pt x="63" y="428"/>
                    <a:pt x="64" y="428"/>
                  </a:cubicBezTo>
                  <a:cubicBezTo>
                    <a:pt x="64" y="428"/>
                    <a:pt x="65" y="428"/>
                    <a:pt x="65" y="428"/>
                  </a:cubicBezTo>
                  <a:cubicBezTo>
                    <a:pt x="66" y="428"/>
                    <a:pt x="67" y="428"/>
                    <a:pt x="67" y="428"/>
                  </a:cubicBezTo>
                  <a:cubicBezTo>
                    <a:pt x="68" y="428"/>
                    <a:pt x="68" y="428"/>
                    <a:pt x="68" y="429"/>
                  </a:cubicBezTo>
                  <a:cubicBezTo>
                    <a:pt x="70" y="429"/>
                    <a:pt x="71" y="429"/>
                    <a:pt x="72" y="429"/>
                  </a:cubicBezTo>
                  <a:cubicBezTo>
                    <a:pt x="73" y="429"/>
                    <a:pt x="74" y="429"/>
                    <a:pt x="76" y="428"/>
                  </a:cubicBezTo>
                  <a:cubicBezTo>
                    <a:pt x="76" y="428"/>
                    <a:pt x="76" y="428"/>
                    <a:pt x="76" y="428"/>
                  </a:cubicBezTo>
                  <a:cubicBezTo>
                    <a:pt x="77" y="428"/>
                    <a:pt x="78" y="428"/>
                    <a:pt x="79" y="428"/>
                  </a:cubicBezTo>
                  <a:cubicBezTo>
                    <a:pt x="80" y="428"/>
                    <a:pt x="80" y="428"/>
                    <a:pt x="80" y="428"/>
                  </a:cubicBezTo>
                  <a:cubicBezTo>
                    <a:pt x="81" y="428"/>
                    <a:pt x="82" y="428"/>
                    <a:pt x="83" y="428"/>
                  </a:cubicBezTo>
                  <a:cubicBezTo>
                    <a:pt x="83" y="428"/>
                    <a:pt x="84" y="428"/>
                    <a:pt x="84" y="428"/>
                  </a:cubicBezTo>
                  <a:cubicBezTo>
                    <a:pt x="85" y="427"/>
                    <a:pt x="86" y="427"/>
                    <a:pt x="87" y="427"/>
                  </a:cubicBezTo>
                  <a:cubicBezTo>
                    <a:pt x="87" y="427"/>
                    <a:pt x="87" y="427"/>
                    <a:pt x="87" y="427"/>
                  </a:cubicBezTo>
                  <a:cubicBezTo>
                    <a:pt x="88" y="427"/>
                    <a:pt x="89" y="426"/>
                    <a:pt x="91" y="426"/>
                  </a:cubicBezTo>
                  <a:cubicBezTo>
                    <a:pt x="91" y="426"/>
                    <a:pt x="91" y="426"/>
                    <a:pt x="91" y="426"/>
                  </a:cubicBezTo>
                  <a:cubicBezTo>
                    <a:pt x="92" y="426"/>
                    <a:pt x="93" y="425"/>
                    <a:pt x="94" y="425"/>
                  </a:cubicBezTo>
                  <a:cubicBezTo>
                    <a:pt x="94" y="425"/>
                    <a:pt x="94" y="425"/>
                    <a:pt x="94" y="425"/>
                  </a:cubicBezTo>
                  <a:cubicBezTo>
                    <a:pt x="95" y="425"/>
                    <a:pt x="97" y="424"/>
                    <a:pt x="98" y="424"/>
                  </a:cubicBezTo>
                  <a:cubicBezTo>
                    <a:pt x="98" y="424"/>
                    <a:pt x="98" y="424"/>
                    <a:pt x="98" y="424"/>
                  </a:cubicBezTo>
                  <a:cubicBezTo>
                    <a:pt x="99" y="423"/>
                    <a:pt x="100" y="423"/>
                    <a:pt x="101" y="422"/>
                  </a:cubicBezTo>
                  <a:cubicBezTo>
                    <a:pt x="101" y="422"/>
                    <a:pt x="101" y="422"/>
                    <a:pt x="101" y="422"/>
                  </a:cubicBezTo>
                  <a:cubicBezTo>
                    <a:pt x="102" y="422"/>
                    <a:pt x="103" y="421"/>
                    <a:pt x="104" y="421"/>
                  </a:cubicBezTo>
                  <a:cubicBezTo>
                    <a:pt x="104" y="421"/>
                    <a:pt x="105" y="421"/>
                    <a:pt x="105" y="420"/>
                  </a:cubicBezTo>
                  <a:cubicBezTo>
                    <a:pt x="106" y="420"/>
                    <a:pt x="106" y="420"/>
                    <a:pt x="107" y="419"/>
                  </a:cubicBezTo>
                  <a:cubicBezTo>
                    <a:pt x="107" y="419"/>
                    <a:pt x="107" y="419"/>
                    <a:pt x="107" y="419"/>
                  </a:cubicBezTo>
                  <a:cubicBezTo>
                    <a:pt x="108" y="419"/>
                    <a:pt x="108" y="419"/>
                    <a:pt x="108" y="419"/>
                  </a:cubicBezTo>
                  <a:cubicBezTo>
                    <a:pt x="109" y="418"/>
                    <a:pt x="109" y="418"/>
                    <a:pt x="110" y="418"/>
                  </a:cubicBezTo>
                  <a:cubicBezTo>
                    <a:pt x="110" y="418"/>
                    <a:pt x="110" y="417"/>
                    <a:pt x="111" y="417"/>
                  </a:cubicBezTo>
                  <a:cubicBezTo>
                    <a:pt x="111" y="417"/>
                    <a:pt x="111" y="417"/>
                    <a:pt x="112" y="416"/>
                  </a:cubicBezTo>
                  <a:cubicBezTo>
                    <a:pt x="112" y="416"/>
                    <a:pt x="112" y="416"/>
                    <a:pt x="112" y="416"/>
                  </a:cubicBezTo>
                  <a:cubicBezTo>
                    <a:pt x="112" y="416"/>
                    <a:pt x="112" y="416"/>
                    <a:pt x="112" y="416"/>
                  </a:cubicBezTo>
                  <a:cubicBezTo>
                    <a:pt x="123" y="409"/>
                    <a:pt x="131" y="399"/>
                    <a:pt x="137" y="387"/>
                  </a:cubicBezTo>
                  <a:cubicBezTo>
                    <a:pt x="137" y="386"/>
                    <a:pt x="138" y="385"/>
                    <a:pt x="138" y="384"/>
                  </a:cubicBezTo>
                  <a:cubicBezTo>
                    <a:pt x="139" y="383"/>
                    <a:pt x="139" y="383"/>
                    <a:pt x="139" y="383"/>
                  </a:cubicBezTo>
                  <a:cubicBezTo>
                    <a:pt x="139" y="381"/>
                    <a:pt x="140" y="380"/>
                    <a:pt x="140" y="379"/>
                  </a:cubicBezTo>
                  <a:cubicBezTo>
                    <a:pt x="142" y="372"/>
                    <a:pt x="144" y="364"/>
                    <a:pt x="144" y="357"/>
                  </a:cubicBezTo>
                  <a:cubicBezTo>
                    <a:pt x="144" y="354"/>
                    <a:pt x="144" y="351"/>
                    <a:pt x="143" y="349"/>
                  </a:cubicBezTo>
                  <a:cubicBezTo>
                    <a:pt x="143" y="349"/>
                    <a:pt x="143" y="349"/>
                    <a:pt x="143" y="349"/>
                  </a:cubicBezTo>
                  <a:close/>
                  <a:moveTo>
                    <a:pt x="111" y="361"/>
                  </a:moveTo>
                  <a:cubicBezTo>
                    <a:pt x="110" y="362"/>
                    <a:pt x="108" y="365"/>
                    <a:pt x="103" y="365"/>
                  </a:cubicBezTo>
                  <a:cubicBezTo>
                    <a:pt x="103" y="366"/>
                    <a:pt x="103" y="369"/>
                    <a:pt x="103" y="371"/>
                  </a:cubicBezTo>
                  <a:cubicBezTo>
                    <a:pt x="103" y="379"/>
                    <a:pt x="102" y="381"/>
                    <a:pt x="101" y="382"/>
                  </a:cubicBezTo>
                  <a:cubicBezTo>
                    <a:pt x="100" y="383"/>
                    <a:pt x="98" y="385"/>
                    <a:pt x="90" y="384"/>
                  </a:cubicBezTo>
                  <a:cubicBezTo>
                    <a:pt x="89" y="384"/>
                    <a:pt x="86" y="384"/>
                    <a:pt x="84" y="384"/>
                  </a:cubicBezTo>
                  <a:cubicBezTo>
                    <a:pt x="84" y="399"/>
                    <a:pt x="84" y="399"/>
                    <a:pt x="84" y="399"/>
                  </a:cubicBezTo>
                  <a:cubicBezTo>
                    <a:pt x="84" y="400"/>
                    <a:pt x="83" y="401"/>
                    <a:pt x="82" y="401"/>
                  </a:cubicBezTo>
                  <a:cubicBezTo>
                    <a:pt x="82" y="401"/>
                    <a:pt x="81" y="401"/>
                    <a:pt x="80" y="401"/>
                  </a:cubicBezTo>
                  <a:cubicBezTo>
                    <a:pt x="76" y="401"/>
                    <a:pt x="66" y="400"/>
                    <a:pt x="58" y="396"/>
                  </a:cubicBezTo>
                  <a:cubicBezTo>
                    <a:pt x="57" y="395"/>
                    <a:pt x="57" y="395"/>
                    <a:pt x="57" y="394"/>
                  </a:cubicBezTo>
                  <a:cubicBezTo>
                    <a:pt x="56" y="384"/>
                    <a:pt x="56" y="384"/>
                    <a:pt x="56" y="384"/>
                  </a:cubicBezTo>
                  <a:cubicBezTo>
                    <a:pt x="44" y="379"/>
                    <a:pt x="23" y="364"/>
                    <a:pt x="39" y="332"/>
                  </a:cubicBezTo>
                  <a:cubicBezTo>
                    <a:pt x="43" y="322"/>
                    <a:pt x="54" y="312"/>
                    <a:pt x="73" y="312"/>
                  </a:cubicBezTo>
                  <a:cubicBezTo>
                    <a:pt x="94" y="312"/>
                    <a:pt x="103" y="322"/>
                    <a:pt x="102" y="326"/>
                  </a:cubicBezTo>
                  <a:cubicBezTo>
                    <a:pt x="101" y="327"/>
                    <a:pt x="101" y="328"/>
                    <a:pt x="100" y="329"/>
                  </a:cubicBezTo>
                  <a:cubicBezTo>
                    <a:pt x="101" y="330"/>
                    <a:pt x="104" y="333"/>
                    <a:pt x="103" y="339"/>
                  </a:cubicBezTo>
                  <a:cubicBezTo>
                    <a:pt x="103" y="342"/>
                    <a:pt x="103" y="347"/>
                    <a:pt x="104" y="347"/>
                  </a:cubicBezTo>
                  <a:cubicBezTo>
                    <a:pt x="104" y="349"/>
                    <a:pt x="106" y="352"/>
                    <a:pt x="107" y="353"/>
                  </a:cubicBezTo>
                  <a:cubicBezTo>
                    <a:pt x="109" y="355"/>
                    <a:pt x="112" y="359"/>
                    <a:pt x="111" y="361"/>
                  </a:cubicBezTo>
                  <a:close/>
                  <a:moveTo>
                    <a:pt x="2" y="180"/>
                  </a:moveTo>
                  <a:cubicBezTo>
                    <a:pt x="2" y="181"/>
                    <a:pt x="2" y="182"/>
                    <a:pt x="2" y="183"/>
                  </a:cubicBezTo>
                  <a:cubicBezTo>
                    <a:pt x="2" y="184"/>
                    <a:pt x="3" y="184"/>
                    <a:pt x="3" y="185"/>
                  </a:cubicBezTo>
                  <a:cubicBezTo>
                    <a:pt x="3" y="185"/>
                    <a:pt x="3" y="186"/>
                    <a:pt x="3" y="187"/>
                  </a:cubicBezTo>
                  <a:cubicBezTo>
                    <a:pt x="4" y="188"/>
                    <a:pt x="4" y="189"/>
                    <a:pt x="4" y="190"/>
                  </a:cubicBezTo>
                  <a:cubicBezTo>
                    <a:pt x="4" y="190"/>
                    <a:pt x="4" y="190"/>
                    <a:pt x="4" y="190"/>
                  </a:cubicBezTo>
                  <a:cubicBezTo>
                    <a:pt x="5" y="190"/>
                    <a:pt x="5" y="190"/>
                    <a:pt x="5" y="190"/>
                  </a:cubicBezTo>
                  <a:cubicBezTo>
                    <a:pt x="5" y="191"/>
                    <a:pt x="5" y="192"/>
                    <a:pt x="6" y="193"/>
                  </a:cubicBezTo>
                  <a:cubicBezTo>
                    <a:pt x="6" y="194"/>
                    <a:pt x="6" y="194"/>
                    <a:pt x="6" y="194"/>
                  </a:cubicBezTo>
                  <a:cubicBezTo>
                    <a:pt x="6" y="195"/>
                    <a:pt x="7" y="196"/>
                    <a:pt x="7" y="197"/>
                  </a:cubicBezTo>
                  <a:cubicBezTo>
                    <a:pt x="7" y="197"/>
                    <a:pt x="7" y="197"/>
                    <a:pt x="7" y="197"/>
                  </a:cubicBezTo>
                  <a:cubicBezTo>
                    <a:pt x="8" y="198"/>
                    <a:pt x="8" y="199"/>
                    <a:pt x="9" y="199"/>
                  </a:cubicBezTo>
                  <a:cubicBezTo>
                    <a:pt x="9" y="200"/>
                    <a:pt x="9" y="200"/>
                    <a:pt x="9" y="200"/>
                  </a:cubicBezTo>
                  <a:cubicBezTo>
                    <a:pt x="9" y="200"/>
                    <a:pt x="9" y="200"/>
                    <a:pt x="9" y="200"/>
                  </a:cubicBezTo>
                  <a:cubicBezTo>
                    <a:pt x="9" y="201"/>
                    <a:pt x="10" y="202"/>
                    <a:pt x="10" y="203"/>
                  </a:cubicBezTo>
                  <a:cubicBezTo>
                    <a:pt x="11" y="203"/>
                    <a:pt x="11" y="203"/>
                    <a:pt x="11" y="203"/>
                  </a:cubicBezTo>
                  <a:cubicBezTo>
                    <a:pt x="11" y="204"/>
                    <a:pt x="12" y="205"/>
                    <a:pt x="12" y="206"/>
                  </a:cubicBezTo>
                  <a:cubicBezTo>
                    <a:pt x="12" y="206"/>
                    <a:pt x="12" y="206"/>
                    <a:pt x="13" y="206"/>
                  </a:cubicBezTo>
                  <a:cubicBezTo>
                    <a:pt x="13" y="206"/>
                    <a:pt x="13" y="207"/>
                    <a:pt x="13" y="207"/>
                  </a:cubicBezTo>
                  <a:cubicBezTo>
                    <a:pt x="14" y="208"/>
                    <a:pt x="14" y="208"/>
                    <a:pt x="14" y="208"/>
                  </a:cubicBezTo>
                  <a:cubicBezTo>
                    <a:pt x="14" y="209"/>
                    <a:pt x="15" y="209"/>
                    <a:pt x="15" y="209"/>
                  </a:cubicBezTo>
                  <a:cubicBezTo>
                    <a:pt x="15" y="209"/>
                    <a:pt x="15" y="209"/>
                    <a:pt x="15" y="210"/>
                  </a:cubicBezTo>
                  <a:cubicBezTo>
                    <a:pt x="16" y="210"/>
                    <a:pt x="16" y="211"/>
                    <a:pt x="16" y="211"/>
                  </a:cubicBezTo>
                  <a:cubicBezTo>
                    <a:pt x="17" y="211"/>
                    <a:pt x="17" y="211"/>
                    <a:pt x="17" y="212"/>
                  </a:cubicBezTo>
                  <a:cubicBezTo>
                    <a:pt x="17" y="212"/>
                    <a:pt x="18" y="213"/>
                    <a:pt x="19" y="214"/>
                  </a:cubicBezTo>
                  <a:cubicBezTo>
                    <a:pt x="19" y="214"/>
                    <a:pt x="19" y="214"/>
                    <a:pt x="19" y="214"/>
                  </a:cubicBezTo>
                  <a:cubicBezTo>
                    <a:pt x="20" y="215"/>
                    <a:pt x="20" y="215"/>
                    <a:pt x="20" y="215"/>
                  </a:cubicBezTo>
                  <a:cubicBezTo>
                    <a:pt x="20" y="216"/>
                    <a:pt x="21" y="216"/>
                    <a:pt x="21" y="216"/>
                  </a:cubicBezTo>
                  <a:cubicBezTo>
                    <a:pt x="21" y="216"/>
                    <a:pt x="22" y="217"/>
                    <a:pt x="22" y="217"/>
                  </a:cubicBezTo>
                  <a:cubicBezTo>
                    <a:pt x="22" y="217"/>
                    <a:pt x="23" y="218"/>
                    <a:pt x="23" y="218"/>
                  </a:cubicBezTo>
                  <a:cubicBezTo>
                    <a:pt x="23" y="218"/>
                    <a:pt x="23" y="218"/>
                    <a:pt x="23" y="218"/>
                  </a:cubicBezTo>
                  <a:cubicBezTo>
                    <a:pt x="24" y="219"/>
                    <a:pt x="25" y="220"/>
                    <a:pt x="25" y="220"/>
                  </a:cubicBezTo>
                  <a:cubicBezTo>
                    <a:pt x="26" y="220"/>
                    <a:pt x="26" y="220"/>
                    <a:pt x="26" y="220"/>
                  </a:cubicBezTo>
                  <a:cubicBezTo>
                    <a:pt x="26" y="221"/>
                    <a:pt x="27" y="221"/>
                    <a:pt x="27" y="222"/>
                  </a:cubicBezTo>
                  <a:cubicBezTo>
                    <a:pt x="27" y="222"/>
                    <a:pt x="28" y="222"/>
                    <a:pt x="28" y="222"/>
                  </a:cubicBezTo>
                  <a:cubicBezTo>
                    <a:pt x="29" y="223"/>
                    <a:pt x="30" y="224"/>
                    <a:pt x="31" y="225"/>
                  </a:cubicBezTo>
                  <a:cubicBezTo>
                    <a:pt x="31" y="225"/>
                    <a:pt x="31" y="225"/>
                    <a:pt x="31" y="225"/>
                  </a:cubicBezTo>
                  <a:cubicBezTo>
                    <a:pt x="32" y="225"/>
                    <a:pt x="32" y="225"/>
                    <a:pt x="33" y="226"/>
                  </a:cubicBezTo>
                  <a:cubicBezTo>
                    <a:pt x="33" y="226"/>
                    <a:pt x="33" y="226"/>
                    <a:pt x="33" y="226"/>
                  </a:cubicBezTo>
                  <a:cubicBezTo>
                    <a:pt x="35" y="227"/>
                    <a:pt x="37" y="228"/>
                    <a:pt x="39" y="229"/>
                  </a:cubicBezTo>
                  <a:cubicBezTo>
                    <a:pt x="39" y="229"/>
                    <a:pt x="39" y="229"/>
                    <a:pt x="39" y="229"/>
                  </a:cubicBezTo>
                  <a:cubicBezTo>
                    <a:pt x="41" y="230"/>
                    <a:pt x="43" y="231"/>
                    <a:pt x="45" y="232"/>
                  </a:cubicBezTo>
                  <a:cubicBezTo>
                    <a:pt x="45" y="232"/>
                    <a:pt x="45" y="232"/>
                    <a:pt x="45" y="232"/>
                  </a:cubicBezTo>
                  <a:cubicBezTo>
                    <a:pt x="48" y="233"/>
                    <a:pt x="50" y="234"/>
                    <a:pt x="52" y="234"/>
                  </a:cubicBezTo>
                  <a:cubicBezTo>
                    <a:pt x="52" y="234"/>
                    <a:pt x="52" y="234"/>
                    <a:pt x="52" y="234"/>
                  </a:cubicBezTo>
                  <a:cubicBezTo>
                    <a:pt x="54" y="235"/>
                    <a:pt x="56" y="236"/>
                    <a:pt x="59" y="236"/>
                  </a:cubicBezTo>
                  <a:cubicBezTo>
                    <a:pt x="59" y="236"/>
                    <a:pt x="60" y="236"/>
                    <a:pt x="60" y="236"/>
                  </a:cubicBezTo>
                  <a:cubicBezTo>
                    <a:pt x="60" y="236"/>
                    <a:pt x="61" y="236"/>
                    <a:pt x="61" y="237"/>
                  </a:cubicBezTo>
                  <a:cubicBezTo>
                    <a:pt x="62" y="237"/>
                    <a:pt x="63" y="237"/>
                    <a:pt x="64" y="237"/>
                  </a:cubicBezTo>
                  <a:cubicBezTo>
                    <a:pt x="64" y="237"/>
                    <a:pt x="65" y="237"/>
                    <a:pt x="65" y="237"/>
                  </a:cubicBezTo>
                  <a:cubicBezTo>
                    <a:pt x="66" y="237"/>
                    <a:pt x="67" y="237"/>
                    <a:pt x="68" y="237"/>
                  </a:cubicBezTo>
                  <a:cubicBezTo>
                    <a:pt x="69" y="237"/>
                    <a:pt x="71" y="237"/>
                    <a:pt x="72" y="237"/>
                  </a:cubicBezTo>
                  <a:cubicBezTo>
                    <a:pt x="72" y="237"/>
                    <a:pt x="72" y="237"/>
                    <a:pt x="72" y="237"/>
                  </a:cubicBezTo>
                  <a:cubicBezTo>
                    <a:pt x="73" y="237"/>
                    <a:pt x="74" y="237"/>
                    <a:pt x="75" y="237"/>
                  </a:cubicBezTo>
                  <a:cubicBezTo>
                    <a:pt x="75" y="237"/>
                    <a:pt x="75" y="237"/>
                    <a:pt x="76" y="237"/>
                  </a:cubicBezTo>
                  <a:cubicBezTo>
                    <a:pt x="77" y="237"/>
                    <a:pt x="78" y="237"/>
                    <a:pt x="79" y="237"/>
                  </a:cubicBezTo>
                  <a:cubicBezTo>
                    <a:pt x="79" y="237"/>
                    <a:pt x="80" y="237"/>
                    <a:pt x="81" y="237"/>
                  </a:cubicBezTo>
                  <a:cubicBezTo>
                    <a:pt x="81" y="237"/>
                    <a:pt x="82" y="237"/>
                    <a:pt x="82" y="237"/>
                  </a:cubicBezTo>
                  <a:cubicBezTo>
                    <a:pt x="82" y="237"/>
                    <a:pt x="83" y="236"/>
                    <a:pt x="84" y="236"/>
                  </a:cubicBezTo>
                  <a:cubicBezTo>
                    <a:pt x="84" y="236"/>
                    <a:pt x="84" y="236"/>
                    <a:pt x="84" y="236"/>
                  </a:cubicBezTo>
                  <a:cubicBezTo>
                    <a:pt x="85" y="236"/>
                    <a:pt x="86" y="236"/>
                    <a:pt x="86" y="236"/>
                  </a:cubicBezTo>
                  <a:cubicBezTo>
                    <a:pt x="86" y="236"/>
                    <a:pt x="87" y="236"/>
                    <a:pt x="87" y="236"/>
                  </a:cubicBezTo>
                  <a:cubicBezTo>
                    <a:pt x="88" y="236"/>
                    <a:pt x="88" y="235"/>
                    <a:pt x="89" y="235"/>
                  </a:cubicBezTo>
                  <a:cubicBezTo>
                    <a:pt x="89" y="235"/>
                    <a:pt x="89" y="235"/>
                    <a:pt x="89" y="235"/>
                  </a:cubicBezTo>
                  <a:cubicBezTo>
                    <a:pt x="92" y="235"/>
                    <a:pt x="94" y="234"/>
                    <a:pt x="97" y="233"/>
                  </a:cubicBezTo>
                  <a:cubicBezTo>
                    <a:pt x="97" y="233"/>
                    <a:pt x="97" y="233"/>
                    <a:pt x="97" y="233"/>
                  </a:cubicBezTo>
                  <a:cubicBezTo>
                    <a:pt x="98" y="233"/>
                    <a:pt x="98" y="232"/>
                    <a:pt x="99" y="232"/>
                  </a:cubicBezTo>
                  <a:cubicBezTo>
                    <a:pt x="99" y="232"/>
                    <a:pt x="99" y="232"/>
                    <a:pt x="99" y="232"/>
                  </a:cubicBezTo>
                  <a:cubicBezTo>
                    <a:pt x="100" y="232"/>
                    <a:pt x="100" y="232"/>
                    <a:pt x="101" y="231"/>
                  </a:cubicBezTo>
                  <a:cubicBezTo>
                    <a:pt x="101" y="231"/>
                    <a:pt x="101" y="231"/>
                    <a:pt x="101" y="231"/>
                  </a:cubicBezTo>
                  <a:cubicBezTo>
                    <a:pt x="101" y="231"/>
                    <a:pt x="101" y="231"/>
                    <a:pt x="101" y="231"/>
                  </a:cubicBezTo>
                  <a:cubicBezTo>
                    <a:pt x="103" y="230"/>
                    <a:pt x="105" y="229"/>
                    <a:pt x="106" y="229"/>
                  </a:cubicBezTo>
                  <a:cubicBezTo>
                    <a:pt x="106" y="229"/>
                    <a:pt x="106" y="228"/>
                    <a:pt x="107" y="228"/>
                  </a:cubicBezTo>
                  <a:cubicBezTo>
                    <a:pt x="107" y="228"/>
                    <a:pt x="108" y="228"/>
                    <a:pt x="109" y="227"/>
                  </a:cubicBezTo>
                  <a:cubicBezTo>
                    <a:pt x="109" y="227"/>
                    <a:pt x="109" y="227"/>
                    <a:pt x="109" y="227"/>
                  </a:cubicBezTo>
                  <a:cubicBezTo>
                    <a:pt x="110" y="227"/>
                    <a:pt x="111" y="226"/>
                    <a:pt x="111" y="226"/>
                  </a:cubicBezTo>
                  <a:cubicBezTo>
                    <a:pt x="117" y="222"/>
                    <a:pt x="122" y="217"/>
                    <a:pt x="127" y="212"/>
                  </a:cubicBezTo>
                  <a:cubicBezTo>
                    <a:pt x="127" y="212"/>
                    <a:pt x="127" y="211"/>
                    <a:pt x="128" y="211"/>
                  </a:cubicBezTo>
                  <a:cubicBezTo>
                    <a:pt x="128" y="210"/>
                    <a:pt x="128" y="210"/>
                    <a:pt x="129" y="210"/>
                  </a:cubicBezTo>
                  <a:cubicBezTo>
                    <a:pt x="129" y="210"/>
                    <a:pt x="129" y="210"/>
                    <a:pt x="129" y="210"/>
                  </a:cubicBezTo>
                  <a:cubicBezTo>
                    <a:pt x="129" y="209"/>
                    <a:pt x="129" y="209"/>
                    <a:pt x="129" y="209"/>
                  </a:cubicBezTo>
                  <a:cubicBezTo>
                    <a:pt x="129" y="208"/>
                    <a:pt x="130" y="207"/>
                    <a:pt x="131" y="206"/>
                  </a:cubicBezTo>
                  <a:cubicBezTo>
                    <a:pt x="144" y="214"/>
                    <a:pt x="155" y="220"/>
                    <a:pt x="163" y="225"/>
                  </a:cubicBezTo>
                  <a:cubicBezTo>
                    <a:pt x="166" y="227"/>
                    <a:pt x="169" y="226"/>
                    <a:pt x="171" y="223"/>
                  </a:cubicBezTo>
                  <a:cubicBezTo>
                    <a:pt x="171" y="223"/>
                    <a:pt x="171" y="223"/>
                    <a:pt x="171" y="223"/>
                  </a:cubicBezTo>
                  <a:cubicBezTo>
                    <a:pt x="171" y="223"/>
                    <a:pt x="171" y="222"/>
                    <a:pt x="171" y="222"/>
                  </a:cubicBezTo>
                  <a:cubicBezTo>
                    <a:pt x="172" y="221"/>
                    <a:pt x="173" y="220"/>
                    <a:pt x="173" y="219"/>
                  </a:cubicBezTo>
                  <a:cubicBezTo>
                    <a:pt x="173" y="219"/>
                    <a:pt x="173" y="219"/>
                    <a:pt x="173" y="219"/>
                  </a:cubicBezTo>
                  <a:cubicBezTo>
                    <a:pt x="183" y="204"/>
                    <a:pt x="198" y="193"/>
                    <a:pt x="215" y="188"/>
                  </a:cubicBezTo>
                  <a:cubicBezTo>
                    <a:pt x="218" y="187"/>
                    <a:pt x="220" y="184"/>
                    <a:pt x="219" y="181"/>
                  </a:cubicBezTo>
                  <a:cubicBezTo>
                    <a:pt x="219" y="177"/>
                    <a:pt x="215" y="175"/>
                    <a:pt x="211" y="176"/>
                  </a:cubicBezTo>
                  <a:cubicBezTo>
                    <a:pt x="192" y="182"/>
                    <a:pt x="175" y="195"/>
                    <a:pt x="164" y="211"/>
                  </a:cubicBezTo>
                  <a:cubicBezTo>
                    <a:pt x="137" y="196"/>
                    <a:pt x="137" y="196"/>
                    <a:pt x="137" y="196"/>
                  </a:cubicBezTo>
                  <a:cubicBezTo>
                    <a:pt x="141" y="187"/>
                    <a:pt x="144" y="176"/>
                    <a:pt x="144" y="166"/>
                  </a:cubicBezTo>
                  <a:cubicBezTo>
                    <a:pt x="144" y="164"/>
                    <a:pt x="144" y="163"/>
                    <a:pt x="144" y="162"/>
                  </a:cubicBezTo>
                  <a:cubicBezTo>
                    <a:pt x="144" y="161"/>
                    <a:pt x="144" y="161"/>
                    <a:pt x="143" y="160"/>
                  </a:cubicBezTo>
                  <a:cubicBezTo>
                    <a:pt x="143" y="160"/>
                    <a:pt x="143" y="159"/>
                    <a:pt x="143" y="159"/>
                  </a:cubicBezTo>
                  <a:cubicBezTo>
                    <a:pt x="143" y="158"/>
                    <a:pt x="143" y="157"/>
                    <a:pt x="143" y="156"/>
                  </a:cubicBezTo>
                  <a:cubicBezTo>
                    <a:pt x="143" y="156"/>
                    <a:pt x="143" y="156"/>
                    <a:pt x="143" y="155"/>
                  </a:cubicBezTo>
                  <a:cubicBezTo>
                    <a:pt x="143" y="154"/>
                    <a:pt x="143" y="153"/>
                    <a:pt x="142" y="153"/>
                  </a:cubicBezTo>
                  <a:cubicBezTo>
                    <a:pt x="142" y="152"/>
                    <a:pt x="142" y="152"/>
                    <a:pt x="142" y="152"/>
                  </a:cubicBezTo>
                  <a:cubicBezTo>
                    <a:pt x="142" y="151"/>
                    <a:pt x="142" y="150"/>
                    <a:pt x="142" y="149"/>
                  </a:cubicBezTo>
                  <a:cubicBezTo>
                    <a:pt x="142" y="149"/>
                    <a:pt x="142" y="149"/>
                    <a:pt x="142" y="149"/>
                  </a:cubicBezTo>
                  <a:cubicBezTo>
                    <a:pt x="141" y="148"/>
                    <a:pt x="141" y="147"/>
                    <a:pt x="141" y="146"/>
                  </a:cubicBezTo>
                  <a:cubicBezTo>
                    <a:pt x="141" y="145"/>
                    <a:pt x="141" y="145"/>
                    <a:pt x="141" y="145"/>
                  </a:cubicBezTo>
                  <a:cubicBezTo>
                    <a:pt x="140" y="144"/>
                    <a:pt x="140" y="143"/>
                    <a:pt x="140" y="142"/>
                  </a:cubicBezTo>
                  <a:cubicBezTo>
                    <a:pt x="140" y="142"/>
                    <a:pt x="140" y="142"/>
                    <a:pt x="140" y="142"/>
                  </a:cubicBezTo>
                  <a:cubicBezTo>
                    <a:pt x="139" y="141"/>
                    <a:pt x="139" y="140"/>
                    <a:pt x="139" y="139"/>
                  </a:cubicBezTo>
                  <a:cubicBezTo>
                    <a:pt x="139" y="139"/>
                    <a:pt x="139" y="139"/>
                    <a:pt x="138" y="139"/>
                  </a:cubicBezTo>
                  <a:cubicBezTo>
                    <a:pt x="138" y="139"/>
                    <a:pt x="138" y="138"/>
                    <a:pt x="138" y="138"/>
                  </a:cubicBezTo>
                  <a:cubicBezTo>
                    <a:pt x="138" y="138"/>
                    <a:pt x="138" y="137"/>
                    <a:pt x="138" y="136"/>
                  </a:cubicBezTo>
                  <a:cubicBezTo>
                    <a:pt x="137" y="136"/>
                    <a:pt x="137" y="135"/>
                    <a:pt x="137" y="135"/>
                  </a:cubicBezTo>
                  <a:cubicBezTo>
                    <a:pt x="137" y="134"/>
                    <a:pt x="136" y="134"/>
                    <a:pt x="136" y="134"/>
                  </a:cubicBezTo>
                  <a:cubicBezTo>
                    <a:pt x="136" y="134"/>
                    <a:pt x="136" y="134"/>
                    <a:pt x="136" y="134"/>
                  </a:cubicBezTo>
                  <a:cubicBezTo>
                    <a:pt x="136" y="133"/>
                    <a:pt x="136" y="132"/>
                    <a:pt x="135" y="132"/>
                  </a:cubicBezTo>
                  <a:cubicBezTo>
                    <a:pt x="135" y="131"/>
                    <a:pt x="135" y="131"/>
                    <a:pt x="135" y="131"/>
                  </a:cubicBezTo>
                  <a:cubicBezTo>
                    <a:pt x="124" y="111"/>
                    <a:pt x="103" y="97"/>
                    <a:pt x="79" y="94"/>
                  </a:cubicBezTo>
                  <a:cubicBezTo>
                    <a:pt x="79" y="94"/>
                    <a:pt x="79" y="94"/>
                    <a:pt x="79" y="94"/>
                  </a:cubicBezTo>
                  <a:cubicBezTo>
                    <a:pt x="78" y="94"/>
                    <a:pt x="77" y="94"/>
                    <a:pt x="76" y="94"/>
                  </a:cubicBezTo>
                  <a:cubicBezTo>
                    <a:pt x="76" y="94"/>
                    <a:pt x="76" y="94"/>
                    <a:pt x="76" y="94"/>
                  </a:cubicBezTo>
                  <a:cubicBezTo>
                    <a:pt x="76" y="94"/>
                    <a:pt x="75" y="94"/>
                    <a:pt x="75" y="94"/>
                  </a:cubicBezTo>
                  <a:cubicBezTo>
                    <a:pt x="74" y="94"/>
                    <a:pt x="73" y="94"/>
                    <a:pt x="72" y="94"/>
                  </a:cubicBezTo>
                  <a:cubicBezTo>
                    <a:pt x="71" y="94"/>
                    <a:pt x="69" y="94"/>
                    <a:pt x="68" y="94"/>
                  </a:cubicBezTo>
                  <a:cubicBezTo>
                    <a:pt x="68" y="94"/>
                    <a:pt x="68" y="94"/>
                    <a:pt x="67" y="94"/>
                  </a:cubicBezTo>
                  <a:cubicBezTo>
                    <a:pt x="66" y="94"/>
                    <a:pt x="66" y="94"/>
                    <a:pt x="65" y="94"/>
                  </a:cubicBezTo>
                  <a:cubicBezTo>
                    <a:pt x="65" y="94"/>
                    <a:pt x="64" y="94"/>
                    <a:pt x="64" y="94"/>
                  </a:cubicBezTo>
                  <a:cubicBezTo>
                    <a:pt x="63" y="94"/>
                    <a:pt x="62" y="94"/>
                    <a:pt x="62" y="94"/>
                  </a:cubicBezTo>
                  <a:cubicBezTo>
                    <a:pt x="61" y="94"/>
                    <a:pt x="61" y="95"/>
                    <a:pt x="60" y="95"/>
                  </a:cubicBezTo>
                  <a:cubicBezTo>
                    <a:pt x="60" y="95"/>
                    <a:pt x="59" y="95"/>
                    <a:pt x="58" y="95"/>
                  </a:cubicBezTo>
                  <a:cubicBezTo>
                    <a:pt x="58" y="95"/>
                    <a:pt x="57" y="95"/>
                    <a:pt x="57" y="95"/>
                  </a:cubicBezTo>
                  <a:cubicBezTo>
                    <a:pt x="56" y="95"/>
                    <a:pt x="56" y="96"/>
                    <a:pt x="55" y="96"/>
                  </a:cubicBezTo>
                  <a:cubicBezTo>
                    <a:pt x="55" y="96"/>
                    <a:pt x="54" y="96"/>
                    <a:pt x="54" y="96"/>
                  </a:cubicBezTo>
                  <a:cubicBezTo>
                    <a:pt x="53" y="96"/>
                    <a:pt x="53" y="96"/>
                    <a:pt x="52" y="96"/>
                  </a:cubicBezTo>
                  <a:cubicBezTo>
                    <a:pt x="51" y="97"/>
                    <a:pt x="50" y="97"/>
                    <a:pt x="49" y="98"/>
                  </a:cubicBezTo>
                  <a:cubicBezTo>
                    <a:pt x="48" y="98"/>
                    <a:pt x="48" y="98"/>
                    <a:pt x="48" y="98"/>
                  </a:cubicBezTo>
                  <a:cubicBezTo>
                    <a:pt x="47" y="98"/>
                    <a:pt x="46" y="98"/>
                    <a:pt x="46" y="99"/>
                  </a:cubicBezTo>
                  <a:cubicBezTo>
                    <a:pt x="45" y="99"/>
                    <a:pt x="45" y="99"/>
                    <a:pt x="45" y="99"/>
                  </a:cubicBezTo>
                  <a:cubicBezTo>
                    <a:pt x="44" y="99"/>
                    <a:pt x="43" y="100"/>
                    <a:pt x="43" y="100"/>
                  </a:cubicBezTo>
                  <a:cubicBezTo>
                    <a:pt x="42" y="100"/>
                    <a:pt x="42" y="100"/>
                    <a:pt x="42" y="100"/>
                  </a:cubicBezTo>
                  <a:cubicBezTo>
                    <a:pt x="41" y="101"/>
                    <a:pt x="40" y="101"/>
                    <a:pt x="40" y="101"/>
                  </a:cubicBezTo>
                  <a:cubicBezTo>
                    <a:pt x="40" y="101"/>
                    <a:pt x="39" y="101"/>
                    <a:pt x="39" y="102"/>
                  </a:cubicBezTo>
                  <a:cubicBezTo>
                    <a:pt x="38" y="102"/>
                    <a:pt x="38" y="102"/>
                    <a:pt x="37" y="103"/>
                  </a:cubicBezTo>
                  <a:cubicBezTo>
                    <a:pt x="37" y="103"/>
                    <a:pt x="37" y="103"/>
                    <a:pt x="37" y="103"/>
                  </a:cubicBezTo>
                  <a:cubicBezTo>
                    <a:pt x="33" y="105"/>
                    <a:pt x="30" y="107"/>
                    <a:pt x="27" y="109"/>
                  </a:cubicBezTo>
                  <a:cubicBezTo>
                    <a:pt x="27" y="109"/>
                    <a:pt x="27" y="110"/>
                    <a:pt x="27" y="110"/>
                  </a:cubicBezTo>
                  <a:cubicBezTo>
                    <a:pt x="26" y="110"/>
                    <a:pt x="26" y="111"/>
                    <a:pt x="25" y="111"/>
                  </a:cubicBezTo>
                  <a:cubicBezTo>
                    <a:pt x="25" y="112"/>
                    <a:pt x="24" y="112"/>
                    <a:pt x="24" y="112"/>
                  </a:cubicBezTo>
                  <a:cubicBezTo>
                    <a:pt x="24" y="112"/>
                    <a:pt x="23" y="113"/>
                    <a:pt x="23" y="113"/>
                  </a:cubicBezTo>
                  <a:cubicBezTo>
                    <a:pt x="22" y="114"/>
                    <a:pt x="22" y="114"/>
                    <a:pt x="22" y="114"/>
                  </a:cubicBezTo>
                  <a:cubicBezTo>
                    <a:pt x="22" y="114"/>
                    <a:pt x="21" y="115"/>
                    <a:pt x="21" y="115"/>
                  </a:cubicBezTo>
                  <a:cubicBezTo>
                    <a:pt x="21" y="115"/>
                    <a:pt x="21" y="115"/>
                    <a:pt x="21" y="115"/>
                  </a:cubicBezTo>
                  <a:cubicBezTo>
                    <a:pt x="20" y="116"/>
                    <a:pt x="20" y="116"/>
                    <a:pt x="20" y="116"/>
                  </a:cubicBezTo>
                  <a:cubicBezTo>
                    <a:pt x="19" y="117"/>
                    <a:pt x="19" y="117"/>
                    <a:pt x="19" y="117"/>
                  </a:cubicBezTo>
                  <a:cubicBezTo>
                    <a:pt x="19" y="117"/>
                    <a:pt x="19" y="117"/>
                    <a:pt x="19" y="117"/>
                  </a:cubicBezTo>
                  <a:cubicBezTo>
                    <a:pt x="19" y="117"/>
                    <a:pt x="19" y="118"/>
                    <a:pt x="18" y="118"/>
                  </a:cubicBezTo>
                  <a:cubicBezTo>
                    <a:pt x="18" y="118"/>
                    <a:pt x="17" y="119"/>
                    <a:pt x="17" y="120"/>
                  </a:cubicBezTo>
                  <a:cubicBezTo>
                    <a:pt x="6" y="132"/>
                    <a:pt x="0" y="148"/>
                    <a:pt x="0" y="166"/>
                  </a:cubicBezTo>
                  <a:cubicBezTo>
                    <a:pt x="0" y="171"/>
                    <a:pt x="1" y="175"/>
                    <a:pt x="2" y="180"/>
                  </a:cubicBezTo>
                  <a:cubicBezTo>
                    <a:pt x="2" y="180"/>
                    <a:pt x="2" y="180"/>
                    <a:pt x="2" y="180"/>
                  </a:cubicBezTo>
                  <a:close/>
                  <a:moveTo>
                    <a:pt x="37" y="141"/>
                  </a:moveTo>
                  <a:cubicBezTo>
                    <a:pt x="41" y="132"/>
                    <a:pt x="51" y="120"/>
                    <a:pt x="70" y="120"/>
                  </a:cubicBezTo>
                  <a:cubicBezTo>
                    <a:pt x="91" y="120"/>
                    <a:pt x="85" y="126"/>
                    <a:pt x="105" y="125"/>
                  </a:cubicBezTo>
                  <a:cubicBezTo>
                    <a:pt x="108" y="125"/>
                    <a:pt x="101" y="132"/>
                    <a:pt x="100" y="137"/>
                  </a:cubicBezTo>
                  <a:cubicBezTo>
                    <a:pt x="100" y="137"/>
                    <a:pt x="100" y="137"/>
                    <a:pt x="100" y="137"/>
                  </a:cubicBezTo>
                  <a:cubicBezTo>
                    <a:pt x="100" y="137"/>
                    <a:pt x="99" y="137"/>
                    <a:pt x="99" y="137"/>
                  </a:cubicBezTo>
                  <a:cubicBezTo>
                    <a:pt x="99" y="140"/>
                    <a:pt x="99" y="145"/>
                    <a:pt x="100" y="146"/>
                  </a:cubicBezTo>
                  <a:cubicBezTo>
                    <a:pt x="100" y="148"/>
                    <a:pt x="101" y="150"/>
                    <a:pt x="101" y="151"/>
                  </a:cubicBezTo>
                  <a:cubicBezTo>
                    <a:pt x="101" y="153"/>
                    <a:pt x="102" y="154"/>
                    <a:pt x="102" y="155"/>
                  </a:cubicBezTo>
                  <a:cubicBezTo>
                    <a:pt x="103" y="158"/>
                    <a:pt x="104" y="160"/>
                    <a:pt x="105" y="161"/>
                  </a:cubicBezTo>
                  <a:cubicBezTo>
                    <a:pt x="105" y="162"/>
                    <a:pt x="106" y="162"/>
                    <a:pt x="106" y="162"/>
                  </a:cubicBezTo>
                  <a:cubicBezTo>
                    <a:pt x="108" y="165"/>
                    <a:pt x="110" y="167"/>
                    <a:pt x="110" y="169"/>
                  </a:cubicBezTo>
                  <a:cubicBezTo>
                    <a:pt x="109" y="170"/>
                    <a:pt x="108" y="174"/>
                    <a:pt x="101" y="174"/>
                  </a:cubicBezTo>
                  <a:cubicBezTo>
                    <a:pt x="102" y="176"/>
                    <a:pt x="102" y="181"/>
                    <a:pt x="102" y="185"/>
                  </a:cubicBezTo>
                  <a:cubicBezTo>
                    <a:pt x="102" y="185"/>
                    <a:pt x="102" y="185"/>
                    <a:pt x="102" y="185"/>
                  </a:cubicBezTo>
                  <a:cubicBezTo>
                    <a:pt x="102" y="190"/>
                    <a:pt x="101" y="193"/>
                    <a:pt x="99" y="194"/>
                  </a:cubicBezTo>
                  <a:cubicBezTo>
                    <a:pt x="98" y="195"/>
                    <a:pt x="91" y="196"/>
                    <a:pt x="83" y="195"/>
                  </a:cubicBezTo>
                  <a:cubicBezTo>
                    <a:pt x="83" y="209"/>
                    <a:pt x="83" y="209"/>
                    <a:pt x="83" y="209"/>
                  </a:cubicBezTo>
                  <a:cubicBezTo>
                    <a:pt x="83" y="210"/>
                    <a:pt x="83" y="211"/>
                    <a:pt x="81" y="211"/>
                  </a:cubicBezTo>
                  <a:cubicBezTo>
                    <a:pt x="80" y="211"/>
                    <a:pt x="63" y="211"/>
                    <a:pt x="50" y="205"/>
                  </a:cubicBezTo>
                  <a:cubicBezTo>
                    <a:pt x="49" y="205"/>
                    <a:pt x="49" y="204"/>
                    <a:pt x="49" y="203"/>
                  </a:cubicBezTo>
                  <a:cubicBezTo>
                    <a:pt x="49" y="183"/>
                    <a:pt x="49" y="183"/>
                    <a:pt x="49" y="183"/>
                  </a:cubicBezTo>
                  <a:cubicBezTo>
                    <a:pt x="42" y="176"/>
                    <a:pt x="28" y="159"/>
                    <a:pt x="37" y="141"/>
                  </a:cubicBezTo>
                  <a:close/>
                  <a:moveTo>
                    <a:pt x="270" y="219"/>
                  </a:moveTo>
                  <a:cubicBezTo>
                    <a:pt x="263" y="218"/>
                    <a:pt x="257" y="220"/>
                    <a:pt x="251" y="224"/>
                  </a:cubicBezTo>
                  <a:cubicBezTo>
                    <a:pt x="246" y="228"/>
                    <a:pt x="241" y="233"/>
                    <a:pt x="238" y="240"/>
                  </a:cubicBezTo>
                  <a:cubicBezTo>
                    <a:pt x="234" y="233"/>
                    <a:pt x="230" y="228"/>
                    <a:pt x="225" y="224"/>
                  </a:cubicBezTo>
                  <a:cubicBezTo>
                    <a:pt x="219" y="220"/>
                    <a:pt x="212" y="218"/>
                    <a:pt x="206" y="219"/>
                  </a:cubicBezTo>
                  <a:cubicBezTo>
                    <a:pt x="193" y="219"/>
                    <a:pt x="184" y="228"/>
                    <a:pt x="180" y="240"/>
                  </a:cubicBezTo>
                  <a:cubicBezTo>
                    <a:pt x="178" y="247"/>
                    <a:pt x="178" y="259"/>
                    <a:pt x="188" y="276"/>
                  </a:cubicBezTo>
                  <a:cubicBezTo>
                    <a:pt x="197" y="290"/>
                    <a:pt x="231" y="317"/>
                    <a:pt x="237" y="321"/>
                  </a:cubicBezTo>
                  <a:cubicBezTo>
                    <a:pt x="238" y="322"/>
                    <a:pt x="238" y="322"/>
                    <a:pt x="239" y="321"/>
                  </a:cubicBezTo>
                  <a:cubicBezTo>
                    <a:pt x="244" y="317"/>
                    <a:pt x="279" y="290"/>
                    <a:pt x="288" y="276"/>
                  </a:cubicBezTo>
                  <a:cubicBezTo>
                    <a:pt x="298" y="259"/>
                    <a:pt x="297" y="247"/>
                    <a:pt x="295" y="240"/>
                  </a:cubicBezTo>
                  <a:cubicBezTo>
                    <a:pt x="292" y="228"/>
                    <a:pt x="282" y="219"/>
                    <a:pt x="270" y="219"/>
                  </a:cubicBez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IllustrativeStamp">
            <a:extLst>
              <a:ext uri="{FF2B5EF4-FFF2-40B4-BE49-F238E27FC236}">
                <a16:creationId xmlns:a16="http://schemas.microsoft.com/office/drawing/2014/main" id="{802B2942-E160-6003-EFE7-9611552565EF}"/>
              </a:ext>
            </a:extLst>
          </p:cNvPr>
          <p:cNvSpPr/>
          <p:nvPr/>
        </p:nvSpPr>
        <p:spPr>
          <a:xfrm>
            <a:off x="9568871" y="1925431"/>
            <a:ext cx="1482609" cy="174339"/>
          </a:xfrm>
          <a:prstGeom prst="rect">
            <a:avLst/>
          </a:prstGeom>
          <a:noFill/>
          <a:ln w="9525">
            <a:noFill/>
            <a:miter lim="800000"/>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l"/>
            <a:r>
              <a:rPr lang="en-US" sz="1000" i="1">
                <a:solidFill>
                  <a:srgbClr val="004494"/>
                </a:solidFill>
              </a:rPr>
              <a:t>Deep Dive on next slide</a:t>
            </a:r>
          </a:p>
        </p:txBody>
      </p:sp>
      <p:sp>
        <p:nvSpPr>
          <p:cNvPr id="46" name="Rectangle 45">
            <a:extLst>
              <a:ext uri="{FF2B5EF4-FFF2-40B4-BE49-F238E27FC236}">
                <a16:creationId xmlns:a16="http://schemas.microsoft.com/office/drawing/2014/main" id="{AF5861A9-4E3A-3202-86F5-E93757A48398}"/>
              </a:ext>
            </a:extLst>
          </p:cNvPr>
          <p:cNvSpPr/>
          <p:nvPr/>
        </p:nvSpPr>
        <p:spPr>
          <a:xfrm>
            <a:off x="4816445" y="740045"/>
            <a:ext cx="6663350" cy="2754593"/>
          </a:xfrm>
          <a:prstGeom prst="rect">
            <a:avLst/>
          </a:prstGeom>
          <a:noFill/>
          <a:ln w="28575" cap="flat" cmpd="sng" algn="ctr">
            <a:solidFill>
              <a:srgbClr val="30C1D7"/>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llustrativeStamp">
            <a:extLst>
              <a:ext uri="{FF2B5EF4-FFF2-40B4-BE49-F238E27FC236}">
                <a16:creationId xmlns:a16="http://schemas.microsoft.com/office/drawing/2014/main" id="{E60BE3D3-8D81-4EC9-2DC5-E8BF8969B390}"/>
              </a:ext>
            </a:extLst>
          </p:cNvPr>
          <p:cNvSpPr/>
          <p:nvPr/>
        </p:nvSpPr>
        <p:spPr>
          <a:xfrm>
            <a:off x="7443440" y="456652"/>
            <a:ext cx="3855853" cy="568603"/>
          </a:xfrm>
          <a:prstGeom prst="rect">
            <a:avLst/>
          </a:prstGeom>
          <a:solidFill>
            <a:srgbClr val="30C1D7"/>
          </a:solidFill>
          <a:ln w="9525" cap="flat" cmpd="sng" algn="ctr">
            <a:solidFill>
              <a:srgbClr val="30C1D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l"/>
            <a:r>
              <a:rPr lang="en-US" sz="1200" b="1" dirty="0">
                <a:solidFill>
                  <a:srgbClr val="FFFFFF"/>
                </a:solidFill>
              </a:rPr>
              <a:t>Deadline</a:t>
            </a:r>
            <a:r>
              <a:rPr lang="en-US" sz="1200" dirty="0">
                <a:solidFill>
                  <a:srgbClr val="FFFFFF"/>
                </a:solidFill>
              </a:rPr>
              <a:t>: Please share your SPOC and your workshop participant by Wednesday October 16</a:t>
            </a:r>
            <a:r>
              <a:rPr lang="en-US" sz="1200" baseline="30000" dirty="0">
                <a:solidFill>
                  <a:srgbClr val="FFFFFF"/>
                </a:solidFill>
              </a:rPr>
              <a:t>th</a:t>
            </a:r>
            <a:r>
              <a:rPr lang="en-US" sz="1200" dirty="0">
                <a:solidFill>
                  <a:srgbClr val="FFFFFF"/>
                </a:solidFill>
              </a:rPr>
              <a:t> (end of business)</a:t>
            </a:r>
          </a:p>
        </p:txBody>
      </p:sp>
      <p:sp>
        <p:nvSpPr>
          <p:cNvPr id="49" name="ee4pFootnotes">
            <a:extLst>
              <a:ext uri="{FF2B5EF4-FFF2-40B4-BE49-F238E27FC236}">
                <a16:creationId xmlns:a16="http://schemas.microsoft.com/office/drawing/2014/main" id="{38D824F7-6483-3D9C-0DB9-AD364FEE2C6B}"/>
              </a:ext>
            </a:extLst>
          </p:cNvPr>
          <p:cNvSpPr>
            <a:spLocks noChangeArrowheads="1"/>
          </p:cNvSpPr>
          <p:nvPr/>
        </p:nvSpPr>
        <p:spPr bwMode="auto">
          <a:xfrm>
            <a:off x="5475902" y="6501224"/>
            <a:ext cx="4905189" cy="110800"/>
          </a:xfrm>
          <a:prstGeom prst="rect">
            <a:avLst/>
          </a:prstGeom>
          <a:noFill/>
          <a:ln w="9525" algn="ctr">
            <a:noFill/>
            <a:miter lim="800000"/>
            <a:headEnd type="none" w="lg" len="lg"/>
            <a:tailEnd type="none" w="lg" len="lg"/>
          </a:ln>
        </p:spPr>
        <p:txBody>
          <a:bodyPr vert="horz" wrap="none" lIns="0" tIns="0" rIns="0" bIns="0" anchor="b" anchorCtr="0">
            <a:spAutoFit/>
          </a:bodyPr>
          <a:lstStyle/>
          <a:p>
            <a:pPr>
              <a:lnSpc>
                <a:spcPct val="90000"/>
              </a:lnSpc>
            </a:pPr>
            <a:r>
              <a:rPr lang="en-US" sz="800">
                <a:solidFill>
                  <a:schemeClr val="bg1">
                    <a:lumMod val="50000"/>
                  </a:schemeClr>
                </a:solidFill>
                <a:latin typeface="Verdana" panose="020B0604030504040204" pitchFamily="34" charset="0"/>
                <a:ea typeface="Verdana" panose="020B0604030504040204" pitchFamily="34" charset="0"/>
                <a:cs typeface="Arial" pitchFamily="34" charset="0"/>
              </a:rPr>
              <a:t>1. In case of availability challenges, an alternative representative (e.g., the SPOC) may attend</a:t>
            </a:r>
          </a:p>
        </p:txBody>
      </p:sp>
      <p:grpSp>
        <p:nvGrpSpPr>
          <p:cNvPr id="51" name="bcgBugs_Exclamation Point ">
            <a:extLst>
              <a:ext uri="{FF2B5EF4-FFF2-40B4-BE49-F238E27FC236}">
                <a16:creationId xmlns:a16="http://schemas.microsoft.com/office/drawing/2014/main" id="{2E5CBD77-F55D-3D16-AB42-396B3DCAEF73}"/>
              </a:ext>
            </a:extLst>
          </p:cNvPr>
          <p:cNvGrpSpPr>
            <a:grpSpLocks noChangeAspect="1"/>
          </p:cNvGrpSpPr>
          <p:nvPr/>
        </p:nvGrpSpPr>
        <p:grpSpPr bwMode="auto">
          <a:xfrm>
            <a:off x="7068372" y="512353"/>
            <a:ext cx="456753" cy="457200"/>
            <a:chOff x="2818" y="1137"/>
            <a:chExt cx="2044" cy="2046"/>
          </a:xfrm>
        </p:grpSpPr>
        <p:sp>
          <p:nvSpPr>
            <p:cNvPr id="52" name="AutoShape 39">
              <a:extLst>
                <a:ext uri="{FF2B5EF4-FFF2-40B4-BE49-F238E27FC236}">
                  <a16:creationId xmlns:a16="http://schemas.microsoft.com/office/drawing/2014/main" id="{41E3B8F8-EAB5-816D-3F0F-66E20A01A57C}"/>
                </a:ext>
              </a:extLst>
            </p:cNvPr>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1">
              <a:extLst>
                <a:ext uri="{FF2B5EF4-FFF2-40B4-BE49-F238E27FC236}">
                  <a16:creationId xmlns:a16="http://schemas.microsoft.com/office/drawing/2014/main" id="{7F24CEAF-6927-30B8-0348-E66AA9BE4C98}"/>
                </a:ext>
              </a:extLst>
            </p:cNvPr>
            <p:cNvSpPr>
              <a:spLocks noEditPoints="1"/>
            </p:cNvSpPr>
            <p:nvPr/>
          </p:nvSpPr>
          <p:spPr bwMode="auto">
            <a:xfrm>
              <a:off x="3632" y="1262"/>
              <a:ext cx="418" cy="1800"/>
            </a:xfrm>
            <a:custGeom>
              <a:avLst/>
              <a:gdLst>
                <a:gd name="T0" fmla="*/ 102 w 204"/>
                <a:gd name="T1" fmla="*/ 879 h 879"/>
                <a:gd name="T2" fmla="*/ 30 w 204"/>
                <a:gd name="T3" fmla="*/ 849 h 879"/>
                <a:gd name="T4" fmla="*/ 0 w 204"/>
                <a:gd name="T5" fmla="*/ 777 h 879"/>
                <a:gd name="T6" fmla="*/ 30 w 204"/>
                <a:gd name="T7" fmla="*/ 705 h 879"/>
                <a:gd name="T8" fmla="*/ 102 w 204"/>
                <a:gd name="T9" fmla="*/ 675 h 879"/>
                <a:gd name="T10" fmla="*/ 174 w 204"/>
                <a:gd name="T11" fmla="*/ 705 h 879"/>
                <a:gd name="T12" fmla="*/ 204 w 204"/>
                <a:gd name="T13" fmla="*/ 777 h 879"/>
                <a:gd name="T14" fmla="*/ 174 w 204"/>
                <a:gd name="T15" fmla="*/ 849 h 879"/>
                <a:gd name="T16" fmla="*/ 102 w 204"/>
                <a:gd name="T17" fmla="*/ 879 h 879"/>
                <a:gd name="T18" fmla="*/ 139 w 204"/>
                <a:gd name="T19" fmla="*/ 604 h 879"/>
                <a:gd name="T20" fmla="*/ 142 w 204"/>
                <a:gd name="T21" fmla="*/ 585 h 879"/>
                <a:gd name="T22" fmla="*/ 183 w 204"/>
                <a:gd name="T23" fmla="*/ 210 h 879"/>
                <a:gd name="T24" fmla="*/ 183 w 204"/>
                <a:gd name="T25" fmla="*/ 0 h 879"/>
                <a:gd name="T26" fmla="*/ 18 w 204"/>
                <a:gd name="T27" fmla="*/ 0 h 879"/>
                <a:gd name="T28" fmla="*/ 18 w 204"/>
                <a:gd name="T29" fmla="*/ 211 h 879"/>
                <a:gd name="T30" fmla="*/ 59 w 204"/>
                <a:gd name="T31" fmla="*/ 585 h 879"/>
                <a:gd name="T32" fmla="*/ 62 w 204"/>
                <a:gd name="T33" fmla="*/ 604 h 879"/>
                <a:gd name="T34" fmla="*/ 139 w 204"/>
                <a:gd name="T35" fmla="*/ 604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 h="879">
                  <a:moveTo>
                    <a:pt x="102" y="879"/>
                  </a:moveTo>
                  <a:cubicBezTo>
                    <a:pt x="74" y="879"/>
                    <a:pt x="50" y="869"/>
                    <a:pt x="30" y="849"/>
                  </a:cubicBezTo>
                  <a:cubicBezTo>
                    <a:pt x="10" y="829"/>
                    <a:pt x="0" y="805"/>
                    <a:pt x="0" y="777"/>
                  </a:cubicBezTo>
                  <a:cubicBezTo>
                    <a:pt x="0" y="749"/>
                    <a:pt x="10" y="724"/>
                    <a:pt x="30" y="705"/>
                  </a:cubicBezTo>
                  <a:cubicBezTo>
                    <a:pt x="50" y="685"/>
                    <a:pt x="74" y="675"/>
                    <a:pt x="102" y="675"/>
                  </a:cubicBezTo>
                  <a:cubicBezTo>
                    <a:pt x="130" y="675"/>
                    <a:pt x="154" y="685"/>
                    <a:pt x="174" y="705"/>
                  </a:cubicBezTo>
                  <a:cubicBezTo>
                    <a:pt x="194" y="724"/>
                    <a:pt x="204" y="749"/>
                    <a:pt x="204" y="777"/>
                  </a:cubicBezTo>
                  <a:cubicBezTo>
                    <a:pt x="204" y="805"/>
                    <a:pt x="194" y="829"/>
                    <a:pt x="174" y="849"/>
                  </a:cubicBezTo>
                  <a:cubicBezTo>
                    <a:pt x="154" y="869"/>
                    <a:pt x="130" y="879"/>
                    <a:pt x="102" y="879"/>
                  </a:cubicBezTo>
                  <a:close/>
                  <a:moveTo>
                    <a:pt x="139" y="604"/>
                  </a:moveTo>
                  <a:cubicBezTo>
                    <a:pt x="142" y="585"/>
                    <a:pt x="142" y="585"/>
                    <a:pt x="142" y="585"/>
                  </a:cubicBezTo>
                  <a:cubicBezTo>
                    <a:pt x="170" y="402"/>
                    <a:pt x="183" y="280"/>
                    <a:pt x="183" y="210"/>
                  </a:cubicBezTo>
                  <a:cubicBezTo>
                    <a:pt x="183" y="0"/>
                    <a:pt x="183" y="0"/>
                    <a:pt x="183" y="0"/>
                  </a:cubicBezTo>
                  <a:cubicBezTo>
                    <a:pt x="18" y="0"/>
                    <a:pt x="18" y="0"/>
                    <a:pt x="18" y="0"/>
                  </a:cubicBezTo>
                  <a:cubicBezTo>
                    <a:pt x="18" y="211"/>
                    <a:pt x="18" y="211"/>
                    <a:pt x="18" y="211"/>
                  </a:cubicBezTo>
                  <a:cubicBezTo>
                    <a:pt x="18" y="281"/>
                    <a:pt x="32" y="407"/>
                    <a:pt x="59" y="585"/>
                  </a:cubicBezTo>
                  <a:cubicBezTo>
                    <a:pt x="62" y="604"/>
                    <a:pt x="62" y="604"/>
                    <a:pt x="62" y="604"/>
                  </a:cubicBezTo>
                  <a:lnTo>
                    <a:pt x="139" y="604"/>
                  </a:ln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774281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EE4P_LANGUAGE_ID" val="1033"/>
  <p:tag name="EE4P_MASTERWIZARD_MARGINS" val="0"/>
  <p:tag name="THINKCELLPRESENTATIONDONOTDELETE" val="&lt;?xml version=&quot;1.0&quot; encoding=&quot;UTF-16&quot; standalone=&quot;yes&quot;?&gt;&lt;root reqver=&quot;28224&quot;&gt;&lt;version val=&quot;3554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90&quot; g=&quot;DA&quot; b=&quot;DD&quot;/&gt;&lt;/elem&gt;&lt;/m_vecMRU&gt;&lt;/m_mruColor&gt;&lt;m_eweekdayFirstOfWeek val=&quot;1&quot;/&gt;&lt;m_eweekdayFirstOfWorkweek val=&quot;2&quot;/&gt;&lt;m_eweekdayFirstOfWeekend val=&quot;7&quot;/&gt;&lt;/CPresentation&gt;&lt;/root&gt;"/>
  <p:tag name="THINKCELLUNDODONOTDELETE" val="0"/>
  <p:tag name="DECKSTER_PRESENTATION_ID" val="8310e179-8319-4015-a048-704050453b82"/>
  <p:tag name="EE4P_MASTERWIZARD_DRAFT"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1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6.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1.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71.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88.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1_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6FA0D83-0CF8-6C4B-B4ED-80B0E4C80FF4}">
  <we:reference id="1e02f4c4-fc90-4da1-8ab3-b26c44d971ec" version="2.2.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83C181DB40244980DC22CAB50942FC" ma:contentTypeVersion="12" ma:contentTypeDescription="Create a new document." ma:contentTypeScope="" ma:versionID="4c209dc307fcffd76a33c42fa68dd690">
  <xsd:schema xmlns:xsd="http://www.w3.org/2001/XMLSchema" xmlns:xs="http://www.w3.org/2001/XMLSchema" xmlns:p="http://schemas.microsoft.com/office/2006/metadata/properties" xmlns:ns2="ccc86b20-46f3-4010-b015-09938a55eead" xmlns:ns3="00a3ee56-8d9b-4cb3-8a0f-62a34d83d407" targetNamespace="http://schemas.microsoft.com/office/2006/metadata/properties" ma:root="true" ma:fieldsID="81057c3575aa06a5d16c64aab715fd67" ns2:_="" ns3:_="">
    <xsd:import namespace="ccc86b20-46f3-4010-b015-09938a55eead"/>
    <xsd:import namespace="00a3ee56-8d9b-4cb3-8a0f-62a34d83d4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c86b20-46f3-4010-b015-09938a55ee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1edaf98-933d-48b7-9af8-6bdbb703d06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a3ee56-8d9b-4cb3-8a0f-62a34d83d40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431ad1f-2773-411b-abd0-c6217d12d404}" ma:internalName="TaxCatchAll" ma:showField="CatchAllData" ma:web="00a3ee56-8d9b-4cb3-8a0f-62a34d83d4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cc86b20-46f3-4010-b015-09938a55eead">
      <Terms xmlns="http://schemas.microsoft.com/office/infopath/2007/PartnerControls"/>
    </lcf76f155ced4ddcb4097134ff3c332f>
    <TaxCatchAll xmlns="00a3ee56-8d9b-4cb3-8a0f-62a34d83d40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1EE250-E1CD-4A70-A7B6-6B51D42D06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c86b20-46f3-4010-b015-09938a55eead"/>
    <ds:schemaRef ds:uri="00a3ee56-8d9b-4cb3-8a0f-62a34d83d4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BFEA3E-2CF6-44B5-ACC6-3A5679C1DFA9}">
  <ds:schemaRefs>
    <ds:schemaRef ds:uri="00a3ee56-8d9b-4cb3-8a0f-62a34d83d407"/>
    <ds:schemaRef ds:uri="09ba2004-790f-423d-972c-1d1ffb5875a3"/>
    <ds:schemaRef ds:uri="6eecf3f3-47b7-44e8-970d-c8123dde9418"/>
    <ds:schemaRef ds:uri="ccc86b20-46f3-4010-b015-09938a55ee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0598A54-19A7-4AAC-B5AA-09FF92C88B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2717</Words>
  <Application>Microsoft Office PowerPoint</Application>
  <PresentationFormat>Widescreen</PresentationFormat>
  <Paragraphs>250</Paragraphs>
  <Slides>13</Slides>
  <Notes>4</Notes>
  <HiddenSlides>0</HiddenSlides>
  <MMClips>0</MMClips>
  <ScaleCrop>false</ScaleCrop>
  <HeadingPairs>
    <vt:vector size="10"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13</vt:i4>
      </vt:variant>
      <vt:variant>
        <vt:lpstr>Custom Shows</vt:lpstr>
      </vt:variant>
      <vt:variant>
        <vt:i4>1</vt:i4>
      </vt:variant>
    </vt:vector>
  </HeadingPairs>
  <TitlesOfParts>
    <vt:vector size="24" baseType="lpstr">
      <vt:lpstr>Aptos</vt:lpstr>
      <vt:lpstr>Aptos Display</vt:lpstr>
      <vt:lpstr>Arial</vt:lpstr>
      <vt:lpstr>Trebuchet MS</vt:lpstr>
      <vt:lpstr>Verdana</vt:lpstr>
      <vt:lpstr>Wingdings</vt:lpstr>
      <vt:lpstr>BCG Grid 16:9</vt:lpstr>
      <vt:lpstr>1_BCG Grid 16:9</vt:lpstr>
      <vt:lpstr>Office Theme</vt:lpstr>
      <vt:lpstr>think-cell Slide</vt:lpstr>
      <vt:lpstr>EU Health Academy</vt:lpstr>
      <vt:lpstr>Objectives | We aim to further strengthen the Health Union by building a strong pan-EU community of health policymakers</vt:lpstr>
      <vt:lpstr>Why is now the right time to start the EU health academy?</vt:lpstr>
      <vt:lpstr>Stakeholders | Fellows are at the core of the health professional community, embedded in a network of multiple supporting actors</vt:lpstr>
      <vt:lpstr>Fellow and mentor profile | Ideally, fellows are mid-career professionals, supported by senior leaders in a mentoring role</vt:lpstr>
      <vt:lpstr>Academy structure | A holistic programme to create an EU-wide community and foster mutual learning and knowledge sharing</vt:lpstr>
      <vt:lpstr>Timeline for the first year | We are currently setting up the programme – first academy cohort will start in January 2025</vt:lpstr>
      <vt:lpstr>Deep-dive on the road to academy | In the coming weeks, we kindly request your support in preparing the academy programme</vt:lpstr>
      <vt:lpstr>PowerPoint Presentation</vt:lpstr>
      <vt:lpstr>Single Point of Contact | Please name a Single Point of Contact (SPOC) to represent your Ministry of Health for future communication</vt:lpstr>
      <vt:lpstr>Frequently asked questions (1/2)</vt:lpstr>
      <vt:lpstr>Frequently asked questions (2/2)</vt:lpstr>
      <vt:lpstr>PowerPoint Presentation</vt:lpstr>
      <vt:lpstr>Format Guide Workshop</vt:lpstr>
    </vt:vector>
  </TitlesOfParts>
  <Company>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Boston Consulting Group</dc:creator>
  <cp:lastModifiedBy>STAN Raluca (SANTE)</cp:lastModifiedBy>
  <cp:revision>4</cp:revision>
  <cp:lastPrinted>1999-12-31T23:00:00Z</cp:lastPrinted>
  <dcterms:created xsi:type="dcterms:W3CDTF">2024-07-02T15:55:50Z</dcterms:created>
  <dcterms:modified xsi:type="dcterms:W3CDTF">2024-10-11T12:41:33Z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0x010100B583C181DB40244980DC22CAB50942FC</vt:lpwstr>
  </property>
  <property fmtid="{D5CDD505-2E9C-101B-9397-08002B2CF9AE}" pid="3" name="Format Name">
    <vt:lpwstr>Grid Format</vt:lpwstr>
  </property>
  <property fmtid="{D5CDD505-2E9C-101B-9397-08002B2CF9AE}" pid="4" name="MSIP_Label_b0d5c4f4-7a29-4385-b7a5-afbe2154ae6f_ActionId">
    <vt:lpwstr>437bee56-b1e0-428b-98d2-d6074d654d51</vt:lpwstr>
  </property>
  <property fmtid="{D5CDD505-2E9C-101B-9397-08002B2CF9AE}" pid="5" name="MSIP_Label_b0d5c4f4-7a29-4385-b7a5-afbe2154ae6f_ContentBits">
    <vt:lpwstr>0</vt:lpwstr>
  </property>
  <property fmtid="{D5CDD505-2E9C-101B-9397-08002B2CF9AE}" pid="6" name="MSIP_Label_b0d5c4f4-7a29-4385-b7a5-afbe2154ae6f_Enabled">
    <vt:lpwstr>true</vt:lpwstr>
  </property>
  <property fmtid="{D5CDD505-2E9C-101B-9397-08002B2CF9AE}" pid="7" name="MSIP_Label_b0d5c4f4-7a29-4385-b7a5-afbe2154ae6f_Method">
    <vt:lpwstr>Standard</vt:lpwstr>
  </property>
  <property fmtid="{D5CDD505-2E9C-101B-9397-08002B2CF9AE}" pid="8" name="MSIP_Label_b0d5c4f4-7a29-4385-b7a5-afbe2154ae6f_Name">
    <vt:lpwstr>Confidential</vt:lpwstr>
  </property>
  <property fmtid="{D5CDD505-2E9C-101B-9397-08002B2CF9AE}" pid="9" name="MSIP_Label_b0d5c4f4-7a29-4385-b7a5-afbe2154ae6f_SetDate">
    <vt:lpwstr>2024-02-02T16:55:33Z</vt:lpwstr>
  </property>
  <property fmtid="{D5CDD505-2E9C-101B-9397-08002B2CF9AE}" pid="10" name="MSIP_Label_b0d5c4f4-7a29-4385-b7a5-afbe2154ae6f_SiteId">
    <vt:lpwstr>2dfb2f0b-4d21-4268-9559-72926144c918</vt:lpwstr>
  </property>
  <property fmtid="{D5CDD505-2E9C-101B-9397-08002B2CF9AE}" pid="11" name="MediaServiceImageTags">
    <vt:lpwstr/>
  </property>
  <property fmtid="{D5CDD505-2E9C-101B-9397-08002B2CF9AE}" pid="12" name="NXPowerLiteLastOptimized">
    <vt:lpwstr>3500163</vt:lpwstr>
  </property>
  <property fmtid="{D5CDD505-2E9C-101B-9397-08002B2CF9AE}" pid="13" name="NXPowerLiteSettings">
    <vt:lpwstr>E7000AA0054001</vt:lpwstr>
  </property>
  <property fmtid="{D5CDD505-2E9C-101B-9397-08002B2CF9AE}" pid="14" name="NXPowerLiteVersion">
    <vt:lpwstr>D9.1.8</vt:lpwstr>
  </property>
  <property fmtid="{D5CDD505-2E9C-101B-9397-08002B2CF9AE}" pid="15" name="Template Name">
    <vt:lpwstr>16x9</vt:lpwstr>
  </property>
  <property fmtid="{D5CDD505-2E9C-101B-9397-08002B2CF9AE}" pid="16" name="MSIP_Label_6bd9ddd1-4d20-43f6-abfa-fc3c07406f94_Enabled">
    <vt:lpwstr>true</vt:lpwstr>
  </property>
  <property fmtid="{D5CDD505-2E9C-101B-9397-08002B2CF9AE}" pid="17" name="MSIP_Label_6bd9ddd1-4d20-43f6-abfa-fc3c07406f94_SetDate">
    <vt:lpwstr>2024-10-02T09:49:26Z</vt:lpwstr>
  </property>
  <property fmtid="{D5CDD505-2E9C-101B-9397-08002B2CF9AE}" pid="18" name="MSIP_Label_6bd9ddd1-4d20-43f6-abfa-fc3c07406f94_Method">
    <vt:lpwstr>Standard</vt:lpwstr>
  </property>
  <property fmtid="{D5CDD505-2E9C-101B-9397-08002B2CF9AE}" pid="19" name="MSIP_Label_6bd9ddd1-4d20-43f6-abfa-fc3c07406f94_Name">
    <vt:lpwstr>Commission Use</vt:lpwstr>
  </property>
  <property fmtid="{D5CDD505-2E9C-101B-9397-08002B2CF9AE}" pid="20" name="MSIP_Label_6bd9ddd1-4d20-43f6-abfa-fc3c07406f94_SiteId">
    <vt:lpwstr>b24c8b06-522c-46fe-9080-70926f8dddb1</vt:lpwstr>
  </property>
  <property fmtid="{D5CDD505-2E9C-101B-9397-08002B2CF9AE}" pid="21" name="MSIP_Label_6bd9ddd1-4d20-43f6-abfa-fc3c07406f94_ActionId">
    <vt:lpwstr>c739ec78-c1a5-4b73-8841-d162c982b399</vt:lpwstr>
  </property>
  <property fmtid="{D5CDD505-2E9C-101B-9397-08002B2CF9AE}" pid="22" name="MSIP_Label_6bd9ddd1-4d20-43f6-abfa-fc3c07406f94_ContentBits">
    <vt:lpwstr>0</vt:lpwstr>
  </property>
</Properties>
</file>